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7" r:id="rId3"/>
    <p:sldId id="270" r:id="rId4"/>
    <p:sldId id="264" r:id="rId5"/>
    <p:sldId id="265" r:id="rId6"/>
    <p:sldId id="266" r:id="rId7"/>
    <p:sldId id="267" r:id="rId8"/>
    <p:sldId id="258" r:id="rId9"/>
    <p:sldId id="262" r:id="rId10"/>
    <p:sldId id="263" r:id="rId11"/>
    <p:sldId id="260"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3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BC8CF2-1FDF-42F7-B61E-48D6815EA12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159253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C8CF2-1FDF-42F7-B61E-48D6815EA12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85806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C8CF2-1FDF-42F7-B61E-48D6815EA12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175640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C8CF2-1FDF-42F7-B61E-48D6815EA12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287082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BC8CF2-1FDF-42F7-B61E-48D6815EA12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32923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BC8CF2-1FDF-42F7-B61E-48D6815EA12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241498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BC8CF2-1FDF-42F7-B61E-48D6815EA121}"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375524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BC8CF2-1FDF-42F7-B61E-48D6815EA121}"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143385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C8CF2-1FDF-42F7-B61E-48D6815EA121}"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410277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BC8CF2-1FDF-42F7-B61E-48D6815EA12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3194338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BC8CF2-1FDF-42F7-B61E-48D6815EA12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414E-C50A-4B91-9034-76CBF82C3505}" type="slidenum">
              <a:rPr lang="en-US" smtClean="0"/>
              <a:t>‹#›</a:t>
            </a:fld>
            <a:endParaRPr lang="en-US"/>
          </a:p>
        </p:txBody>
      </p:sp>
    </p:spTree>
    <p:extLst>
      <p:ext uri="{BB962C8B-B14F-4D97-AF65-F5344CB8AC3E}">
        <p14:creationId xmlns:p14="http://schemas.microsoft.com/office/powerpoint/2010/main" val="97622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C8CF2-1FDF-42F7-B61E-48D6815EA121}" type="datetimeFigureOut">
              <a:rPr lang="en-US" smtClean="0"/>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2414E-C50A-4B91-9034-76CBF82C3505}" type="slidenum">
              <a:rPr lang="en-US" smtClean="0"/>
              <a:t>‹#›</a:t>
            </a:fld>
            <a:endParaRPr lang="en-US"/>
          </a:p>
        </p:txBody>
      </p:sp>
    </p:spTree>
    <p:extLst>
      <p:ext uri="{BB962C8B-B14F-4D97-AF65-F5344CB8AC3E}">
        <p14:creationId xmlns:p14="http://schemas.microsoft.com/office/powerpoint/2010/main" val="341438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74" y="441068"/>
            <a:ext cx="8382000" cy="4801314"/>
          </a:xfrm>
          <a:prstGeom prst="rect">
            <a:avLst/>
          </a:prstGeom>
        </p:spPr>
        <p:txBody>
          <a:bodyPr wrap="square">
            <a:spAutoFit/>
          </a:bodyPr>
          <a:lstStyle/>
          <a:p>
            <a:pPr algn="just"/>
            <a:r>
              <a:rPr lang="en-US" b="1" dirty="0"/>
              <a:t> </a:t>
            </a:r>
            <a:endParaRPr lang="en-US" dirty="0"/>
          </a:p>
          <a:p>
            <a:pPr algn="ctr"/>
            <a:r>
              <a:rPr lang="en-US" b="1" dirty="0"/>
              <a:t>Fiducial addition: </a:t>
            </a:r>
            <a:endParaRPr lang="en-US" dirty="0"/>
          </a:p>
          <a:p>
            <a:pPr lvl="0" algn="just"/>
            <a:endParaRPr lang="en-US" dirty="0"/>
          </a:p>
          <a:p>
            <a:pPr lvl="0" algn="just"/>
            <a:r>
              <a:rPr lang="en-US" dirty="0"/>
              <a:t>The stock solution (3.60x10</a:t>
            </a:r>
            <a:r>
              <a:rPr lang="en-US" baseline="30000" dirty="0"/>
              <a:t>8</a:t>
            </a:r>
            <a:r>
              <a:rPr lang="en-US" dirty="0"/>
              <a:t> particles per mL) of 100-150-250-nm gold nanoparticles (Chemical reference: Gold nanoparticles 100 nm (EMGC100, BBI Group, Cardiff, UK) was </a:t>
            </a:r>
            <a:r>
              <a:rPr lang="en-US" dirty="0" err="1"/>
              <a:t>resuspended</a:t>
            </a:r>
            <a:r>
              <a:rPr lang="en-US" dirty="0"/>
              <a:t> and dispensed into 1mL aliquots. The gold was allowed to settle, and immediately prior to use, 900 mL of the supernatant was removed from the aliquot.</a:t>
            </a:r>
          </a:p>
          <a:p>
            <a:pPr lvl="0" algn="just"/>
            <a:endParaRPr lang="es-ES" dirty="0"/>
          </a:p>
          <a:p>
            <a:pPr lvl="0" algn="just"/>
            <a:endParaRPr lang="es-ES" dirty="0"/>
          </a:p>
          <a:p>
            <a:pPr lvl="0" algn="just"/>
            <a:endParaRPr lang="es-ES" dirty="0"/>
          </a:p>
          <a:p>
            <a:pPr lvl="0" algn="just"/>
            <a:endParaRPr lang="es-ES" dirty="0"/>
          </a:p>
          <a:p>
            <a:pPr lvl="0" algn="just"/>
            <a:endParaRPr lang="es-ES" dirty="0"/>
          </a:p>
          <a:p>
            <a:pPr lvl="0" algn="just"/>
            <a:endParaRPr lang="es-ES" dirty="0"/>
          </a:p>
          <a:p>
            <a:pPr lvl="0" algn="just"/>
            <a:r>
              <a:rPr lang="en-US" dirty="0"/>
              <a:t>The 3-mm TEM grids were picked up from the p60 with the tweezers taking great care not to bend the grid. Immediately prior to freezing, 1.5 </a:t>
            </a:r>
            <a:r>
              <a:rPr lang="en-US" dirty="0" err="1"/>
              <a:t>uL</a:t>
            </a:r>
            <a:r>
              <a:rPr lang="en-US" dirty="0"/>
              <a:t> of 100-150-250-nm gold fiducial aliquot was added to the grid.</a:t>
            </a:r>
          </a:p>
          <a:p>
            <a:pPr algn="just"/>
            <a:r>
              <a:rPr lang="en-US" b="1" dirty="0"/>
              <a:t> </a:t>
            </a:r>
            <a:endParaRPr lang="en-US" dirty="0"/>
          </a:p>
        </p:txBody>
      </p:sp>
      <p:sp>
        <p:nvSpPr>
          <p:cNvPr id="5" name="Rectangle 4"/>
          <p:cNvSpPr/>
          <p:nvPr/>
        </p:nvSpPr>
        <p:spPr>
          <a:xfrm>
            <a:off x="605739" y="116014"/>
            <a:ext cx="7968335" cy="646331"/>
          </a:xfrm>
          <a:prstGeom prst="rect">
            <a:avLst/>
          </a:prstGeom>
        </p:spPr>
        <p:txBody>
          <a:bodyPr wrap="none">
            <a:spAutoFit/>
          </a:bodyPr>
          <a:lstStyle/>
          <a:p>
            <a:r>
              <a:rPr lang="en-US" sz="3600" b="1" dirty="0"/>
              <a:t>Protocol for Sample Preparation on grids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055" y="2506236"/>
            <a:ext cx="1752600" cy="144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109" y="2530942"/>
            <a:ext cx="990691" cy="150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009855" y="3205723"/>
            <a:ext cx="685800" cy="268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512" y="5029199"/>
            <a:ext cx="1312287" cy="177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9441" y="2500714"/>
            <a:ext cx="1017436" cy="153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5372055" y="3228030"/>
            <a:ext cx="685800" cy="268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95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763000" cy="646331"/>
          </a:xfrm>
          <a:prstGeom prst="rect">
            <a:avLst/>
          </a:prstGeom>
        </p:spPr>
        <p:txBody>
          <a:bodyPr wrap="square">
            <a:spAutoFit/>
          </a:bodyPr>
          <a:lstStyle/>
          <a:p>
            <a:pPr lvl="0"/>
            <a:r>
              <a:rPr lang="en-US" dirty="0"/>
              <a:t>9) Take tweezers and remove lock (grabbing them firmly to maintain the grid). Transfer rapidly to the LN2 vessel. Once under the LN2, transfer to the holder quietly.</a:t>
            </a:r>
          </a:p>
        </p:txBody>
      </p:sp>
      <p:pic>
        <p:nvPicPr>
          <p:cNvPr id="3" name="Picture 2"/>
          <p:cNvPicPr/>
          <p:nvPr/>
        </p:nvPicPr>
        <p:blipFill>
          <a:blip r:embed="rId2"/>
          <a:stretch>
            <a:fillRect/>
          </a:stretch>
        </p:blipFill>
        <p:spPr>
          <a:xfrm>
            <a:off x="2667000" y="762000"/>
            <a:ext cx="3657600" cy="2743200"/>
          </a:xfrm>
          <a:prstGeom prst="rect">
            <a:avLst/>
          </a:prstGeom>
        </p:spPr>
      </p:pic>
      <p:sp>
        <p:nvSpPr>
          <p:cNvPr id="4" name="Rectangle 3"/>
          <p:cNvSpPr/>
          <p:nvPr/>
        </p:nvSpPr>
        <p:spPr>
          <a:xfrm>
            <a:off x="228600" y="3475672"/>
            <a:ext cx="8686800" cy="1477328"/>
          </a:xfrm>
          <a:prstGeom prst="rect">
            <a:avLst/>
          </a:prstGeom>
        </p:spPr>
        <p:txBody>
          <a:bodyPr wrap="square">
            <a:spAutoFit/>
          </a:bodyPr>
          <a:lstStyle/>
          <a:p>
            <a:pPr algn="just"/>
            <a:r>
              <a:rPr lang="en-US" dirty="0"/>
              <a:t>10) Repeat the cycles  for each grid  (go to step 4). We usually vitrified 4 grids of each condition and store in a white </a:t>
            </a:r>
            <a:r>
              <a:rPr lang="en-US" dirty="0" err="1"/>
              <a:t>cryobox</a:t>
            </a:r>
            <a:r>
              <a:rPr lang="en-US" dirty="0"/>
              <a:t> (that it has place exactly for 4 grids) properly labelled before the freezing.</a:t>
            </a:r>
          </a:p>
          <a:p>
            <a:pPr lvl="0" algn="just"/>
            <a:endParaRPr lang="en-US" dirty="0"/>
          </a:p>
          <a:p>
            <a:pPr algn="just"/>
            <a:r>
              <a:rPr lang="en-US" dirty="0"/>
              <a:t>11) Once filled, take LN2 vessel with holder and transfer to a rubber N2 </a:t>
            </a:r>
            <a:r>
              <a:rPr lang="en-US" dirty="0" err="1"/>
              <a:t>dewar</a:t>
            </a:r>
            <a:r>
              <a:rPr lang="en-US" dirty="0"/>
              <a:t> . </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r="25038"/>
          <a:stretch/>
        </p:blipFill>
        <p:spPr>
          <a:xfrm rot="5400000">
            <a:off x="3600209" y="4817033"/>
            <a:ext cx="1791182" cy="2063116"/>
          </a:xfrm>
          <a:prstGeom prst="rect">
            <a:avLst/>
          </a:prstGeom>
        </p:spPr>
      </p:pic>
    </p:spTree>
    <p:extLst>
      <p:ext uri="{BB962C8B-B14F-4D97-AF65-F5344CB8AC3E}">
        <p14:creationId xmlns:p14="http://schemas.microsoft.com/office/powerpoint/2010/main" val="1789657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49069"/>
            <a:ext cx="8686800" cy="646331"/>
          </a:xfrm>
          <a:prstGeom prst="rect">
            <a:avLst/>
          </a:prstGeom>
        </p:spPr>
        <p:txBody>
          <a:bodyPr wrap="square">
            <a:spAutoFit/>
          </a:bodyPr>
          <a:lstStyle/>
          <a:p>
            <a:r>
              <a:rPr lang="en-US" dirty="0"/>
              <a:t>12) The </a:t>
            </a:r>
            <a:r>
              <a:rPr lang="en-US" dirty="0" err="1"/>
              <a:t>cryo</a:t>
            </a:r>
            <a:r>
              <a:rPr lang="en-US" dirty="0"/>
              <a:t>-grids boxes were  transferred under liquid nitrogen conditions and stored in a 50-mL falcon tube with holes and a labeled rope in a transport </a:t>
            </a:r>
            <a:r>
              <a:rPr lang="en-US" dirty="0" err="1"/>
              <a:t>dewar</a:t>
            </a:r>
            <a:endParaRPr lang="en-US" dirty="0"/>
          </a:p>
        </p:txBody>
      </p:sp>
      <p:pic>
        <p:nvPicPr>
          <p:cNvPr id="3" name="Picture 2"/>
          <p:cNvPicPr/>
          <p:nvPr/>
        </p:nvPicPr>
        <p:blipFill>
          <a:blip r:embed="rId2"/>
          <a:stretch>
            <a:fillRect/>
          </a:stretch>
        </p:blipFill>
        <p:spPr>
          <a:xfrm>
            <a:off x="706120" y="1600199"/>
            <a:ext cx="3408680" cy="4419601"/>
          </a:xfrm>
          <a:prstGeom prst="rect">
            <a:avLst/>
          </a:prstGeom>
        </p:spPr>
      </p:pic>
      <p:pic>
        <p:nvPicPr>
          <p:cNvPr id="4" name="Picture 3"/>
          <p:cNvPicPr/>
          <p:nvPr/>
        </p:nvPicPr>
        <p:blipFill>
          <a:blip r:embed="rId3"/>
          <a:stretch>
            <a:fillRect/>
          </a:stretch>
        </p:blipFill>
        <p:spPr>
          <a:xfrm>
            <a:off x="4568708" y="1600200"/>
            <a:ext cx="3944420" cy="4419600"/>
          </a:xfrm>
          <a:prstGeom prst="rect">
            <a:avLst/>
          </a:prstGeom>
        </p:spPr>
      </p:pic>
    </p:spTree>
    <p:extLst>
      <p:ext uri="{BB962C8B-B14F-4D97-AF65-F5344CB8AC3E}">
        <p14:creationId xmlns:p14="http://schemas.microsoft.com/office/powerpoint/2010/main" val="154469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657600"/>
            <a:ext cx="2980987"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1450" y="180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4"/>
          <p:cNvSpPr/>
          <p:nvPr/>
        </p:nvSpPr>
        <p:spPr>
          <a:xfrm>
            <a:off x="1358992" y="472982"/>
            <a:ext cx="6349815" cy="646331"/>
          </a:xfrm>
          <a:prstGeom prst="rect">
            <a:avLst/>
          </a:prstGeom>
        </p:spPr>
        <p:txBody>
          <a:bodyPr wrap="none">
            <a:spAutoFit/>
          </a:bodyPr>
          <a:lstStyle/>
          <a:p>
            <a:r>
              <a:rPr lang="en-GB" sz="3600" dirty="0"/>
              <a:t> </a:t>
            </a:r>
            <a:r>
              <a:rPr lang="en-US" sz="3600" b="1" dirty="0"/>
              <a:t>Growing adherent cells on grids</a:t>
            </a:r>
            <a:endParaRPr lang="en-US" sz="3600" dirty="0"/>
          </a:p>
        </p:txBody>
      </p:sp>
      <p:sp>
        <p:nvSpPr>
          <p:cNvPr id="6" name="Rectangle 5"/>
          <p:cNvSpPr/>
          <p:nvPr/>
        </p:nvSpPr>
        <p:spPr>
          <a:xfrm>
            <a:off x="304800" y="1522274"/>
            <a:ext cx="8458200" cy="1754326"/>
          </a:xfrm>
          <a:prstGeom prst="rect">
            <a:avLst/>
          </a:prstGeom>
        </p:spPr>
        <p:txBody>
          <a:bodyPr wrap="square">
            <a:spAutoFit/>
          </a:bodyPr>
          <a:lstStyle/>
          <a:p>
            <a:pPr marL="342900" lvl="0" indent="-342900">
              <a:buAutoNum type="arabicParenR"/>
            </a:pPr>
            <a:r>
              <a:rPr lang="en-US" dirty="0"/>
              <a:t>The grids ((</a:t>
            </a:r>
            <a:r>
              <a:rPr lang="en-US" dirty="0" err="1"/>
              <a:t>Quantifoil</a:t>
            </a:r>
            <a:r>
              <a:rPr lang="en-US" dirty="0"/>
              <a:t> Micro Tools GmbH, email: kay@quantifoil.com) QUANTIFOIL® R 2/2 on Au G200F1 finder grids, Holey Carbon Films / Item# N1-C16nAuG1-01) placed with the carbon film facing upward in a glass Petri dish p60 </a:t>
            </a:r>
          </a:p>
          <a:p>
            <a:pPr lvl="0"/>
            <a:endParaRPr lang="en-US" dirty="0"/>
          </a:p>
          <a:p>
            <a:pPr lvl="0"/>
            <a:r>
              <a:rPr lang="en-US" dirty="0"/>
              <a:t>2) The Petri dish with the grid has to be radiated by 3hours with UV with a paper or without.</a:t>
            </a:r>
          </a:p>
        </p:txBody>
      </p:sp>
      <p:pic>
        <p:nvPicPr>
          <p:cNvPr id="8" name="Picture 7"/>
          <p:cNvPicPr/>
          <p:nvPr/>
        </p:nvPicPr>
        <p:blipFill>
          <a:blip r:embed="rId3"/>
          <a:stretch>
            <a:fillRect/>
          </a:stretch>
        </p:blipFill>
        <p:spPr>
          <a:xfrm>
            <a:off x="4488009" y="3657600"/>
            <a:ext cx="2674791" cy="2133600"/>
          </a:xfrm>
          <a:prstGeom prst="rect">
            <a:avLst/>
          </a:prstGeom>
        </p:spPr>
      </p:pic>
    </p:spTree>
    <p:extLst>
      <p:ext uri="{BB962C8B-B14F-4D97-AF65-F5344CB8AC3E}">
        <p14:creationId xmlns:p14="http://schemas.microsoft.com/office/powerpoint/2010/main" val="414540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5453653"/>
            <a:ext cx="1916349"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1450" y="180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p:nvPr/>
        </p:nvSpPr>
        <p:spPr>
          <a:xfrm>
            <a:off x="171450" y="1219200"/>
            <a:ext cx="8153400" cy="4247317"/>
          </a:xfrm>
          <a:prstGeom prst="rect">
            <a:avLst/>
          </a:prstGeom>
        </p:spPr>
        <p:txBody>
          <a:bodyPr wrap="square">
            <a:spAutoFit/>
          </a:bodyPr>
          <a:lstStyle/>
          <a:p>
            <a:pPr marL="342900" lvl="0" indent="-342900" algn="just">
              <a:buAutoNum type="arabicParenR"/>
            </a:pPr>
            <a:r>
              <a:rPr lang="en-US" dirty="0"/>
              <a:t>The grids are </a:t>
            </a:r>
            <a:r>
              <a:rPr lang="en-US" dirty="0" err="1"/>
              <a:t>Quantifoil</a:t>
            </a:r>
            <a:r>
              <a:rPr lang="en-US" dirty="0"/>
              <a:t> Micro Tools GmbH</a:t>
            </a:r>
            <a:r>
              <a:rPr lang="en-US"/>
              <a:t>, (email</a:t>
            </a:r>
            <a:r>
              <a:rPr lang="en-US" dirty="0"/>
              <a:t>: kay@quantifoil.com) QUANTIFOIL® R 2/2 on Au G200F1 finder grids, Holey Carbon Films / Item# N1-C16nAuG1-01)</a:t>
            </a:r>
          </a:p>
          <a:p>
            <a:pPr lvl="0" algn="just"/>
            <a:endParaRPr lang="en-GB" dirty="0"/>
          </a:p>
          <a:p>
            <a:pPr algn="just"/>
            <a:r>
              <a:rPr lang="en-GB" dirty="0"/>
              <a:t>2)  Functionalization of the grids with</a:t>
            </a:r>
            <a:r>
              <a:rPr lang="en-US" dirty="0"/>
              <a:t> </a:t>
            </a:r>
            <a:r>
              <a:rPr lang="en-US" dirty="0" err="1"/>
              <a:t>Polilysine</a:t>
            </a:r>
            <a:r>
              <a:rPr lang="en-US" dirty="0"/>
              <a:t>: </a:t>
            </a:r>
          </a:p>
          <a:p>
            <a:pPr lvl="0" algn="just"/>
            <a:r>
              <a:rPr lang="en-GB" dirty="0"/>
              <a:t>In a glass Petri add 20ul drops of </a:t>
            </a:r>
            <a:r>
              <a:rPr lang="en-GB" dirty="0" err="1"/>
              <a:t>polilysine</a:t>
            </a:r>
            <a:r>
              <a:rPr lang="en-GB" dirty="0"/>
              <a:t>, then placed the grid with the carbon film on the drop.</a:t>
            </a:r>
          </a:p>
          <a:p>
            <a:pPr lvl="0" algn="just"/>
            <a:r>
              <a:rPr lang="en-GB" dirty="0"/>
              <a:t>Other option could be placed the grids with the carbon film facing</a:t>
            </a:r>
          </a:p>
          <a:p>
            <a:pPr lvl="0" algn="just"/>
            <a:r>
              <a:rPr lang="en-GB" dirty="0"/>
              <a:t>upward in a glass Petri dish and adding a drop of 60ul on the grid</a:t>
            </a:r>
          </a:p>
          <a:p>
            <a:pPr lvl="0" algn="just"/>
            <a:endParaRPr lang="en-GB" dirty="0"/>
          </a:p>
          <a:p>
            <a:pPr lvl="0" algn="just"/>
            <a:r>
              <a:rPr lang="en-GB" dirty="0"/>
              <a:t>Incubate 30min at 37ºC</a:t>
            </a:r>
            <a:endParaRPr lang="en-US" b="1" u="sng" dirty="0"/>
          </a:p>
          <a:p>
            <a:pPr lvl="0" algn="just"/>
            <a:r>
              <a:rPr lang="en-GB" dirty="0"/>
              <a:t>Blotted the </a:t>
            </a:r>
            <a:r>
              <a:rPr lang="en-GB" dirty="0" err="1"/>
              <a:t>polilysine</a:t>
            </a:r>
            <a:r>
              <a:rPr lang="en-GB" dirty="0"/>
              <a:t> with a </a:t>
            </a:r>
            <a:r>
              <a:rPr lang="en-US" dirty="0"/>
              <a:t>using </a:t>
            </a:r>
            <a:r>
              <a:rPr lang="en-US" dirty="0" err="1"/>
              <a:t>Whatman</a:t>
            </a:r>
            <a:r>
              <a:rPr lang="en-US" dirty="0"/>
              <a:t>® No.1 filter paper.</a:t>
            </a:r>
          </a:p>
          <a:p>
            <a:pPr lvl="0" algn="just"/>
            <a:endParaRPr lang="en-US" dirty="0"/>
          </a:p>
          <a:p>
            <a:pPr lvl="0" algn="just"/>
            <a:r>
              <a:rPr lang="en-US" dirty="0"/>
              <a:t>3) The Petri dish with the filter paper with the grid placed with the carbon film facing upward has to be radiated by 3hours with UV.</a:t>
            </a:r>
          </a:p>
        </p:txBody>
      </p:sp>
      <p:sp>
        <p:nvSpPr>
          <p:cNvPr id="5" name="Rectangle 4"/>
          <p:cNvSpPr/>
          <p:nvPr/>
        </p:nvSpPr>
        <p:spPr>
          <a:xfrm>
            <a:off x="457200" y="0"/>
            <a:ext cx="7654339" cy="646331"/>
          </a:xfrm>
          <a:prstGeom prst="rect">
            <a:avLst/>
          </a:prstGeom>
        </p:spPr>
        <p:txBody>
          <a:bodyPr wrap="none">
            <a:spAutoFit/>
          </a:bodyPr>
          <a:lstStyle/>
          <a:p>
            <a:r>
              <a:rPr lang="en-US" sz="3600" b="1" dirty="0"/>
              <a:t>Optional grid treatment with </a:t>
            </a:r>
            <a:r>
              <a:rPr lang="en-US" sz="3600" b="1" dirty="0" err="1"/>
              <a:t>Polilysine</a:t>
            </a:r>
            <a:endParaRPr lang="en-US" sz="3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048000"/>
            <a:ext cx="207702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1450" y="609600"/>
            <a:ext cx="8896350" cy="646331"/>
          </a:xfrm>
          <a:prstGeom prst="rect">
            <a:avLst/>
          </a:prstGeom>
        </p:spPr>
        <p:txBody>
          <a:bodyPr wrap="square">
            <a:spAutoFit/>
          </a:bodyPr>
          <a:lstStyle/>
          <a:p>
            <a:pPr algn="ctr"/>
            <a:r>
              <a:rPr lang="en-US" dirty="0"/>
              <a:t>If the cells confluency is low you can increase the seed number of cells or adding </a:t>
            </a:r>
            <a:r>
              <a:rPr lang="en-US" dirty="0" err="1"/>
              <a:t>polilysine</a:t>
            </a:r>
            <a:r>
              <a:rPr lang="en-US" dirty="0"/>
              <a:t> for increasing the cellular attachment to the carbon.  </a:t>
            </a:r>
          </a:p>
        </p:txBody>
      </p:sp>
    </p:spTree>
    <p:extLst>
      <p:ext uri="{BB962C8B-B14F-4D97-AF65-F5344CB8AC3E}">
        <p14:creationId xmlns:p14="http://schemas.microsoft.com/office/powerpoint/2010/main" val="91938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2362199" y="1981200"/>
            <a:ext cx="3948113" cy="3535363"/>
          </a:xfrm>
          <a:prstGeom prst="rect">
            <a:avLst/>
          </a:prstGeom>
        </p:spPr>
      </p:pic>
      <p:sp>
        <p:nvSpPr>
          <p:cNvPr id="4" name="Rectangle 3"/>
          <p:cNvSpPr/>
          <p:nvPr/>
        </p:nvSpPr>
        <p:spPr>
          <a:xfrm>
            <a:off x="450056" y="228600"/>
            <a:ext cx="7772400" cy="1231106"/>
          </a:xfrm>
          <a:prstGeom prst="rect">
            <a:avLst/>
          </a:prstGeom>
        </p:spPr>
        <p:txBody>
          <a:bodyPr wrap="square">
            <a:spAutoFit/>
          </a:bodyPr>
          <a:lstStyle/>
          <a:p>
            <a:r>
              <a:rPr lang="en-US" dirty="0"/>
              <a:t>3) The P100 petri dish with 80-90% confluence has to be washed and the cells have to be counted</a:t>
            </a:r>
          </a:p>
          <a:p>
            <a:r>
              <a:rPr lang="en-US" dirty="0"/>
              <a:t>Usually you have to be diluted at 90% and ¼ of the cells are spreading into the p60 petri dish (Seed 2x10E</a:t>
            </a:r>
            <a:r>
              <a:rPr lang="en-US" baseline="30000" dirty="0"/>
              <a:t>5</a:t>
            </a:r>
            <a:r>
              <a:rPr lang="en-US" dirty="0"/>
              <a:t> cells/for petri dish, 3ml)</a:t>
            </a:r>
          </a:p>
        </p:txBody>
      </p:sp>
    </p:spTree>
    <p:extLst>
      <p:ext uri="{BB962C8B-B14F-4D97-AF65-F5344CB8AC3E}">
        <p14:creationId xmlns:p14="http://schemas.microsoft.com/office/powerpoint/2010/main" val="204088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458200" cy="923330"/>
          </a:xfrm>
          <a:prstGeom prst="rect">
            <a:avLst/>
          </a:prstGeom>
        </p:spPr>
        <p:txBody>
          <a:bodyPr wrap="square">
            <a:spAutoFit/>
          </a:bodyPr>
          <a:lstStyle/>
          <a:p>
            <a:pPr lvl="0"/>
            <a:r>
              <a:rPr lang="en-US" dirty="0"/>
              <a:t>4) There are two methods of addition the cells: </a:t>
            </a:r>
          </a:p>
          <a:p>
            <a:pPr lvl="0"/>
            <a:r>
              <a:rPr lang="en-US" dirty="0"/>
              <a:t>The addition of the cell culture medium with the cells has to be really carefully with the carbon film facing upward in a glass Petri dish p60. </a:t>
            </a:r>
          </a:p>
        </p:txBody>
      </p:sp>
      <p:pic>
        <p:nvPicPr>
          <p:cNvPr id="3" name="Add_Mediu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500188"/>
            <a:ext cx="6858000" cy="3857625"/>
          </a:xfrm>
          <a:prstGeom prst="rect">
            <a:avLst/>
          </a:prstGeom>
        </p:spPr>
      </p:pic>
      <p:sp>
        <p:nvSpPr>
          <p:cNvPr id="4" name="Rectangle 3"/>
          <p:cNvSpPr/>
          <p:nvPr/>
        </p:nvSpPr>
        <p:spPr>
          <a:xfrm>
            <a:off x="304800" y="5906869"/>
            <a:ext cx="8458200" cy="369332"/>
          </a:xfrm>
          <a:prstGeom prst="rect">
            <a:avLst/>
          </a:prstGeom>
        </p:spPr>
        <p:txBody>
          <a:bodyPr wrap="square">
            <a:spAutoFit/>
          </a:bodyPr>
          <a:lstStyle/>
          <a:p>
            <a:pPr lvl="0"/>
            <a:r>
              <a:rPr lang="en-US" dirty="0"/>
              <a:t>Seed 2x10E5 cells/ml on top of the grids in the P60 petri dishes (3ml total). </a:t>
            </a:r>
          </a:p>
        </p:txBody>
      </p:sp>
    </p:spTree>
    <p:extLst>
      <p:ext uri="{BB962C8B-B14F-4D97-AF65-F5344CB8AC3E}">
        <p14:creationId xmlns:p14="http://schemas.microsoft.com/office/powerpoint/2010/main" val="83801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458200" cy="923330"/>
          </a:xfrm>
          <a:prstGeom prst="rect">
            <a:avLst/>
          </a:prstGeom>
        </p:spPr>
        <p:txBody>
          <a:bodyPr wrap="square">
            <a:spAutoFit/>
          </a:bodyPr>
          <a:lstStyle/>
          <a:p>
            <a:pPr lvl="0"/>
            <a:r>
              <a:rPr lang="en-US" dirty="0"/>
              <a:t>4) There are two methods of addition the cells: </a:t>
            </a:r>
          </a:p>
          <a:p>
            <a:pPr lvl="0"/>
            <a:r>
              <a:rPr lang="en-US" dirty="0"/>
              <a:t>The grid are introduce into the  cell culture medium in the  P60 with the carbon film facing upward in a glass Petri dish p60. </a:t>
            </a:r>
          </a:p>
        </p:txBody>
      </p:sp>
      <p:pic>
        <p:nvPicPr>
          <p:cNvPr id="3" name="Add_grids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500188"/>
            <a:ext cx="6858000" cy="3857625"/>
          </a:xfrm>
          <a:prstGeom prst="rect">
            <a:avLst/>
          </a:prstGeom>
        </p:spPr>
      </p:pic>
    </p:spTree>
    <p:extLst>
      <p:ext uri="{BB962C8B-B14F-4D97-AF65-F5344CB8AC3E}">
        <p14:creationId xmlns:p14="http://schemas.microsoft.com/office/powerpoint/2010/main" val="2492515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763000" cy="923330"/>
          </a:xfrm>
          <a:prstGeom prst="rect">
            <a:avLst/>
          </a:prstGeom>
        </p:spPr>
        <p:txBody>
          <a:bodyPr wrap="square">
            <a:spAutoFit/>
          </a:bodyPr>
          <a:lstStyle/>
          <a:p>
            <a:pPr lvl="0"/>
            <a:r>
              <a:rPr lang="en-US" dirty="0"/>
              <a:t>5) Cells were added and allowed to settle for 24 h</a:t>
            </a:r>
          </a:p>
          <a:p>
            <a:pPr lvl="0"/>
            <a:r>
              <a:rPr lang="en-US" dirty="0"/>
              <a:t>Prior to freezing, the grids can be imaged and assayed in terms of the integrity of the carbon film and the cell confluency</a:t>
            </a:r>
          </a:p>
        </p:txBody>
      </p:sp>
      <p:pic>
        <p:nvPicPr>
          <p:cNvPr id="3" name="Picture 2"/>
          <p:cNvPicPr/>
          <p:nvPr/>
        </p:nvPicPr>
        <p:blipFill>
          <a:blip r:embed="rId2"/>
          <a:stretch>
            <a:fillRect/>
          </a:stretch>
        </p:blipFill>
        <p:spPr>
          <a:xfrm>
            <a:off x="1216977" y="2286000"/>
            <a:ext cx="3316923" cy="2685732"/>
          </a:xfrm>
          <a:prstGeom prst="rect">
            <a:avLst/>
          </a:prstGeom>
        </p:spPr>
      </p:pic>
      <p:pic>
        <p:nvPicPr>
          <p:cNvPr id="4" name="Picture 3" descr="C:\Users\jgroen\Desktop\IMG_20190201_091716.jpg"/>
          <p:cNvPicPr/>
          <p:nvPr/>
        </p:nvPicPr>
        <p:blipFill rotWithShape="1">
          <a:blip r:embed="rId3" cstate="print">
            <a:extLst>
              <a:ext uri="{28A0092B-C50C-407E-A947-70E740481C1C}">
                <a14:useLocalDpi xmlns:a14="http://schemas.microsoft.com/office/drawing/2010/main" val="0"/>
              </a:ext>
            </a:extLst>
          </a:blip>
          <a:srcRect l="17864" t="17662" r="14541" b="40279"/>
          <a:stretch/>
        </p:blipFill>
        <p:spPr bwMode="auto">
          <a:xfrm rot="5400000">
            <a:off x="4854098" y="2461103"/>
            <a:ext cx="2685733" cy="2335530"/>
          </a:xfrm>
          <a:prstGeom prst="rect">
            <a:avLst/>
          </a:prstGeom>
          <a:noFill/>
          <a:ln>
            <a:noFill/>
          </a:ln>
          <a:extLst>
            <a:ext uri="{53640926-AAD7-44D8-BBD7-CCE9431645EC}">
              <a14:shadowObscured xmlns:a14="http://schemas.microsoft.com/office/drawing/2010/main"/>
            </a:ext>
          </a:extLst>
        </p:spPr>
      </p:pic>
      <p:cxnSp>
        <p:nvCxnSpPr>
          <p:cNvPr id="6" name="Straight Connector 5"/>
          <p:cNvCxnSpPr/>
          <p:nvPr/>
        </p:nvCxnSpPr>
        <p:spPr>
          <a:xfrm flipV="1">
            <a:off x="2971800" y="2286000"/>
            <a:ext cx="2057399"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71800" y="3352800"/>
            <a:ext cx="2057399" cy="1618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30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590800"/>
            <a:ext cx="285128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752" y="2590800"/>
            <a:ext cx="284424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4831905" y="4381500"/>
            <a:ext cx="27349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699692"/>
            <a:ext cx="8686800" cy="369332"/>
          </a:xfrm>
          <a:prstGeom prst="rect">
            <a:avLst/>
          </a:prstGeom>
        </p:spPr>
        <p:txBody>
          <a:bodyPr wrap="square">
            <a:spAutoFit/>
          </a:bodyPr>
          <a:lstStyle/>
          <a:p>
            <a:r>
              <a:rPr lang="en-GB" dirty="0"/>
              <a:t>7) Over carbon film facing, </a:t>
            </a:r>
            <a:r>
              <a:rPr lang="en-US" dirty="0"/>
              <a:t>follow the fiducial addition protocol and add 2 </a:t>
            </a:r>
            <a:r>
              <a:rPr lang="en-US" dirty="0" err="1"/>
              <a:t>ul</a:t>
            </a:r>
            <a:r>
              <a:rPr lang="en-US" dirty="0"/>
              <a:t> </a:t>
            </a:r>
            <a:r>
              <a:rPr lang="en-US" dirty="0" err="1"/>
              <a:t>nanobeads</a:t>
            </a:r>
            <a:endParaRPr lang="en-US" dirty="0"/>
          </a:p>
        </p:txBody>
      </p:sp>
      <p:sp>
        <p:nvSpPr>
          <p:cNvPr id="5" name="Rectangle 4"/>
          <p:cNvSpPr/>
          <p:nvPr/>
        </p:nvSpPr>
        <p:spPr>
          <a:xfrm>
            <a:off x="241807" y="381000"/>
            <a:ext cx="8664844" cy="1200329"/>
          </a:xfrm>
          <a:prstGeom prst="rect">
            <a:avLst/>
          </a:prstGeom>
        </p:spPr>
        <p:txBody>
          <a:bodyPr wrap="square">
            <a:spAutoFit/>
          </a:bodyPr>
          <a:lstStyle/>
          <a:p>
            <a:pPr lvl="0"/>
            <a:r>
              <a:rPr lang="en-US" dirty="0"/>
              <a:t>6) Fish the grids with the Leica tweezers from the microscope slide, secure the tweezers and mount them in the plunger (use load forceps position for that). The cells should stay in the right side when you mount the tweezers (H letter in front). Held the chamber at 70% relative humidity and 37ºC.</a:t>
            </a:r>
          </a:p>
        </p:txBody>
      </p:sp>
    </p:spTree>
    <p:extLst>
      <p:ext uri="{BB962C8B-B14F-4D97-AF65-F5344CB8AC3E}">
        <p14:creationId xmlns:p14="http://schemas.microsoft.com/office/powerpoint/2010/main" val="154469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7924800" cy="369332"/>
          </a:xfrm>
          <a:prstGeom prst="rect">
            <a:avLst/>
          </a:prstGeom>
        </p:spPr>
        <p:txBody>
          <a:bodyPr wrap="square">
            <a:spAutoFit/>
          </a:bodyPr>
          <a:lstStyle/>
          <a:p>
            <a:pPr lvl="0"/>
            <a:r>
              <a:rPr lang="en-US" dirty="0"/>
              <a:t>8) Blotting 1-3s depending on the cell density and  Plunge freezing </a:t>
            </a:r>
          </a:p>
        </p:txBody>
      </p:sp>
      <p:pic>
        <p:nvPicPr>
          <p:cNvPr id="3" name="PlungeFreez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924823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756</Words>
  <Application>Microsoft Office PowerPoint</Application>
  <PresentationFormat>On-screen Show (4:3)</PresentationFormat>
  <Paragraphs>47</Paragraphs>
  <Slides>11</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Joaquina Pérez Berná</dc:creator>
  <cp:lastModifiedBy>Ana Joaquina Pérez Berná</cp:lastModifiedBy>
  <cp:revision>21</cp:revision>
  <dcterms:created xsi:type="dcterms:W3CDTF">2019-02-01T13:41:43Z</dcterms:created>
  <dcterms:modified xsi:type="dcterms:W3CDTF">2022-01-25T14:35:20Z</dcterms:modified>
</cp:coreProperties>
</file>