
<file path=[Content_Types].xml><?xml version="1.0" encoding="utf-8"?>
<Types xmlns="http://schemas.openxmlformats.org/package/2006/content-types">
  <Default Extension="png" ContentType="image/png"/>
  <Default Extension="mpg" ContentType="video/mpe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4" r:id="rId2"/>
    <p:sldId id="257" r:id="rId3"/>
    <p:sldId id="258" r:id="rId4"/>
    <p:sldId id="262" r:id="rId5"/>
    <p:sldId id="263" r:id="rId6"/>
    <p:sldId id="260" r:id="rId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1" d="100"/>
          <a:sy n="61" d="100"/>
        </p:scale>
        <p:origin x="1434" y="4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3BC8CF2-1FDF-42F7-B61E-48D6815EA121}" type="datetimeFigureOut">
              <a:rPr lang="en-US" smtClean="0"/>
              <a:t>11/19/2021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F2414E-C50A-4B91-9034-76CBF82C3505}" type="slidenum">
              <a:rPr lang="en-US" smtClean="0"/>
              <a:t>‹#›</a:t>
            </a:fld>
            <a:endParaRPr lang="en-US"/>
          </a:p>
        </p:txBody>
      </p:sp>
    </p:spTree>
    <p:extLst>
      <p:ext uri="{BB962C8B-B14F-4D97-AF65-F5344CB8AC3E}">
        <p14:creationId xmlns:p14="http://schemas.microsoft.com/office/powerpoint/2010/main" val="1592533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BC8CF2-1FDF-42F7-B61E-48D6815EA121}" type="datetimeFigureOut">
              <a:rPr lang="en-US" smtClean="0"/>
              <a:t>11/19/2021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F2414E-C50A-4B91-9034-76CBF82C3505}" type="slidenum">
              <a:rPr lang="en-US" smtClean="0"/>
              <a:t>‹#›</a:t>
            </a:fld>
            <a:endParaRPr lang="en-US"/>
          </a:p>
        </p:txBody>
      </p:sp>
    </p:spTree>
    <p:extLst>
      <p:ext uri="{BB962C8B-B14F-4D97-AF65-F5344CB8AC3E}">
        <p14:creationId xmlns:p14="http://schemas.microsoft.com/office/powerpoint/2010/main" val="858063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BC8CF2-1FDF-42F7-B61E-48D6815EA121}" type="datetimeFigureOut">
              <a:rPr lang="en-US" smtClean="0"/>
              <a:t>11/19/2021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F2414E-C50A-4B91-9034-76CBF82C3505}" type="slidenum">
              <a:rPr lang="en-US" smtClean="0"/>
              <a:t>‹#›</a:t>
            </a:fld>
            <a:endParaRPr lang="en-US"/>
          </a:p>
        </p:txBody>
      </p:sp>
    </p:spTree>
    <p:extLst>
      <p:ext uri="{BB962C8B-B14F-4D97-AF65-F5344CB8AC3E}">
        <p14:creationId xmlns:p14="http://schemas.microsoft.com/office/powerpoint/2010/main" val="1756404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BC8CF2-1FDF-42F7-B61E-48D6815EA121}" type="datetimeFigureOut">
              <a:rPr lang="en-US" smtClean="0"/>
              <a:t>11/19/2021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F2414E-C50A-4B91-9034-76CBF82C3505}" type="slidenum">
              <a:rPr lang="en-US" smtClean="0"/>
              <a:t>‹#›</a:t>
            </a:fld>
            <a:endParaRPr lang="en-US"/>
          </a:p>
        </p:txBody>
      </p:sp>
    </p:spTree>
    <p:extLst>
      <p:ext uri="{BB962C8B-B14F-4D97-AF65-F5344CB8AC3E}">
        <p14:creationId xmlns:p14="http://schemas.microsoft.com/office/powerpoint/2010/main" val="2870824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3BC8CF2-1FDF-42F7-B61E-48D6815EA121}" type="datetimeFigureOut">
              <a:rPr lang="en-US" smtClean="0"/>
              <a:t>11/19/2021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F2414E-C50A-4B91-9034-76CBF82C3505}" type="slidenum">
              <a:rPr lang="en-US" smtClean="0"/>
              <a:t>‹#›</a:t>
            </a:fld>
            <a:endParaRPr lang="en-US"/>
          </a:p>
        </p:txBody>
      </p:sp>
    </p:spTree>
    <p:extLst>
      <p:ext uri="{BB962C8B-B14F-4D97-AF65-F5344CB8AC3E}">
        <p14:creationId xmlns:p14="http://schemas.microsoft.com/office/powerpoint/2010/main" val="329238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3BC8CF2-1FDF-42F7-B61E-48D6815EA121}" type="datetimeFigureOut">
              <a:rPr lang="en-US" smtClean="0"/>
              <a:t>11/19/2021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F2414E-C50A-4B91-9034-76CBF82C3505}" type="slidenum">
              <a:rPr lang="en-US" smtClean="0"/>
              <a:t>‹#›</a:t>
            </a:fld>
            <a:endParaRPr lang="en-US"/>
          </a:p>
        </p:txBody>
      </p:sp>
    </p:spTree>
    <p:extLst>
      <p:ext uri="{BB962C8B-B14F-4D97-AF65-F5344CB8AC3E}">
        <p14:creationId xmlns:p14="http://schemas.microsoft.com/office/powerpoint/2010/main" val="2414982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3BC8CF2-1FDF-42F7-B61E-48D6815EA121}" type="datetimeFigureOut">
              <a:rPr lang="en-US" smtClean="0"/>
              <a:t>11/19/2021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F2414E-C50A-4B91-9034-76CBF82C3505}" type="slidenum">
              <a:rPr lang="en-US" smtClean="0"/>
              <a:t>‹#›</a:t>
            </a:fld>
            <a:endParaRPr lang="en-US"/>
          </a:p>
        </p:txBody>
      </p:sp>
    </p:spTree>
    <p:extLst>
      <p:ext uri="{BB962C8B-B14F-4D97-AF65-F5344CB8AC3E}">
        <p14:creationId xmlns:p14="http://schemas.microsoft.com/office/powerpoint/2010/main" val="3755249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3BC8CF2-1FDF-42F7-B61E-48D6815EA121}" type="datetimeFigureOut">
              <a:rPr lang="en-US" smtClean="0"/>
              <a:t>11/19/2021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F2414E-C50A-4B91-9034-76CBF82C3505}" type="slidenum">
              <a:rPr lang="en-US" smtClean="0"/>
              <a:t>‹#›</a:t>
            </a:fld>
            <a:endParaRPr lang="en-US"/>
          </a:p>
        </p:txBody>
      </p:sp>
    </p:spTree>
    <p:extLst>
      <p:ext uri="{BB962C8B-B14F-4D97-AF65-F5344CB8AC3E}">
        <p14:creationId xmlns:p14="http://schemas.microsoft.com/office/powerpoint/2010/main" val="1433852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BC8CF2-1FDF-42F7-B61E-48D6815EA121}" type="datetimeFigureOut">
              <a:rPr lang="en-US" smtClean="0"/>
              <a:t>11/19/2021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F2414E-C50A-4B91-9034-76CBF82C3505}" type="slidenum">
              <a:rPr lang="en-US" smtClean="0"/>
              <a:t>‹#›</a:t>
            </a:fld>
            <a:endParaRPr lang="en-US"/>
          </a:p>
        </p:txBody>
      </p:sp>
    </p:spTree>
    <p:extLst>
      <p:ext uri="{BB962C8B-B14F-4D97-AF65-F5344CB8AC3E}">
        <p14:creationId xmlns:p14="http://schemas.microsoft.com/office/powerpoint/2010/main" val="4102776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3BC8CF2-1FDF-42F7-B61E-48D6815EA121}" type="datetimeFigureOut">
              <a:rPr lang="en-US" smtClean="0"/>
              <a:t>11/19/2021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F2414E-C50A-4B91-9034-76CBF82C3505}" type="slidenum">
              <a:rPr lang="en-US" smtClean="0"/>
              <a:t>‹#›</a:t>
            </a:fld>
            <a:endParaRPr lang="en-US"/>
          </a:p>
        </p:txBody>
      </p:sp>
    </p:spTree>
    <p:extLst>
      <p:ext uri="{BB962C8B-B14F-4D97-AF65-F5344CB8AC3E}">
        <p14:creationId xmlns:p14="http://schemas.microsoft.com/office/powerpoint/2010/main" val="31943387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3BC8CF2-1FDF-42F7-B61E-48D6815EA121}" type="datetimeFigureOut">
              <a:rPr lang="en-US" smtClean="0"/>
              <a:t>11/19/2021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F2414E-C50A-4B91-9034-76CBF82C3505}" type="slidenum">
              <a:rPr lang="en-US" smtClean="0"/>
              <a:t>‹#›</a:t>
            </a:fld>
            <a:endParaRPr lang="en-US"/>
          </a:p>
        </p:txBody>
      </p:sp>
    </p:spTree>
    <p:extLst>
      <p:ext uri="{BB962C8B-B14F-4D97-AF65-F5344CB8AC3E}">
        <p14:creationId xmlns:p14="http://schemas.microsoft.com/office/powerpoint/2010/main" val="976220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BC8CF2-1FDF-42F7-B61E-48D6815EA121}" type="datetimeFigureOut">
              <a:rPr lang="en-US" smtClean="0"/>
              <a:t>11/19/2021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F2414E-C50A-4B91-9034-76CBF82C3505}" type="slidenum">
              <a:rPr lang="en-US" smtClean="0"/>
              <a:t>‹#›</a:t>
            </a:fld>
            <a:endParaRPr lang="en-US"/>
          </a:p>
        </p:txBody>
      </p:sp>
    </p:spTree>
    <p:extLst>
      <p:ext uri="{BB962C8B-B14F-4D97-AF65-F5344CB8AC3E}">
        <p14:creationId xmlns:p14="http://schemas.microsoft.com/office/powerpoint/2010/main" val="34143867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g"/><Relationship Id="rId1" Type="http://schemas.microsoft.com/office/2007/relationships/media" Target="../media/media1.mp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2074" y="441068"/>
            <a:ext cx="8382000" cy="4801314"/>
          </a:xfrm>
          <a:prstGeom prst="rect">
            <a:avLst/>
          </a:prstGeom>
        </p:spPr>
        <p:txBody>
          <a:bodyPr wrap="square">
            <a:spAutoFit/>
          </a:bodyPr>
          <a:lstStyle/>
          <a:p>
            <a:pPr algn="just"/>
            <a:r>
              <a:rPr lang="en-US" b="1" dirty="0"/>
              <a:t> </a:t>
            </a:r>
            <a:endParaRPr lang="en-US" dirty="0"/>
          </a:p>
          <a:p>
            <a:pPr algn="ctr"/>
            <a:r>
              <a:rPr lang="en-US" b="1" dirty="0"/>
              <a:t>Fiducial addition: </a:t>
            </a:r>
            <a:endParaRPr lang="en-US" dirty="0"/>
          </a:p>
          <a:p>
            <a:pPr lvl="0" algn="just"/>
            <a:endParaRPr lang="en-US" dirty="0"/>
          </a:p>
          <a:p>
            <a:pPr lvl="0" algn="just"/>
            <a:r>
              <a:rPr lang="en-US" dirty="0"/>
              <a:t>The stock solution (3.60x10</a:t>
            </a:r>
            <a:r>
              <a:rPr lang="en-US" baseline="30000" dirty="0"/>
              <a:t>8</a:t>
            </a:r>
            <a:r>
              <a:rPr lang="en-US" dirty="0"/>
              <a:t> particles per mL) of 100-150-250-nm gold nanoparticles (Chemical reference: Gold nanoparticles 100 nm (EMGC100, BBI Group, Cardiff, UK) was </a:t>
            </a:r>
            <a:r>
              <a:rPr lang="en-US" dirty="0" err="1"/>
              <a:t>resuspended</a:t>
            </a:r>
            <a:r>
              <a:rPr lang="en-US" dirty="0"/>
              <a:t> and dispensed into 1mL aliquots. The gold was allowed to settle, and immediately prior to use, 900 mL of the supernatant was removed from the aliquot.</a:t>
            </a:r>
          </a:p>
          <a:p>
            <a:pPr lvl="0" algn="just"/>
            <a:endParaRPr lang="es-ES" dirty="0"/>
          </a:p>
          <a:p>
            <a:pPr lvl="0" algn="just"/>
            <a:endParaRPr lang="es-ES" dirty="0"/>
          </a:p>
          <a:p>
            <a:pPr lvl="0" algn="just"/>
            <a:endParaRPr lang="es-ES" dirty="0"/>
          </a:p>
          <a:p>
            <a:pPr lvl="0" algn="just"/>
            <a:endParaRPr lang="es-ES" dirty="0"/>
          </a:p>
          <a:p>
            <a:pPr lvl="0" algn="just"/>
            <a:endParaRPr lang="es-ES" dirty="0"/>
          </a:p>
          <a:p>
            <a:pPr lvl="0" algn="just"/>
            <a:endParaRPr lang="es-ES" dirty="0"/>
          </a:p>
          <a:p>
            <a:pPr lvl="0" algn="just"/>
            <a:r>
              <a:rPr lang="en-US" dirty="0"/>
              <a:t>The 3-mm TEM grids were picked up from the p60 with the tweezers taking great care not to bend the grid. Immediately prior to freezing, 1.5 </a:t>
            </a:r>
            <a:r>
              <a:rPr lang="en-US" dirty="0" err="1"/>
              <a:t>uL</a:t>
            </a:r>
            <a:r>
              <a:rPr lang="en-US" dirty="0"/>
              <a:t> of 100-150-250-nm gold fiducial aliquot was added to the grid.</a:t>
            </a:r>
          </a:p>
          <a:p>
            <a:pPr algn="just"/>
            <a:r>
              <a:rPr lang="en-US" b="1" dirty="0"/>
              <a:t> </a:t>
            </a:r>
            <a:endParaRPr lang="en-US" dirty="0"/>
          </a:p>
        </p:txBody>
      </p:sp>
      <p:sp>
        <p:nvSpPr>
          <p:cNvPr id="5" name="Rectangle 4"/>
          <p:cNvSpPr/>
          <p:nvPr/>
        </p:nvSpPr>
        <p:spPr>
          <a:xfrm>
            <a:off x="605739" y="116014"/>
            <a:ext cx="7968335" cy="646331"/>
          </a:xfrm>
          <a:prstGeom prst="rect">
            <a:avLst/>
          </a:prstGeom>
        </p:spPr>
        <p:txBody>
          <a:bodyPr wrap="none">
            <a:spAutoFit/>
          </a:bodyPr>
          <a:lstStyle/>
          <a:p>
            <a:r>
              <a:rPr lang="en-US" sz="3600" b="1" dirty="0"/>
              <a:t>Protocol for Sample Preparation on grids</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1055" y="2506236"/>
            <a:ext cx="1752600" cy="1443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2109" y="2530942"/>
            <a:ext cx="990691" cy="15076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ight Arrow 2"/>
          <p:cNvSpPr/>
          <p:nvPr/>
        </p:nvSpPr>
        <p:spPr>
          <a:xfrm>
            <a:off x="3009855" y="3205723"/>
            <a:ext cx="685800" cy="2688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4512" y="5029199"/>
            <a:ext cx="1312287" cy="1772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99441" y="2500714"/>
            <a:ext cx="1017436" cy="1537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ight Arrow 8"/>
          <p:cNvSpPr/>
          <p:nvPr/>
        </p:nvSpPr>
        <p:spPr>
          <a:xfrm>
            <a:off x="5372055" y="3228030"/>
            <a:ext cx="685800" cy="2688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00213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2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63133" y="1905000"/>
            <a:ext cx="1490494" cy="10668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71450" y="1800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4" name="Rectangle 3"/>
          <p:cNvSpPr/>
          <p:nvPr/>
        </p:nvSpPr>
        <p:spPr>
          <a:xfrm>
            <a:off x="64519" y="761989"/>
            <a:ext cx="8153400" cy="6463308"/>
          </a:xfrm>
          <a:prstGeom prst="rect">
            <a:avLst/>
          </a:prstGeom>
        </p:spPr>
        <p:txBody>
          <a:bodyPr wrap="square">
            <a:spAutoFit/>
          </a:bodyPr>
          <a:lstStyle/>
          <a:p>
            <a:pPr marL="342900" lvl="0" indent="-342900" algn="just">
              <a:buAutoNum type="arabicParenR"/>
            </a:pPr>
            <a:r>
              <a:rPr lang="en-US" dirty="0"/>
              <a:t>The grids are </a:t>
            </a:r>
            <a:r>
              <a:rPr lang="en-US" dirty="0" err="1"/>
              <a:t>Quantifoil</a:t>
            </a:r>
            <a:r>
              <a:rPr lang="en-US" dirty="0"/>
              <a:t> Micro Tools GmbH, </a:t>
            </a:r>
            <a:r>
              <a:rPr lang="es-ES" dirty="0"/>
              <a:t>(</a:t>
            </a:r>
            <a:r>
              <a:rPr lang="en-US" dirty="0"/>
              <a:t>email: kay@quantifoil.com) QUANTIFOIL® R 2/2 on Au G200F1 finder grids, Holey Carbon Films / Item# N1-C16nAuG1-01)</a:t>
            </a:r>
          </a:p>
          <a:p>
            <a:pPr marL="342900" indent="-342900" algn="just">
              <a:buFontTx/>
              <a:buAutoNum type="arabicParenR"/>
            </a:pPr>
            <a:r>
              <a:rPr lang="en-US" dirty="0"/>
              <a:t>) The Petri dish with the filter paper with the grid placed with the carbon film facing upward has to be radiated by 3hours with UV for sterilization.</a:t>
            </a:r>
          </a:p>
          <a:p>
            <a:pPr algn="just"/>
            <a:endParaRPr lang="en-US" dirty="0"/>
          </a:p>
          <a:p>
            <a:pPr algn="just"/>
            <a:endParaRPr lang="en-US" dirty="0"/>
          </a:p>
          <a:p>
            <a:pPr algn="just"/>
            <a:endParaRPr lang="en-US" dirty="0"/>
          </a:p>
          <a:p>
            <a:pPr algn="just"/>
            <a:r>
              <a:rPr lang="en-US" dirty="0"/>
              <a:t>3) Hydrophilize the carbon support foil by plasma treatment of the grids to increase sample spreading and better cell adhesion. Place grids carbon side up in the glow discharge chamber equipment and expose the grid to the plasma for 30 s to 15 min (using </a:t>
            </a:r>
            <a:r>
              <a:rPr lang="en-US" dirty="0" err="1"/>
              <a:t>Ar</a:t>
            </a:r>
            <a:r>
              <a:rPr lang="en-US" dirty="0"/>
              <a:t> or/and O2) depending on the equipment.</a:t>
            </a:r>
          </a:p>
          <a:p>
            <a:pPr marL="342900" lvl="0" indent="-342900" algn="just">
              <a:buAutoNum type="arabicParenR"/>
            </a:pPr>
            <a:r>
              <a:rPr lang="en-US" dirty="0"/>
              <a:t>Optional: In case of problems with cells not attaching to the grid, use the following steps.</a:t>
            </a:r>
          </a:p>
          <a:p>
            <a:pPr marL="342900" lvl="0" indent="-342900" algn="just">
              <a:buAutoNum type="arabicParenR"/>
            </a:pPr>
            <a:r>
              <a:rPr lang="en-GB" dirty="0"/>
              <a:t> Functionalization of the grids with</a:t>
            </a:r>
            <a:r>
              <a:rPr lang="en-US" dirty="0"/>
              <a:t> </a:t>
            </a:r>
            <a:r>
              <a:rPr lang="en-US" dirty="0" err="1"/>
              <a:t>Polilysine</a:t>
            </a:r>
            <a:r>
              <a:rPr lang="en-US" dirty="0"/>
              <a:t>: </a:t>
            </a:r>
          </a:p>
          <a:p>
            <a:pPr lvl="0" algn="just"/>
            <a:r>
              <a:rPr lang="en-GB" dirty="0"/>
              <a:t>In a glass Petri add 20ul drops of </a:t>
            </a:r>
            <a:r>
              <a:rPr lang="en-GB" dirty="0" err="1"/>
              <a:t>polilysine</a:t>
            </a:r>
            <a:r>
              <a:rPr lang="en-GB" dirty="0"/>
              <a:t>, then placed the grid with the carbon film on the drop.</a:t>
            </a:r>
          </a:p>
          <a:p>
            <a:pPr lvl="0" algn="just"/>
            <a:r>
              <a:rPr lang="en-GB" dirty="0"/>
              <a:t>Other option could be placed the grids with the carbon film facing</a:t>
            </a:r>
          </a:p>
          <a:p>
            <a:pPr lvl="0" algn="just"/>
            <a:r>
              <a:rPr lang="en-GB" dirty="0"/>
              <a:t>upward in a glass Petri dish and adding a drop of 60ul on the grid</a:t>
            </a:r>
          </a:p>
          <a:p>
            <a:pPr lvl="0" algn="just"/>
            <a:endParaRPr lang="en-GB" dirty="0"/>
          </a:p>
          <a:p>
            <a:pPr lvl="0" algn="just"/>
            <a:r>
              <a:rPr lang="en-GB" dirty="0"/>
              <a:t>Incubate 30min at 37ºC</a:t>
            </a:r>
            <a:endParaRPr lang="en-US" b="1" u="sng" dirty="0"/>
          </a:p>
          <a:p>
            <a:pPr lvl="0" algn="just"/>
            <a:r>
              <a:rPr lang="en-GB" dirty="0"/>
              <a:t>Blotted the </a:t>
            </a:r>
            <a:r>
              <a:rPr lang="en-GB" dirty="0" err="1"/>
              <a:t>polilysine</a:t>
            </a:r>
            <a:r>
              <a:rPr lang="en-GB" dirty="0"/>
              <a:t> with a </a:t>
            </a:r>
            <a:r>
              <a:rPr lang="en-US" dirty="0"/>
              <a:t>using Whatman® No.1 filter paper.</a:t>
            </a:r>
          </a:p>
          <a:p>
            <a:pPr lvl="0" algn="just"/>
            <a:endParaRPr lang="en-US" dirty="0"/>
          </a:p>
        </p:txBody>
      </p:sp>
      <p:sp>
        <p:nvSpPr>
          <p:cNvPr id="5" name="Rectangle 4"/>
          <p:cNvSpPr/>
          <p:nvPr/>
        </p:nvSpPr>
        <p:spPr>
          <a:xfrm>
            <a:off x="803278" y="149817"/>
            <a:ext cx="7318029" cy="646331"/>
          </a:xfrm>
          <a:prstGeom prst="rect">
            <a:avLst/>
          </a:prstGeom>
        </p:spPr>
        <p:txBody>
          <a:bodyPr wrap="none">
            <a:spAutoFit/>
          </a:bodyPr>
          <a:lstStyle/>
          <a:p>
            <a:r>
              <a:rPr lang="en-US" sz="3600" b="1" dirty="0"/>
              <a:t>Deposit of Cell in suspension on grids</a:t>
            </a:r>
            <a:endParaRPr lang="en-US" sz="3600"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66972" y="5181600"/>
            <a:ext cx="2077028"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54038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0556" y="780871"/>
            <a:ext cx="8686800" cy="1200329"/>
          </a:xfrm>
          <a:prstGeom prst="rect">
            <a:avLst/>
          </a:prstGeom>
        </p:spPr>
        <p:txBody>
          <a:bodyPr wrap="square">
            <a:spAutoFit/>
          </a:bodyPr>
          <a:lstStyle/>
          <a:p>
            <a:pPr lvl="0" algn="just"/>
            <a:r>
              <a:rPr lang="en-GB" dirty="0"/>
              <a:t>5) Over carbon film facing, add 4ul of cell in suspension at concentration </a:t>
            </a:r>
          </a:p>
          <a:p>
            <a:pPr lvl="0" algn="just"/>
            <a:r>
              <a:rPr lang="en-GB" dirty="0"/>
              <a:t>For eukaryotic cells 1-5 E6 cell/ml </a:t>
            </a:r>
          </a:p>
          <a:p>
            <a:pPr lvl="0" algn="just"/>
            <a:r>
              <a:rPr lang="en-GB" dirty="0"/>
              <a:t>For bacteria OD=0.3 . </a:t>
            </a:r>
          </a:p>
          <a:p>
            <a:pPr lvl="0" algn="just"/>
            <a:r>
              <a:rPr lang="en-US" dirty="0"/>
              <a:t>The grid was left to incubate vertically for 5 minutes</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832" y="2590800"/>
            <a:ext cx="2851288"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50615" y="2576593"/>
            <a:ext cx="2869185" cy="3900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99752" y="2590800"/>
            <a:ext cx="2844248"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ight Arrow 2"/>
          <p:cNvSpPr/>
          <p:nvPr/>
        </p:nvSpPr>
        <p:spPr>
          <a:xfrm>
            <a:off x="2877120" y="4381500"/>
            <a:ext cx="273495" cy="5715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6019800" y="4343400"/>
            <a:ext cx="273495" cy="5715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50556" y="168120"/>
            <a:ext cx="8686800" cy="369332"/>
          </a:xfrm>
          <a:prstGeom prst="rect">
            <a:avLst/>
          </a:prstGeom>
        </p:spPr>
        <p:txBody>
          <a:bodyPr wrap="square">
            <a:spAutoFit/>
          </a:bodyPr>
          <a:lstStyle/>
          <a:p>
            <a:r>
              <a:rPr lang="en-GB" dirty="0"/>
              <a:t>4) Over carbon film facing, </a:t>
            </a:r>
            <a:r>
              <a:rPr lang="en-US" dirty="0"/>
              <a:t>follow the fiducial addition protocol and add 2 </a:t>
            </a:r>
            <a:r>
              <a:rPr lang="en-US" dirty="0" err="1"/>
              <a:t>ul</a:t>
            </a:r>
            <a:r>
              <a:rPr lang="en-US" dirty="0"/>
              <a:t> </a:t>
            </a:r>
            <a:r>
              <a:rPr lang="en-US" dirty="0" err="1"/>
              <a:t>nanobeads</a:t>
            </a:r>
            <a:endParaRPr lang="en-US" dirty="0"/>
          </a:p>
        </p:txBody>
      </p:sp>
    </p:spTree>
    <p:extLst>
      <p:ext uri="{BB962C8B-B14F-4D97-AF65-F5344CB8AC3E}">
        <p14:creationId xmlns:p14="http://schemas.microsoft.com/office/powerpoint/2010/main" val="15446921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228600"/>
            <a:ext cx="7924800" cy="369332"/>
          </a:xfrm>
          <a:prstGeom prst="rect">
            <a:avLst/>
          </a:prstGeom>
        </p:spPr>
        <p:txBody>
          <a:bodyPr wrap="square">
            <a:spAutoFit/>
          </a:bodyPr>
          <a:lstStyle/>
          <a:p>
            <a:pPr lvl="0"/>
            <a:r>
              <a:rPr lang="en-US" dirty="0"/>
              <a:t>6) Blotting 1-3s depending on the cell density and  Plunge freezing </a:t>
            </a:r>
          </a:p>
        </p:txBody>
      </p:sp>
      <p:pic>
        <p:nvPicPr>
          <p:cNvPr id="3" name="PlungeFreezing.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9248238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76200"/>
            <a:ext cx="8763000" cy="646331"/>
          </a:xfrm>
          <a:prstGeom prst="rect">
            <a:avLst/>
          </a:prstGeom>
        </p:spPr>
        <p:txBody>
          <a:bodyPr wrap="square">
            <a:spAutoFit/>
          </a:bodyPr>
          <a:lstStyle/>
          <a:p>
            <a:pPr lvl="0"/>
            <a:r>
              <a:rPr lang="en-US" dirty="0"/>
              <a:t>7) Take tweezers and remove lock (grabbing them firmly to maintain the grid). Transfer rapidly to the LN2 vessel. Once under the LN2, transfer to the holder quietly.</a:t>
            </a:r>
          </a:p>
        </p:txBody>
      </p:sp>
      <p:pic>
        <p:nvPicPr>
          <p:cNvPr id="3" name="Picture 2"/>
          <p:cNvPicPr/>
          <p:nvPr/>
        </p:nvPicPr>
        <p:blipFill>
          <a:blip r:embed="rId2"/>
          <a:stretch>
            <a:fillRect/>
          </a:stretch>
        </p:blipFill>
        <p:spPr>
          <a:xfrm>
            <a:off x="2667000" y="762000"/>
            <a:ext cx="3657600" cy="2743200"/>
          </a:xfrm>
          <a:prstGeom prst="rect">
            <a:avLst/>
          </a:prstGeom>
        </p:spPr>
      </p:pic>
      <p:sp>
        <p:nvSpPr>
          <p:cNvPr id="4" name="Rectangle 3"/>
          <p:cNvSpPr/>
          <p:nvPr/>
        </p:nvSpPr>
        <p:spPr>
          <a:xfrm>
            <a:off x="228600" y="3475672"/>
            <a:ext cx="8686800" cy="1477328"/>
          </a:xfrm>
          <a:prstGeom prst="rect">
            <a:avLst/>
          </a:prstGeom>
        </p:spPr>
        <p:txBody>
          <a:bodyPr wrap="square">
            <a:spAutoFit/>
          </a:bodyPr>
          <a:lstStyle/>
          <a:p>
            <a:pPr algn="just"/>
            <a:r>
              <a:rPr lang="en-US" dirty="0"/>
              <a:t>8) Repeat the cycles  for each grid  (go to step 4). We usually vitrified 4 grids of each condition and store in a white </a:t>
            </a:r>
            <a:r>
              <a:rPr lang="en-US" dirty="0" err="1"/>
              <a:t>cryobox</a:t>
            </a:r>
            <a:r>
              <a:rPr lang="en-US" dirty="0"/>
              <a:t> (that it has place exactly for 4 grids) properly labelled before the freezing.</a:t>
            </a:r>
          </a:p>
          <a:p>
            <a:pPr lvl="0" algn="just"/>
            <a:endParaRPr lang="en-US" dirty="0"/>
          </a:p>
          <a:p>
            <a:pPr algn="just"/>
            <a:r>
              <a:rPr lang="en-US" dirty="0"/>
              <a:t>9) Once filled, take LN2 vessel with holder and transfer to a rubber N2 </a:t>
            </a:r>
            <a:r>
              <a:rPr lang="en-US" dirty="0" err="1"/>
              <a:t>dewar</a:t>
            </a:r>
            <a:r>
              <a:rPr lang="en-US" dirty="0"/>
              <a:t> . </a:t>
            </a:r>
          </a:p>
        </p:txBody>
      </p:sp>
      <p:pic>
        <p:nvPicPr>
          <p:cNvPr id="7" name="Picture 6"/>
          <p:cNvPicPr/>
          <p:nvPr/>
        </p:nvPicPr>
        <p:blipFill rotWithShape="1">
          <a:blip r:embed="rId3" cstate="print">
            <a:extLst>
              <a:ext uri="{28A0092B-C50C-407E-A947-70E740481C1C}">
                <a14:useLocalDpi xmlns:a14="http://schemas.microsoft.com/office/drawing/2010/main" val="0"/>
              </a:ext>
            </a:extLst>
          </a:blip>
          <a:srcRect r="25038"/>
          <a:stretch/>
        </p:blipFill>
        <p:spPr>
          <a:xfrm rot="5400000">
            <a:off x="3600209" y="4817033"/>
            <a:ext cx="1791182" cy="2063116"/>
          </a:xfrm>
          <a:prstGeom prst="rect">
            <a:avLst/>
          </a:prstGeom>
        </p:spPr>
      </p:pic>
    </p:spTree>
    <p:extLst>
      <p:ext uri="{BB962C8B-B14F-4D97-AF65-F5344CB8AC3E}">
        <p14:creationId xmlns:p14="http://schemas.microsoft.com/office/powerpoint/2010/main" val="17896573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649069"/>
            <a:ext cx="8686800" cy="646331"/>
          </a:xfrm>
          <a:prstGeom prst="rect">
            <a:avLst/>
          </a:prstGeom>
        </p:spPr>
        <p:txBody>
          <a:bodyPr wrap="square">
            <a:spAutoFit/>
          </a:bodyPr>
          <a:lstStyle/>
          <a:p>
            <a:r>
              <a:rPr lang="en-US" dirty="0"/>
              <a:t>10) The </a:t>
            </a:r>
            <a:r>
              <a:rPr lang="en-US" dirty="0" err="1"/>
              <a:t>cryo</a:t>
            </a:r>
            <a:r>
              <a:rPr lang="en-US" dirty="0"/>
              <a:t>-grids boxes were  transferred under liquid nitrogen conditions and stored in a 50-mL falcon tube with holes and a labeled rope in a transport </a:t>
            </a:r>
            <a:r>
              <a:rPr lang="en-US" dirty="0" err="1"/>
              <a:t>dewar</a:t>
            </a:r>
            <a:endParaRPr lang="en-US" dirty="0"/>
          </a:p>
        </p:txBody>
      </p:sp>
      <p:pic>
        <p:nvPicPr>
          <p:cNvPr id="3" name="Picture 2"/>
          <p:cNvPicPr/>
          <p:nvPr/>
        </p:nvPicPr>
        <p:blipFill>
          <a:blip r:embed="rId2"/>
          <a:stretch>
            <a:fillRect/>
          </a:stretch>
        </p:blipFill>
        <p:spPr>
          <a:xfrm>
            <a:off x="706120" y="1600199"/>
            <a:ext cx="3408680" cy="4419601"/>
          </a:xfrm>
          <a:prstGeom prst="rect">
            <a:avLst/>
          </a:prstGeom>
        </p:spPr>
      </p:pic>
      <p:pic>
        <p:nvPicPr>
          <p:cNvPr id="4" name="Picture 3"/>
          <p:cNvPicPr/>
          <p:nvPr/>
        </p:nvPicPr>
        <p:blipFill>
          <a:blip r:embed="rId3"/>
          <a:stretch>
            <a:fillRect/>
          </a:stretch>
        </p:blipFill>
        <p:spPr>
          <a:xfrm>
            <a:off x="4568708" y="1600200"/>
            <a:ext cx="3944420" cy="4419600"/>
          </a:xfrm>
          <a:prstGeom prst="rect">
            <a:avLst/>
          </a:prstGeom>
        </p:spPr>
      </p:pic>
    </p:spTree>
    <p:extLst>
      <p:ext uri="{BB962C8B-B14F-4D97-AF65-F5344CB8AC3E}">
        <p14:creationId xmlns:p14="http://schemas.microsoft.com/office/powerpoint/2010/main" val="15446921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TotalTime>
  <Words>530</Words>
  <Application>Microsoft Office PowerPoint</Application>
  <PresentationFormat>On-screen Show (4:3)</PresentationFormat>
  <Paragraphs>39</Paragraphs>
  <Slides>6</Slides>
  <Notes>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vt:i4>
      </vt:variant>
    </vt:vector>
  </HeadingPairs>
  <TitlesOfParts>
    <vt:vector size="9"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Ana Joaquina Pérez Berná</dc:creator>
  <cp:lastModifiedBy>Ana Joaquina Pérez Berná</cp:lastModifiedBy>
  <cp:revision>14</cp:revision>
  <dcterms:created xsi:type="dcterms:W3CDTF">2019-02-01T13:41:43Z</dcterms:created>
  <dcterms:modified xsi:type="dcterms:W3CDTF">2021-11-19T09:31:24Z</dcterms:modified>
</cp:coreProperties>
</file>