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6" r:id="rId2"/>
    <p:sldId id="266" r:id="rId3"/>
    <p:sldId id="318" r:id="rId4"/>
    <p:sldId id="313" r:id="rId5"/>
    <p:sldId id="291" r:id="rId6"/>
    <p:sldId id="290" r:id="rId7"/>
    <p:sldId id="293" r:id="rId8"/>
    <p:sldId id="278" r:id="rId9"/>
    <p:sldId id="295" r:id="rId10"/>
    <p:sldId id="294" r:id="rId11"/>
    <p:sldId id="314" r:id="rId12"/>
    <p:sldId id="311" r:id="rId13"/>
    <p:sldId id="312" r:id="rId14"/>
    <p:sldId id="306" r:id="rId15"/>
    <p:sldId id="307" r:id="rId16"/>
    <p:sldId id="308" r:id="rId17"/>
    <p:sldId id="310" r:id="rId18"/>
    <p:sldId id="288" r:id="rId19"/>
    <p:sldId id="259" r:id="rId20"/>
    <p:sldId id="260" r:id="rId21"/>
    <p:sldId id="316" r:id="rId22"/>
    <p:sldId id="315" r:id="rId23"/>
    <p:sldId id="317" r:id="rId24"/>
  </p:sldIdLst>
  <p:sldSz cx="10080625" cy="7559675"/>
  <p:notesSz cx="10691813" cy="7559675"/>
  <p:defaultTextStyle>
    <a:defPPr>
      <a:defRPr lang="en-US"/>
    </a:defPPr>
    <a:lvl1pPr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1pPr>
    <a:lvl2pPr marL="741363" indent="-28416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2pPr>
    <a:lvl3pPr marL="1141413" indent="-22701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3pPr>
    <a:lvl4pPr marL="1598613" indent="-22701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4pPr>
    <a:lvl5pPr marL="2055813" indent="-22701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67EA"/>
    <a:srgbClr val="FFFF99"/>
    <a:srgbClr val="0068A6"/>
    <a:srgbClr val="98C8E8"/>
    <a:srgbClr val="139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06" d="100"/>
          <a:sy n="106" d="100"/>
        </p:scale>
        <p:origin x="1374" y="7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227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E84F6-3756-4B27-BA50-5EB69DA0F9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90362AD-392B-4200-B16B-32FA9E1A5621}">
      <dgm:prSet phldrT="[Text]"/>
      <dgm:spPr/>
      <dgm:t>
        <a:bodyPr/>
        <a:lstStyle/>
        <a:p>
          <a:r>
            <a:rPr lang="en-US" dirty="0">
              <a:solidFill>
                <a:schemeClr val="tx1"/>
              </a:solidFill>
            </a:rPr>
            <a:t>Determine new beam spectrum</a:t>
          </a:r>
          <a:endParaRPr lang="en-US" dirty="0"/>
        </a:p>
      </dgm:t>
    </dgm:pt>
    <dgm:pt modelId="{8677426B-EF94-46C3-9230-301CBFCE385C}" type="parTrans" cxnId="{6C4F53FA-DFD4-4F7D-B790-E3DEF7FF31F0}">
      <dgm:prSet/>
      <dgm:spPr/>
      <dgm:t>
        <a:bodyPr/>
        <a:lstStyle/>
        <a:p>
          <a:endParaRPr lang="en-US"/>
        </a:p>
      </dgm:t>
    </dgm:pt>
    <dgm:pt modelId="{88A41A67-0D41-4615-9366-B1ED94153837}" type="sibTrans" cxnId="{6C4F53FA-DFD4-4F7D-B790-E3DEF7FF31F0}">
      <dgm:prSet/>
      <dgm:spPr/>
      <dgm:t>
        <a:bodyPr/>
        <a:lstStyle/>
        <a:p>
          <a:endParaRPr lang="en-US"/>
        </a:p>
      </dgm:t>
    </dgm:pt>
    <dgm:pt modelId="{67952D2E-56F4-4FD6-9EC6-D1161E1582E1}">
      <dgm:prSet phldrT="[Text]"/>
      <dgm:spPr/>
      <dgm:t>
        <a:bodyPr/>
        <a:lstStyle/>
        <a:p>
          <a:r>
            <a:rPr lang="en-US" dirty="0">
              <a:solidFill>
                <a:schemeClr val="tx1"/>
              </a:solidFill>
            </a:rPr>
            <a:t>Calculate harmonic cavity response</a:t>
          </a:r>
          <a:endParaRPr lang="en-US" dirty="0"/>
        </a:p>
      </dgm:t>
    </dgm:pt>
    <dgm:pt modelId="{F90BE711-9984-45E1-834F-8FE72A669849}" type="parTrans" cxnId="{EF054D1F-2A8C-41C1-AD9A-4D1EC371CB3A}">
      <dgm:prSet/>
      <dgm:spPr/>
      <dgm:t>
        <a:bodyPr/>
        <a:lstStyle/>
        <a:p>
          <a:endParaRPr lang="en-US"/>
        </a:p>
      </dgm:t>
    </dgm:pt>
    <dgm:pt modelId="{75669CE5-8BD5-40ED-9E0F-58C7A3816C9D}" type="sibTrans" cxnId="{EF054D1F-2A8C-41C1-AD9A-4D1EC371CB3A}">
      <dgm:prSet/>
      <dgm:spPr/>
      <dgm:t>
        <a:bodyPr/>
        <a:lstStyle/>
        <a:p>
          <a:endParaRPr lang="en-US"/>
        </a:p>
      </dgm:t>
    </dgm:pt>
    <dgm:pt modelId="{BF5C5E0E-D607-471F-BFA4-F554FF6FA629}">
      <dgm:prSet/>
      <dgm:spPr/>
      <dgm:t>
        <a:bodyPr/>
        <a:lstStyle/>
        <a:p>
          <a:r>
            <a:rPr lang="en-US" dirty="0">
              <a:solidFill>
                <a:schemeClr val="tx1"/>
              </a:solidFill>
            </a:rPr>
            <a:t>Calculate effect on the beam</a:t>
          </a:r>
        </a:p>
      </dgm:t>
    </dgm:pt>
    <dgm:pt modelId="{8B3CA4DF-A7E9-4781-BB08-1C00E925364C}" type="parTrans" cxnId="{F8B23E06-CAED-4104-B8A8-C996B2941F67}">
      <dgm:prSet/>
      <dgm:spPr/>
      <dgm:t>
        <a:bodyPr/>
        <a:lstStyle/>
        <a:p>
          <a:endParaRPr lang="en-US"/>
        </a:p>
      </dgm:t>
    </dgm:pt>
    <dgm:pt modelId="{8EBAAF06-8A9D-43C5-819F-B2B378EDE71B}" type="sibTrans" cxnId="{F8B23E06-CAED-4104-B8A8-C996B2941F67}">
      <dgm:prSet/>
      <dgm:spPr/>
      <dgm:t>
        <a:bodyPr/>
        <a:lstStyle/>
        <a:p>
          <a:endParaRPr lang="en-US"/>
        </a:p>
      </dgm:t>
    </dgm:pt>
    <dgm:pt modelId="{4543CD37-2665-4D8D-9E16-36D6AE5BE494}" type="pres">
      <dgm:prSet presAssocID="{A3AE84F6-3756-4B27-BA50-5EB69DA0F96A}" presName="cycle" presStyleCnt="0">
        <dgm:presLayoutVars>
          <dgm:dir/>
          <dgm:resizeHandles val="exact"/>
        </dgm:presLayoutVars>
      </dgm:prSet>
      <dgm:spPr/>
    </dgm:pt>
    <dgm:pt modelId="{6AB4F7EB-3DFB-4816-9522-E1905388EF25}" type="pres">
      <dgm:prSet presAssocID="{C90362AD-392B-4200-B16B-32FA9E1A5621}" presName="node" presStyleLbl="node1" presStyleIdx="0" presStyleCnt="3">
        <dgm:presLayoutVars>
          <dgm:bulletEnabled val="1"/>
        </dgm:presLayoutVars>
      </dgm:prSet>
      <dgm:spPr/>
    </dgm:pt>
    <dgm:pt modelId="{567FC446-3A3B-4C34-9665-CBBD26D0E2EF}" type="pres">
      <dgm:prSet presAssocID="{88A41A67-0D41-4615-9366-B1ED94153837}" presName="sibTrans" presStyleLbl="sibTrans2D1" presStyleIdx="0" presStyleCnt="3"/>
      <dgm:spPr/>
    </dgm:pt>
    <dgm:pt modelId="{C0BE31D9-B604-4BD2-861B-0982F36EE670}" type="pres">
      <dgm:prSet presAssocID="{88A41A67-0D41-4615-9366-B1ED94153837}" presName="connectorText" presStyleLbl="sibTrans2D1" presStyleIdx="0" presStyleCnt="3"/>
      <dgm:spPr/>
    </dgm:pt>
    <dgm:pt modelId="{08FAB684-B977-4F7C-AB92-8AEDF64418F0}" type="pres">
      <dgm:prSet presAssocID="{67952D2E-56F4-4FD6-9EC6-D1161E1582E1}" presName="node" presStyleLbl="node1" presStyleIdx="1" presStyleCnt="3" custRadScaleRad="102423" custRadScaleInc="522">
        <dgm:presLayoutVars>
          <dgm:bulletEnabled val="1"/>
        </dgm:presLayoutVars>
      </dgm:prSet>
      <dgm:spPr/>
    </dgm:pt>
    <dgm:pt modelId="{268D602C-11A9-42F5-BEAF-A6C946DB94F3}" type="pres">
      <dgm:prSet presAssocID="{75669CE5-8BD5-40ED-9E0F-58C7A3816C9D}" presName="sibTrans" presStyleLbl="sibTrans2D1" presStyleIdx="1" presStyleCnt="3"/>
      <dgm:spPr/>
    </dgm:pt>
    <dgm:pt modelId="{629BB3EA-55F0-4F8E-9FEA-8A91B637692B}" type="pres">
      <dgm:prSet presAssocID="{75669CE5-8BD5-40ED-9E0F-58C7A3816C9D}" presName="connectorText" presStyleLbl="sibTrans2D1" presStyleIdx="1" presStyleCnt="3"/>
      <dgm:spPr/>
    </dgm:pt>
    <dgm:pt modelId="{81683522-DB2C-4067-BEE8-91F788BC10A4}" type="pres">
      <dgm:prSet presAssocID="{BF5C5E0E-D607-471F-BFA4-F554FF6FA629}" presName="node" presStyleLbl="node1" presStyleIdx="2" presStyleCnt="3">
        <dgm:presLayoutVars>
          <dgm:bulletEnabled val="1"/>
        </dgm:presLayoutVars>
      </dgm:prSet>
      <dgm:spPr/>
    </dgm:pt>
    <dgm:pt modelId="{B5AA765D-C726-4C51-BA28-08FE5CEE58FD}" type="pres">
      <dgm:prSet presAssocID="{8EBAAF06-8A9D-43C5-819F-B2B378EDE71B}" presName="sibTrans" presStyleLbl="sibTrans2D1" presStyleIdx="2" presStyleCnt="3"/>
      <dgm:spPr/>
    </dgm:pt>
    <dgm:pt modelId="{131C95A3-7910-47E2-8DD4-1D8930F6AD9D}" type="pres">
      <dgm:prSet presAssocID="{8EBAAF06-8A9D-43C5-819F-B2B378EDE71B}" presName="connectorText" presStyleLbl="sibTrans2D1" presStyleIdx="2" presStyleCnt="3"/>
      <dgm:spPr/>
    </dgm:pt>
  </dgm:ptLst>
  <dgm:cxnLst>
    <dgm:cxn modelId="{876CA102-DDFF-43DD-9216-2AFB02F239BA}" type="presOf" srcId="{8EBAAF06-8A9D-43C5-819F-B2B378EDE71B}" destId="{131C95A3-7910-47E2-8DD4-1D8930F6AD9D}" srcOrd="1" destOrd="0" presId="urn:microsoft.com/office/officeart/2005/8/layout/cycle2"/>
    <dgm:cxn modelId="{F8B23E06-CAED-4104-B8A8-C996B2941F67}" srcId="{A3AE84F6-3756-4B27-BA50-5EB69DA0F96A}" destId="{BF5C5E0E-D607-471F-BFA4-F554FF6FA629}" srcOrd="2" destOrd="0" parTransId="{8B3CA4DF-A7E9-4781-BB08-1C00E925364C}" sibTransId="{8EBAAF06-8A9D-43C5-819F-B2B378EDE71B}"/>
    <dgm:cxn modelId="{EF054D1F-2A8C-41C1-AD9A-4D1EC371CB3A}" srcId="{A3AE84F6-3756-4B27-BA50-5EB69DA0F96A}" destId="{67952D2E-56F4-4FD6-9EC6-D1161E1582E1}" srcOrd="1" destOrd="0" parTransId="{F90BE711-9984-45E1-834F-8FE72A669849}" sibTransId="{75669CE5-8BD5-40ED-9E0F-58C7A3816C9D}"/>
    <dgm:cxn modelId="{DBF55B33-9666-45E5-AF52-B9A796281205}" type="presOf" srcId="{BF5C5E0E-D607-471F-BFA4-F554FF6FA629}" destId="{81683522-DB2C-4067-BEE8-91F788BC10A4}" srcOrd="0" destOrd="0" presId="urn:microsoft.com/office/officeart/2005/8/layout/cycle2"/>
    <dgm:cxn modelId="{7E67984F-0311-4E0E-8570-686F3B85FF62}" type="presOf" srcId="{88A41A67-0D41-4615-9366-B1ED94153837}" destId="{567FC446-3A3B-4C34-9665-CBBD26D0E2EF}" srcOrd="0" destOrd="0" presId="urn:microsoft.com/office/officeart/2005/8/layout/cycle2"/>
    <dgm:cxn modelId="{9D402D50-FB88-4E79-9DB8-758D5744384F}" type="presOf" srcId="{67952D2E-56F4-4FD6-9EC6-D1161E1582E1}" destId="{08FAB684-B977-4F7C-AB92-8AEDF64418F0}" srcOrd="0" destOrd="0" presId="urn:microsoft.com/office/officeart/2005/8/layout/cycle2"/>
    <dgm:cxn modelId="{3807DC7F-82F7-4BD5-95A7-E182DCABEB98}" type="presOf" srcId="{75669CE5-8BD5-40ED-9E0F-58C7A3816C9D}" destId="{268D602C-11A9-42F5-BEAF-A6C946DB94F3}" srcOrd="0" destOrd="0" presId="urn:microsoft.com/office/officeart/2005/8/layout/cycle2"/>
    <dgm:cxn modelId="{DB0C3089-23C7-4E0B-8185-FF02797BB4A9}" type="presOf" srcId="{75669CE5-8BD5-40ED-9E0F-58C7A3816C9D}" destId="{629BB3EA-55F0-4F8E-9FEA-8A91B637692B}" srcOrd="1" destOrd="0" presId="urn:microsoft.com/office/officeart/2005/8/layout/cycle2"/>
    <dgm:cxn modelId="{A1E2E78D-8872-434B-8594-44684A84FA2B}" type="presOf" srcId="{C90362AD-392B-4200-B16B-32FA9E1A5621}" destId="{6AB4F7EB-3DFB-4816-9522-E1905388EF25}" srcOrd="0" destOrd="0" presId="urn:microsoft.com/office/officeart/2005/8/layout/cycle2"/>
    <dgm:cxn modelId="{75A0F5CA-847D-4E88-8449-47E801950B8D}" type="presOf" srcId="{8EBAAF06-8A9D-43C5-819F-B2B378EDE71B}" destId="{B5AA765D-C726-4C51-BA28-08FE5CEE58FD}" srcOrd="0" destOrd="0" presId="urn:microsoft.com/office/officeart/2005/8/layout/cycle2"/>
    <dgm:cxn modelId="{07245CF8-2D3C-4442-BB36-2AB46C290FA3}" type="presOf" srcId="{88A41A67-0D41-4615-9366-B1ED94153837}" destId="{C0BE31D9-B604-4BD2-861B-0982F36EE670}" srcOrd="1" destOrd="0" presId="urn:microsoft.com/office/officeart/2005/8/layout/cycle2"/>
    <dgm:cxn modelId="{6C4F53FA-DFD4-4F7D-B790-E3DEF7FF31F0}" srcId="{A3AE84F6-3756-4B27-BA50-5EB69DA0F96A}" destId="{C90362AD-392B-4200-B16B-32FA9E1A5621}" srcOrd="0" destOrd="0" parTransId="{8677426B-EF94-46C3-9230-301CBFCE385C}" sibTransId="{88A41A67-0D41-4615-9366-B1ED94153837}"/>
    <dgm:cxn modelId="{901846FE-3487-4085-B0F0-1A936DE1F4EC}" type="presOf" srcId="{A3AE84F6-3756-4B27-BA50-5EB69DA0F96A}" destId="{4543CD37-2665-4D8D-9E16-36D6AE5BE494}" srcOrd="0" destOrd="0" presId="urn:microsoft.com/office/officeart/2005/8/layout/cycle2"/>
    <dgm:cxn modelId="{811E1E11-97AB-400C-AFC0-4E330D3BC349}" type="presParOf" srcId="{4543CD37-2665-4D8D-9E16-36D6AE5BE494}" destId="{6AB4F7EB-3DFB-4816-9522-E1905388EF25}" srcOrd="0" destOrd="0" presId="urn:microsoft.com/office/officeart/2005/8/layout/cycle2"/>
    <dgm:cxn modelId="{AFC0229E-B974-4CD4-96D5-232F4A9B23A2}" type="presParOf" srcId="{4543CD37-2665-4D8D-9E16-36D6AE5BE494}" destId="{567FC446-3A3B-4C34-9665-CBBD26D0E2EF}" srcOrd="1" destOrd="0" presId="urn:microsoft.com/office/officeart/2005/8/layout/cycle2"/>
    <dgm:cxn modelId="{4A6F68AE-3786-483D-87E9-6E95F7D8C5D7}" type="presParOf" srcId="{567FC446-3A3B-4C34-9665-CBBD26D0E2EF}" destId="{C0BE31D9-B604-4BD2-861B-0982F36EE670}" srcOrd="0" destOrd="0" presId="urn:microsoft.com/office/officeart/2005/8/layout/cycle2"/>
    <dgm:cxn modelId="{93C658FB-EFCC-4CF8-B347-FAC581481E14}" type="presParOf" srcId="{4543CD37-2665-4D8D-9E16-36D6AE5BE494}" destId="{08FAB684-B977-4F7C-AB92-8AEDF64418F0}" srcOrd="2" destOrd="0" presId="urn:microsoft.com/office/officeart/2005/8/layout/cycle2"/>
    <dgm:cxn modelId="{CABC0596-27F0-4A12-B47F-C0FA4D27D90F}" type="presParOf" srcId="{4543CD37-2665-4D8D-9E16-36D6AE5BE494}" destId="{268D602C-11A9-42F5-BEAF-A6C946DB94F3}" srcOrd="3" destOrd="0" presId="urn:microsoft.com/office/officeart/2005/8/layout/cycle2"/>
    <dgm:cxn modelId="{9E5947D9-1C3B-4D0C-A86F-8D6C789177F9}" type="presParOf" srcId="{268D602C-11A9-42F5-BEAF-A6C946DB94F3}" destId="{629BB3EA-55F0-4F8E-9FEA-8A91B637692B}" srcOrd="0" destOrd="0" presId="urn:microsoft.com/office/officeart/2005/8/layout/cycle2"/>
    <dgm:cxn modelId="{754E508E-EA3C-440B-9D09-D781CBE1F34C}" type="presParOf" srcId="{4543CD37-2665-4D8D-9E16-36D6AE5BE494}" destId="{81683522-DB2C-4067-BEE8-91F788BC10A4}" srcOrd="4" destOrd="0" presId="urn:microsoft.com/office/officeart/2005/8/layout/cycle2"/>
    <dgm:cxn modelId="{56B7F00B-CB94-47EE-B5B4-D28A274D395E}" type="presParOf" srcId="{4543CD37-2665-4D8D-9E16-36D6AE5BE494}" destId="{B5AA765D-C726-4C51-BA28-08FE5CEE58FD}" srcOrd="5" destOrd="0" presId="urn:microsoft.com/office/officeart/2005/8/layout/cycle2"/>
    <dgm:cxn modelId="{88FFA7C7-211F-4A84-BEAD-C04BC15FE6B2}" type="presParOf" srcId="{B5AA765D-C726-4C51-BA28-08FE5CEE58FD}" destId="{131C95A3-7910-47E2-8DD4-1D8930F6AD9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4F7EB-3DFB-4816-9522-E1905388EF25}">
      <dsp:nvSpPr>
        <dsp:cNvPr id="0" name=""/>
        <dsp:cNvSpPr/>
      </dsp:nvSpPr>
      <dsp:spPr>
        <a:xfrm>
          <a:off x="1105582" y="34242"/>
          <a:ext cx="1470515" cy="1470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Determine new beam spectrum</a:t>
          </a:r>
          <a:endParaRPr lang="en-US" sz="1700" kern="1200" dirty="0"/>
        </a:p>
      </dsp:txBody>
      <dsp:txXfrm>
        <a:off x="1320934" y="249594"/>
        <a:ext cx="1039811" cy="1039811"/>
      </dsp:txXfrm>
    </dsp:sp>
    <dsp:sp modelId="{567FC446-3A3B-4C34-9665-CBBD26D0E2EF}">
      <dsp:nvSpPr>
        <dsp:cNvPr id="0" name=""/>
        <dsp:cNvSpPr/>
      </dsp:nvSpPr>
      <dsp:spPr>
        <a:xfrm rot="3615698">
          <a:off x="2187039" y="1479114"/>
          <a:ext cx="401900" cy="496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17420" y="1526029"/>
        <a:ext cx="281330" cy="297778"/>
      </dsp:txXfrm>
    </dsp:sp>
    <dsp:sp modelId="{08FAB684-B977-4F7C-AB92-8AEDF64418F0}">
      <dsp:nvSpPr>
        <dsp:cNvPr id="0" name=""/>
        <dsp:cNvSpPr/>
      </dsp:nvSpPr>
      <dsp:spPr>
        <a:xfrm>
          <a:off x="2211165" y="1969523"/>
          <a:ext cx="1470515" cy="1470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Calculate harmonic cavity response</a:t>
          </a:r>
          <a:endParaRPr lang="en-US" sz="1700" kern="1200" dirty="0"/>
        </a:p>
      </dsp:txBody>
      <dsp:txXfrm>
        <a:off x="2426517" y="2184875"/>
        <a:ext cx="1039811" cy="1039811"/>
      </dsp:txXfrm>
    </dsp:sp>
    <dsp:sp modelId="{268D602C-11A9-42F5-BEAF-A6C946DB94F3}">
      <dsp:nvSpPr>
        <dsp:cNvPr id="0" name=""/>
        <dsp:cNvSpPr/>
      </dsp:nvSpPr>
      <dsp:spPr>
        <a:xfrm rot="10833642">
          <a:off x="1656203" y="2445924"/>
          <a:ext cx="392210" cy="496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773863" y="2545760"/>
        <a:ext cx="274547" cy="297778"/>
      </dsp:txXfrm>
    </dsp:sp>
    <dsp:sp modelId="{81683522-DB2C-4067-BEE8-91F788BC10A4}">
      <dsp:nvSpPr>
        <dsp:cNvPr id="0" name=""/>
        <dsp:cNvSpPr/>
      </dsp:nvSpPr>
      <dsp:spPr>
        <a:xfrm>
          <a:off x="737" y="1947891"/>
          <a:ext cx="1470515" cy="1470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Calculate effect on the beam</a:t>
          </a:r>
        </a:p>
      </dsp:txBody>
      <dsp:txXfrm>
        <a:off x="216089" y="2163243"/>
        <a:ext cx="1039811" cy="1039811"/>
      </dsp:txXfrm>
    </dsp:sp>
    <dsp:sp modelId="{B5AA765D-C726-4C51-BA28-08FE5CEE58FD}">
      <dsp:nvSpPr>
        <dsp:cNvPr id="0" name=""/>
        <dsp:cNvSpPr/>
      </dsp:nvSpPr>
      <dsp:spPr>
        <a:xfrm rot="18000000">
          <a:off x="1086992" y="1487777"/>
          <a:ext cx="391763" cy="496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116374" y="1637929"/>
        <a:ext cx="274234" cy="29777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6BD4D31-A497-4690-AE9E-0AAE93B1A831}"/>
              </a:ext>
            </a:extLst>
          </p:cNvPr>
          <p:cNvSpPr>
            <a:spLocks noGrp="1"/>
          </p:cNvSpPr>
          <p:nvPr>
            <p:ph type="hdr" sz="quarter"/>
          </p:nvPr>
        </p:nvSpPr>
        <p:spPr>
          <a:xfrm>
            <a:off x="0" y="0"/>
            <a:ext cx="4633913" cy="377825"/>
          </a:xfrm>
          <a:prstGeom prst="rect">
            <a:avLst/>
          </a:prstGeom>
        </p:spPr>
        <p:txBody>
          <a:bodyPr vert="horz" lIns="91440" tIns="45720" rIns="91440" bIns="45720" rtlCol="0"/>
          <a:lstStyle>
            <a:lvl1pPr algn="l" defTabSz="449216" eaLnBrk="1">
              <a:lnSpc>
                <a:spcPct val="93000"/>
              </a:lnSpc>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it-IT"/>
          </a:p>
        </p:txBody>
      </p:sp>
      <p:sp>
        <p:nvSpPr>
          <p:cNvPr id="3" name="Segnaposto data 2">
            <a:extLst>
              <a:ext uri="{FF2B5EF4-FFF2-40B4-BE49-F238E27FC236}">
                <a16:creationId xmlns:a16="http://schemas.microsoft.com/office/drawing/2014/main" id="{C8F2D425-4B9D-40BE-83B7-83D5BA5AFFB8}"/>
              </a:ext>
            </a:extLst>
          </p:cNvPr>
          <p:cNvSpPr>
            <a:spLocks noGrp="1"/>
          </p:cNvSpPr>
          <p:nvPr>
            <p:ph type="dt" sz="quarter" idx="1"/>
          </p:nvPr>
        </p:nvSpPr>
        <p:spPr>
          <a:xfrm>
            <a:off x="6054725" y="0"/>
            <a:ext cx="4635500" cy="377825"/>
          </a:xfrm>
          <a:prstGeom prst="rect">
            <a:avLst/>
          </a:prstGeom>
        </p:spPr>
        <p:txBody>
          <a:bodyPr vert="horz" wrap="square" lIns="91440" tIns="45720" rIns="91440" bIns="4572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1655CB9D-0172-4CBF-A7CE-8686EFD37444}" type="datetimeFigureOut">
              <a:rPr lang="it-IT" altLang="it-IT"/>
              <a:pPr>
                <a:defRPr/>
              </a:pPr>
              <a:t>07/11/2023</a:t>
            </a:fld>
            <a:endParaRPr lang="it-IT" altLang="it-IT"/>
          </a:p>
        </p:txBody>
      </p:sp>
      <p:sp>
        <p:nvSpPr>
          <p:cNvPr id="5" name="Segnaposto numero diapositiva 4">
            <a:extLst>
              <a:ext uri="{FF2B5EF4-FFF2-40B4-BE49-F238E27FC236}">
                <a16:creationId xmlns:a16="http://schemas.microsoft.com/office/drawing/2014/main" id="{B793F296-1232-475F-A723-96A9B51A008C}"/>
              </a:ext>
            </a:extLst>
          </p:cNvPr>
          <p:cNvSpPr>
            <a:spLocks noGrp="1"/>
          </p:cNvSpPr>
          <p:nvPr>
            <p:ph type="sldNum" sz="quarter" idx="3"/>
          </p:nvPr>
        </p:nvSpPr>
        <p:spPr>
          <a:xfrm>
            <a:off x="6054725" y="7180263"/>
            <a:ext cx="4635500" cy="377825"/>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291E98AD-12F7-4BF0-8380-64CF452C6671}" type="slidenum">
              <a:rPr lang="it-IT" altLang="it-IT"/>
              <a:pPr>
                <a:defRPr/>
              </a:pPr>
              <a:t>‹#›</a:t>
            </a:fld>
            <a:endParaRPr lang="it-IT" altLang="it-IT"/>
          </a:p>
        </p:txBody>
      </p:sp>
      <p:sp>
        <p:nvSpPr>
          <p:cNvPr id="6" name="Segnaposto piè di pagina 5">
            <a:extLst>
              <a:ext uri="{FF2B5EF4-FFF2-40B4-BE49-F238E27FC236}">
                <a16:creationId xmlns:a16="http://schemas.microsoft.com/office/drawing/2014/main" id="{784612AC-B2ED-4CB0-921C-0E6B84479B72}"/>
              </a:ext>
            </a:extLst>
          </p:cNvPr>
          <p:cNvSpPr>
            <a:spLocks noGrp="1"/>
          </p:cNvSpPr>
          <p:nvPr>
            <p:ph type="ftr" sz="quarter" idx="2"/>
          </p:nvPr>
        </p:nvSpPr>
        <p:spPr>
          <a:xfrm>
            <a:off x="0" y="7180263"/>
            <a:ext cx="4633913" cy="379412"/>
          </a:xfrm>
          <a:prstGeom prst="rect">
            <a:avLst/>
          </a:prstGeom>
        </p:spPr>
        <p:txBody>
          <a:bodyPr vert="horz" lIns="91440" tIns="45720" rIns="91440" bIns="45720" rtlCol="0" anchor="b"/>
          <a:lstStyle>
            <a:lvl1pPr algn="l" eaLnBrk="1">
              <a:lnSpc>
                <a:spcPct val="93000"/>
              </a:lnSpc>
              <a:buClr>
                <a:srgbClr val="000000"/>
              </a:buClr>
              <a:buSzPct val="100000"/>
              <a:buFont typeface="Times New Roman" panose="02020603050405020304" pitchFamily="18" charset="0"/>
              <a:buNone/>
              <a:defRPr sz="1200"/>
            </a:lvl1pPr>
          </a:lstStyle>
          <a:p>
            <a:pPr>
              <a:defRPr/>
            </a:pPr>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AutoShape 1">
            <a:extLst>
              <a:ext uri="{FF2B5EF4-FFF2-40B4-BE49-F238E27FC236}">
                <a16:creationId xmlns:a16="http://schemas.microsoft.com/office/drawing/2014/main" id="{A706976C-5167-4DA3-923B-5C73B33DDFAE}"/>
              </a:ext>
            </a:extLst>
          </p:cNvPr>
          <p:cNvSpPr>
            <a:spLocks noChangeArrowheads="1"/>
          </p:cNvSpPr>
          <p:nvPr/>
        </p:nvSpPr>
        <p:spPr bwMode="auto">
          <a:xfrm>
            <a:off x="0" y="0"/>
            <a:ext cx="10691813" cy="755967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0243" name="Rectangle 2">
            <a:extLst>
              <a:ext uri="{FF2B5EF4-FFF2-40B4-BE49-F238E27FC236}">
                <a16:creationId xmlns:a16="http://schemas.microsoft.com/office/drawing/2014/main" id="{79F59ED9-F0F3-4A8F-97FA-772980E9E382}"/>
              </a:ext>
            </a:extLst>
          </p:cNvPr>
          <p:cNvSpPr>
            <a:spLocks noGrp="1" noRot="1" noChangeAspect="1" noChangeArrowheads="1"/>
          </p:cNvSpPr>
          <p:nvPr>
            <p:ph type="sldImg"/>
          </p:nvPr>
        </p:nvSpPr>
        <p:spPr bwMode="auto">
          <a:xfrm>
            <a:off x="3454400" y="574675"/>
            <a:ext cx="37766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a:extLst>
              <a:ext uri="{FF2B5EF4-FFF2-40B4-BE49-F238E27FC236}">
                <a16:creationId xmlns:a16="http://schemas.microsoft.com/office/drawing/2014/main" id="{85C1B664-8506-4DB5-962F-5E7BA720A49F}"/>
              </a:ext>
            </a:extLst>
          </p:cNvPr>
          <p:cNvSpPr>
            <a:spLocks noGrp="1" noChangeArrowheads="1"/>
          </p:cNvSpPr>
          <p:nvPr>
            <p:ph type="body"/>
          </p:nvPr>
        </p:nvSpPr>
        <p:spPr bwMode="auto">
          <a:xfrm>
            <a:off x="1068388" y="3590925"/>
            <a:ext cx="8550275" cy="34004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p>
            <a:pPr lvl="0"/>
            <a:endParaRPr lang="en-US" noProof="0"/>
          </a:p>
        </p:txBody>
      </p:sp>
      <p:sp>
        <p:nvSpPr>
          <p:cNvPr id="10245" name="Text Box 4">
            <a:extLst>
              <a:ext uri="{FF2B5EF4-FFF2-40B4-BE49-F238E27FC236}">
                <a16:creationId xmlns:a16="http://schemas.microsoft.com/office/drawing/2014/main" id="{DD188921-1ED7-4FD3-8492-E63BBB2FB84F}"/>
              </a:ext>
            </a:extLst>
          </p:cNvPr>
          <p:cNvSpPr txBox="1">
            <a:spLocks noChangeArrowheads="1"/>
          </p:cNvSpPr>
          <p:nvPr/>
        </p:nvSpPr>
        <p:spPr bwMode="auto">
          <a:xfrm>
            <a:off x="0" y="0"/>
            <a:ext cx="46386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0246" name="Text Box 5">
            <a:extLst>
              <a:ext uri="{FF2B5EF4-FFF2-40B4-BE49-F238E27FC236}">
                <a16:creationId xmlns:a16="http://schemas.microsoft.com/office/drawing/2014/main" id="{C99AD77F-6055-471F-9957-0D89112DFCD8}"/>
              </a:ext>
            </a:extLst>
          </p:cNvPr>
          <p:cNvSpPr txBox="1">
            <a:spLocks noChangeArrowheads="1"/>
          </p:cNvSpPr>
          <p:nvPr/>
        </p:nvSpPr>
        <p:spPr bwMode="auto">
          <a:xfrm>
            <a:off x="6051550" y="0"/>
            <a:ext cx="46386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0247" name="Text Box 6">
            <a:extLst>
              <a:ext uri="{FF2B5EF4-FFF2-40B4-BE49-F238E27FC236}">
                <a16:creationId xmlns:a16="http://schemas.microsoft.com/office/drawing/2014/main" id="{18F31C01-A092-42B7-8F01-C8EDE5D87972}"/>
              </a:ext>
            </a:extLst>
          </p:cNvPr>
          <p:cNvSpPr txBox="1">
            <a:spLocks noChangeArrowheads="1"/>
          </p:cNvSpPr>
          <p:nvPr/>
        </p:nvSpPr>
        <p:spPr bwMode="auto">
          <a:xfrm>
            <a:off x="0" y="7181850"/>
            <a:ext cx="46386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9" name="Rectangle 7">
            <a:extLst>
              <a:ext uri="{FF2B5EF4-FFF2-40B4-BE49-F238E27FC236}">
                <a16:creationId xmlns:a16="http://schemas.microsoft.com/office/drawing/2014/main" id="{65D6B41A-8528-4ECE-9024-235BE1ED6E23}"/>
              </a:ext>
            </a:extLst>
          </p:cNvPr>
          <p:cNvSpPr>
            <a:spLocks noGrp="1" noChangeArrowheads="1"/>
          </p:cNvSpPr>
          <p:nvPr>
            <p:ph type="sldNum"/>
          </p:nvPr>
        </p:nvSpPr>
        <p:spPr bwMode="auto">
          <a:xfrm>
            <a:off x="6051550" y="7181850"/>
            <a:ext cx="4635500" cy="3762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4E63D37E-62CE-49DA-A290-300BCE062A81}"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hf hdr="0" ftr="0" dt="0"/>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1pPr>
    <a:lvl2pPr marL="742950" indent="-28575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2pPr>
    <a:lvl3pPr marL="11430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3pPr>
    <a:lvl4pPr marL="16002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4pPr>
    <a:lvl5pPr marL="20574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5pPr>
    <a:lvl6pPr marL="2285763" algn="l" defTabSz="457152" rtl="0" eaLnBrk="1" latinLnBrk="0" hangingPunct="1">
      <a:defRPr sz="1200" kern="1200">
        <a:solidFill>
          <a:schemeClr val="tx1"/>
        </a:solidFill>
        <a:latin typeface="+mn-lt"/>
        <a:ea typeface="+mn-ea"/>
        <a:cs typeface="+mn-cs"/>
      </a:defRPr>
    </a:lvl6pPr>
    <a:lvl7pPr marL="2742916" algn="l" defTabSz="457152" rtl="0" eaLnBrk="1" latinLnBrk="0" hangingPunct="1">
      <a:defRPr sz="1200" kern="1200">
        <a:solidFill>
          <a:schemeClr val="tx1"/>
        </a:solidFill>
        <a:latin typeface="+mn-lt"/>
        <a:ea typeface="+mn-ea"/>
        <a:cs typeface="+mn-cs"/>
      </a:defRPr>
    </a:lvl7pPr>
    <a:lvl8pPr marL="3200068" algn="l" defTabSz="457152" rtl="0" eaLnBrk="1" latinLnBrk="0" hangingPunct="1">
      <a:defRPr sz="1200" kern="1200">
        <a:solidFill>
          <a:schemeClr val="tx1"/>
        </a:solidFill>
        <a:latin typeface="+mn-lt"/>
        <a:ea typeface="+mn-ea"/>
        <a:cs typeface="+mn-cs"/>
      </a:defRPr>
    </a:lvl8pPr>
    <a:lvl9pPr marL="3657221" algn="l" defTabSz="457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6C240B2-0AC4-4441-893E-D93DB35542F7}"/>
              </a:ext>
            </a:extLst>
          </p:cNvPr>
          <p:cNvSpPr>
            <a:spLocks noGrp="1" noRot="1" noChangeAspect="1" noChangeArrowheads="1" noTextEdit="1"/>
          </p:cNvSpPr>
          <p:nvPr>
            <p:ph type="sldImg"/>
          </p:nvPr>
        </p:nvSpPr>
        <p:spPr/>
      </p:sp>
      <p:sp>
        <p:nvSpPr>
          <p:cNvPr id="12291" name="Notes Placeholder 2">
            <a:extLst>
              <a:ext uri="{FF2B5EF4-FFF2-40B4-BE49-F238E27FC236}">
                <a16:creationId xmlns:a16="http://schemas.microsoft.com/office/drawing/2014/main" id="{6CB56AB5-7F0B-4E7B-9B50-BF02FC73B6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a:latin typeface="Times New Roman" panose="02020603050405020304" pitchFamily="18" charset="0"/>
              </a:rPr>
              <a:t>Slide 1: Company Logo Full Page</a:t>
            </a:r>
          </a:p>
          <a:p>
            <a:endParaRPr lang="en-US" altLang="it-IT">
              <a:latin typeface="Times New Roman" panose="02020603050405020304" pitchFamily="18" charset="0"/>
            </a:endParaRPr>
          </a:p>
          <a:p>
            <a:pPr>
              <a:lnSpc>
                <a:spcPct val="90000"/>
              </a:lnSpc>
              <a:spcBef>
                <a:spcPct val="0"/>
              </a:spcBef>
              <a:spcAft>
                <a:spcPct val="20000"/>
              </a:spcAft>
            </a:pPr>
            <a:r>
              <a:rPr lang="en-GB" altLang="it-IT" b="1">
                <a:latin typeface="Times New Roman" panose="02020603050405020304" pitchFamily="18" charset="0"/>
              </a:rPr>
              <a:t>Before you start</a:t>
            </a:r>
            <a:r>
              <a:rPr lang="en-GB" altLang="it-IT">
                <a:latin typeface="Times New Roman" panose="02020603050405020304" pitchFamily="18" charset="0"/>
              </a:rPr>
              <a:t> editing the slides of your talk change to the </a:t>
            </a:r>
            <a:r>
              <a:rPr lang="en-GB" altLang="it-IT" b="1">
                <a:latin typeface="Times New Roman" panose="02020603050405020304" pitchFamily="18" charset="0"/>
              </a:rPr>
              <a:t>Master Slide view</a:t>
            </a:r>
            <a:r>
              <a:rPr lang="en-GB" altLang="it-IT">
                <a:latin typeface="Times New Roman" panose="02020603050405020304" pitchFamily="18" charset="0"/>
              </a:rPr>
              <a:t>:</a:t>
            </a:r>
          </a:p>
          <a:p>
            <a:pPr>
              <a:lnSpc>
                <a:spcPct val="90000"/>
              </a:lnSpc>
              <a:spcBef>
                <a:spcPct val="0"/>
              </a:spcBef>
              <a:spcAft>
                <a:spcPct val="20000"/>
              </a:spcAft>
            </a:pPr>
            <a:r>
              <a:rPr lang="en-US" altLang="it-IT">
                <a:latin typeface="Times New Roman" panose="02020603050405020304" pitchFamily="18" charset="0"/>
              </a:rPr>
              <a:t>Microsoft Office :Menu: </a:t>
            </a:r>
            <a:r>
              <a:rPr lang="en-US" altLang="it-IT" i="1">
                <a:latin typeface="Times New Roman" panose="02020603050405020304" pitchFamily="18" charset="0"/>
              </a:rPr>
              <a:t>View</a:t>
            </a:r>
            <a:r>
              <a:rPr lang="en-US" altLang="it-IT">
                <a:latin typeface="Times New Roman" panose="02020603050405020304" pitchFamily="18" charset="0"/>
              </a:rPr>
              <a:t> &gt; </a:t>
            </a:r>
            <a:r>
              <a:rPr lang="en-US" altLang="it-IT" i="1">
                <a:latin typeface="Times New Roman" panose="02020603050405020304" pitchFamily="18" charset="0"/>
              </a:rPr>
              <a:t>Slide Master;</a:t>
            </a:r>
          </a:p>
          <a:p>
            <a:pPr>
              <a:lnSpc>
                <a:spcPct val="90000"/>
              </a:lnSpc>
              <a:spcBef>
                <a:spcPct val="0"/>
              </a:spcBef>
              <a:spcAft>
                <a:spcPct val="20000"/>
              </a:spcAft>
            </a:pPr>
            <a:r>
              <a:rPr lang="en-US" altLang="it-IT">
                <a:latin typeface="Times New Roman" panose="02020603050405020304" pitchFamily="18" charset="0"/>
              </a:rPr>
              <a:t>Macintosh – </a:t>
            </a:r>
            <a:r>
              <a:rPr lang="en-US" altLang="it-IT" i="1">
                <a:latin typeface="Times New Roman" panose="02020603050405020304" pitchFamily="18" charset="0"/>
              </a:rPr>
              <a:t>View &gt; Master &gt; Slide Master</a:t>
            </a:r>
          </a:p>
          <a:p>
            <a:pPr>
              <a:lnSpc>
                <a:spcPct val="90000"/>
              </a:lnSpc>
              <a:spcBef>
                <a:spcPct val="0"/>
              </a:spcBef>
              <a:spcAft>
                <a:spcPct val="20000"/>
              </a:spcAft>
            </a:pPr>
            <a:endParaRPr lang="en-GB" altLang="it-IT">
              <a:latin typeface="Times New Roman" panose="02020603050405020304" pitchFamily="18" charset="0"/>
              <a:sym typeface="Wingdings" panose="05000000000000000000" pitchFamily="2" charset="2"/>
            </a:endParaRPr>
          </a:p>
          <a:p>
            <a:pPr>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Edit the following items:</a:t>
            </a:r>
          </a:p>
          <a:p>
            <a:pPr>
              <a:lnSpc>
                <a:spcPct val="90000"/>
              </a:lnSpc>
              <a:spcBef>
                <a:spcPct val="0"/>
              </a:spcBef>
              <a:spcAft>
                <a:spcPct val="20000"/>
              </a:spcAft>
              <a:buFont typeface="Times New Roman" panose="02020603050405020304" pitchFamily="18" charset="0"/>
              <a:buAutoNum type="arabicPeriod"/>
            </a:pPr>
            <a:r>
              <a:rPr lang="de-DE" altLang="it-IT" b="1">
                <a:latin typeface="Times New Roman" panose="02020603050405020304" pitchFamily="18" charset="0"/>
                <a:sym typeface="Wingdings" panose="05000000000000000000" pitchFamily="2" charset="2"/>
              </a:rPr>
              <a:t>O</a:t>
            </a:r>
            <a:r>
              <a:rPr lang="en-GB" altLang="it-IT" b="1">
                <a:latin typeface="Times New Roman" panose="02020603050405020304" pitchFamily="18" charset="0"/>
                <a:sym typeface="Wingdings" panose="05000000000000000000" pitchFamily="2" charset="2"/>
              </a:rPr>
              <a:t>n the Slide Master (first master slide) – lower area</a:t>
            </a:r>
          </a:p>
          <a:p>
            <a:pPr>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a) On the left Delete the text and write the title of the event/Conference, Location </a:t>
            </a:r>
          </a:p>
          <a:p>
            <a:pPr>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b) On the right delete the text and write the name and surname of the speaker and the date (day, month , year)</a:t>
            </a:r>
          </a:p>
          <a:p>
            <a:pPr>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pPr>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Close Master View</a:t>
            </a:r>
          </a:p>
          <a:p>
            <a:pPr>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endParaRPr lang="en-US" altLang="it-IT">
              <a:latin typeface="Times New Roman" panose="02020603050405020304" pitchFamily="18" charset="0"/>
            </a:endParaRPr>
          </a:p>
        </p:txBody>
      </p:sp>
      <p:sp>
        <p:nvSpPr>
          <p:cNvPr id="12292" name="Slide Number Placeholder 3">
            <a:extLst>
              <a:ext uri="{FF2B5EF4-FFF2-40B4-BE49-F238E27FC236}">
                <a16:creationId xmlns:a16="http://schemas.microsoft.com/office/drawing/2014/main" id="{8F6447AF-5006-48AE-BC76-6C58254674E2}"/>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C812C3EB-BCA7-4EDC-956E-07B08CB28FB9}" type="slidenum">
              <a:rPr lang="it-IT" altLang="it-IT" sz="1400" smtClean="0"/>
              <a:pPr>
                <a:spcBef>
                  <a:spcPct val="0"/>
                </a:spcBef>
                <a:buClrTx/>
                <a:buFontTx/>
                <a:buNone/>
              </a:pPr>
              <a:t>1</a:t>
            </a:fld>
            <a:endParaRPr lang="it-IT" altLang="it-IT"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F7D266D-AF44-4D75-B82C-5C1E851C8CB4}"/>
              </a:ext>
            </a:extLst>
          </p:cNvPr>
          <p:cNvSpPr>
            <a:spLocks noGrp="1" noRot="1" noChangeAspect="1" noChangeArrowheads="1" noTextEdit="1"/>
          </p:cNvSpPr>
          <p:nvPr>
            <p:ph type="sldImg"/>
          </p:nvPr>
        </p:nvSpPr>
        <p:spPr/>
      </p:sp>
      <p:sp>
        <p:nvSpPr>
          <p:cNvPr id="26627" name="Notes Placeholder 2">
            <a:extLst>
              <a:ext uri="{FF2B5EF4-FFF2-40B4-BE49-F238E27FC236}">
                <a16:creationId xmlns:a16="http://schemas.microsoft.com/office/drawing/2014/main" id="{01940321-D4A6-4EF3-A2A4-E2D4C2DA68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26628" name="Slide Number Placeholder 3">
            <a:extLst>
              <a:ext uri="{FF2B5EF4-FFF2-40B4-BE49-F238E27FC236}">
                <a16:creationId xmlns:a16="http://schemas.microsoft.com/office/drawing/2014/main" id="{C0DD9AF4-16D9-4651-A6B1-B1D65D782832}"/>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5735555-2329-4C29-8028-8D44E6FCACB9}" type="slidenum">
              <a:rPr lang="it-IT" altLang="it-IT" sz="1400" smtClean="0"/>
              <a:pPr>
                <a:spcBef>
                  <a:spcPct val="0"/>
                </a:spcBef>
                <a:buClrTx/>
                <a:buFontTx/>
                <a:buNone/>
              </a:pPr>
              <a:t>10</a:t>
            </a:fld>
            <a:endParaRPr lang="it-IT" altLang="it-IT" sz="1400"/>
          </a:p>
        </p:txBody>
      </p:sp>
    </p:spTree>
    <p:extLst>
      <p:ext uri="{BB962C8B-B14F-4D97-AF65-F5344CB8AC3E}">
        <p14:creationId xmlns:p14="http://schemas.microsoft.com/office/powerpoint/2010/main" val="164566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AC3A258-4DA5-4D4A-9C13-BF4E573C528A}"/>
              </a:ext>
            </a:extLst>
          </p:cNvPr>
          <p:cNvSpPr>
            <a:spLocks noGrp="1" noRot="1" noChangeAspect="1" noChangeArrowheads="1" noTextEdit="1"/>
          </p:cNvSpPr>
          <p:nvPr>
            <p:ph type="sldImg"/>
          </p:nvPr>
        </p:nvSpPr>
        <p:spPr/>
      </p:sp>
      <p:sp>
        <p:nvSpPr>
          <p:cNvPr id="18435" name="Notes Placeholder 2">
            <a:extLst>
              <a:ext uri="{FF2B5EF4-FFF2-40B4-BE49-F238E27FC236}">
                <a16:creationId xmlns:a16="http://schemas.microsoft.com/office/drawing/2014/main" id="{5BE389FE-81B8-4F5D-8C78-4DE5D63EECC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8436" name="Slide Number Placeholder 3">
            <a:extLst>
              <a:ext uri="{FF2B5EF4-FFF2-40B4-BE49-F238E27FC236}">
                <a16:creationId xmlns:a16="http://schemas.microsoft.com/office/drawing/2014/main" id="{5C22E4AD-8072-4D2B-A838-6A5FBA585B7B}"/>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9BBDCD3-05A3-487C-9C23-1843B5DE0CC0}" type="slidenum">
              <a:rPr lang="it-IT" altLang="it-IT" sz="1400" smtClean="0"/>
              <a:pPr>
                <a:spcBef>
                  <a:spcPct val="0"/>
                </a:spcBef>
                <a:buClrTx/>
                <a:buFontTx/>
                <a:buNone/>
              </a:pPr>
              <a:t>11</a:t>
            </a:fld>
            <a:endParaRPr lang="it-IT" altLang="it-IT" sz="1400"/>
          </a:p>
        </p:txBody>
      </p:sp>
    </p:spTree>
    <p:extLst>
      <p:ext uri="{BB962C8B-B14F-4D97-AF65-F5344CB8AC3E}">
        <p14:creationId xmlns:p14="http://schemas.microsoft.com/office/powerpoint/2010/main" val="243315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12</a:t>
            </a:fld>
            <a:endParaRPr lang="it-IT" altLang="it-IT" sz="1400"/>
          </a:p>
        </p:txBody>
      </p:sp>
    </p:spTree>
    <p:extLst>
      <p:ext uri="{BB962C8B-B14F-4D97-AF65-F5344CB8AC3E}">
        <p14:creationId xmlns:p14="http://schemas.microsoft.com/office/powerpoint/2010/main" val="61046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13</a:t>
            </a:fld>
            <a:endParaRPr lang="it-IT" altLang="it-IT" sz="1400"/>
          </a:p>
        </p:txBody>
      </p:sp>
    </p:spTree>
    <p:extLst>
      <p:ext uri="{BB962C8B-B14F-4D97-AF65-F5344CB8AC3E}">
        <p14:creationId xmlns:p14="http://schemas.microsoft.com/office/powerpoint/2010/main" val="414558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14</a:t>
            </a:fld>
            <a:endParaRPr lang="it-IT" altLang="it-IT" sz="1400"/>
          </a:p>
        </p:txBody>
      </p:sp>
    </p:spTree>
    <p:extLst>
      <p:ext uri="{BB962C8B-B14F-4D97-AF65-F5344CB8AC3E}">
        <p14:creationId xmlns:p14="http://schemas.microsoft.com/office/powerpoint/2010/main" val="56898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15</a:t>
            </a:fld>
            <a:endParaRPr lang="it-IT" altLang="it-IT" sz="1400"/>
          </a:p>
        </p:txBody>
      </p:sp>
    </p:spTree>
    <p:extLst>
      <p:ext uri="{BB962C8B-B14F-4D97-AF65-F5344CB8AC3E}">
        <p14:creationId xmlns:p14="http://schemas.microsoft.com/office/powerpoint/2010/main" val="1188634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16</a:t>
            </a:fld>
            <a:endParaRPr lang="it-IT" altLang="it-IT" sz="1400"/>
          </a:p>
        </p:txBody>
      </p:sp>
    </p:spTree>
    <p:extLst>
      <p:ext uri="{BB962C8B-B14F-4D97-AF65-F5344CB8AC3E}">
        <p14:creationId xmlns:p14="http://schemas.microsoft.com/office/powerpoint/2010/main" val="152292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17</a:t>
            </a:fld>
            <a:endParaRPr lang="it-IT" altLang="it-IT" sz="1400"/>
          </a:p>
        </p:txBody>
      </p:sp>
    </p:spTree>
    <p:extLst>
      <p:ext uri="{BB962C8B-B14F-4D97-AF65-F5344CB8AC3E}">
        <p14:creationId xmlns:p14="http://schemas.microsoft.com/office/powerpoint/2010/main" val="136919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F257EDA-9B6C-4B11-AD35-32450A6F0504}"/>
              </a:ext>
            </a:extLst>
          </p:cNvPr>
          <p:cNvSpPr>
            <a:spLocks noGrp="1" noRot="1" noChangeAspect="1" noChangeArrowheads="1" noTextEdit="1"/>
          </p:cNvSpPr>
          <p:nvPr>
            <p:ph type="sldImg"/>
          </p:nvPr>
        </p:nvSpPr>
        <p:spPr/>
      </p:sp>
      <p:sp>
        <p:nvSpPr>
          <p:cNvPr id="14339" name="Notes Placeholder 2">
            <a:extLst>
              <a:ext uri="{FF2B5EF4-FFF2-40B4-BE49-F238E27FC236}">
                <a16:creationId xmlns:a16="http://schemas.microsoft.com/office/drawing/2014/main" id="{34358AEF-563E-42BB-B69E-79796CC202D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0"/>
              </a:spcBef>
              <a:spcAft>
                <a:spcPct val="20000"/>
              </a:spcAft>
            </a:pPr>
            <a:r>
              <a:rPr lang="en-GB" altLang="it-IT" b="1">
                <a:latin typeface="Times New Roman" panose="02020603050405020304" pitchFamily="18" charset="0"/>
              </a:rPr>
              <a:t>Slide 2: Title of the Presentation</a:t>
            </a:r>
          </a:p>
          <a:p>
            <a:pPr marL="228600" indent="-228600">
              <a:lnSpc>
                <a:spcPct val="90000"/>
              </a:lnSpc>
              <a:spcBef>
                <a:spcPct val="0"/>
              </a:spcBef>
              <a:spcAft>
                <a:spcPct val="20000"/>
              </a:spcAft>
            </a:pPr>
            <a:endParaRPr lang="en-GB" altLang="it-IT" b="1">
              <a:latin typeface="Times New Roman" panose="02020603050405020304" pitchFamily="18" charset="0"/>
            </a:endParaRPr>
          </a:p>
          <a:p>
            <a:pPr marL="228600" indent="-228600">
              <a:lnSpc>
                <a:spcPct val="90000"/>
              </a:lnSpc>
              <a:spcBef>
                <a:spcPct val="0"/>
              </a:spcBef>
              <a:spcAft>
                <a:spcPct val="20000"/>
              </a:spcAft>
            </a:pPr>
            <a:r>
              <a:rPr lang="en-GB" altLang="it-IT" b="1">
                <a:latin typeface="Times New Roman" panose="02020603050405020304" pitchFamily="18" charset="0"/>
              </a:rPr>
              <a:t>Before you start</a:t>
            </a:r>
            <a:r>
              <a:rPr lang="en-GB" altLang="it-IT">
                <a:latin typeface="Times New Roman" panose="02020603050405020304" pitchFamily="18" charset="0"/>
              </a:rPr>
              <a:t> editing the slides of your talk change to the </a:t>
            </a:r>
            <a:r>
              <a:rPr lang="en-GB" altLang="it-IT" b="1">
                <a:latin typeface="Times New Roman" panose="02020603050405020304" pitchFamily="18" charset="0"/>
              </a:rPr>
              <a:t>Master Slide view</a:t>
            </a:r>
            <a:r>
              <a:rPr lang="en-GB" altLang="it-IT">
                <a:latin typeface="Times New Roman" panose="02020603050405020304" pitchFamily="18" charset="0"/>
              </a:rPr>
              <a:t>:</a:t>
            </a:r>
          </a:p>
          <a:p>
            <a:pPr marL="228600" indent="-228600">
              <a:lnSpc>
                <a:spcPct val="90000"/>
              </a:lnSpc>
              <a:spcBef>
                <a:spcPct val="0"/>
              </a:spcBef>
              <a:spcAft>
                <a:spcPct val="20000"/>
              </a:spcAft>
            </a:pPr>
            <a:r>
              <a:rPr lang="en-US" altLang="it-IT">
                <a:latin typeface="Times New Roman" panose="02020603050405020304" pitchFamily="18" charset="0"/>
              </a:rPr>
              <a:t>Microsoft Office :Menu: </a:t>
            </a:r>
            <a:r>
              <a:rPr lang="en-US" altLang="it-IT" i="1">
                <a:latin typeface="Times New Roman" panose="02020603050405020304" pitchFamily="18" charset="0"/>
              </a:rPr>
              <a:t>View</a:t>
            </a:r>
            <a:r>
              <a:rPr lang="en-US" altLang="it-IT">
                <a:latin typeface="Times New Roman" panose="02020603050405020304" pitchFamily="18" charset="0"/>
              </a:rPr>
              <a:t> &gt; </a:t>
            </a:r>
            <a:r>
              <a:rPr lang="en-US" altLang="it-IT" i="1">
                <a:latin typeface="Times New Roman" panose="02020603050405020304" pitchFamily="18" charset="0"/>
              </a:rPr>
              <a:t>Slide Master;</a:t>
            </a:r>
          </a:p>
          <a:p>
            <a:pPr marL="228600" indent="-228600">
              <a:lnSpc>
                <a:spcPct val="90000"/>
              </a:lnSpc>
              <a:spcBef>
                <a:spcPct val="0"/>
              </a:spcBef>
              <a:spcAft>
                <a:spcPct val="20000"/>
              </a:spcAft>
            </a:pPr>
            <a:r>
              <a:rPr lang="en-US" altLang="it-IT">
                <a:latin typeface="Times New Roman" panose="02020603050405020304" pitchFamily="18" charset="0"/>
              </a:rPr>
              <a:t>Macintosh – </a:t>
            </a:r>
            <a:r>
              <a:rPr lang="en-US" altLang="it-IT" i="1">
                <a:latin typeface="Times New Roman" panose="02020603050405020304" pitchFamily="18" charset="0"/>
              </a:rPr>
              <a:t>View &gt; Master &gt; Slide Master</a:t>
            </a:r>
          </a:p>
          <a:p>
            <a:pPr marL="228600" indent="-228600">
              <a:lnSpc>
                <a:spcPct val="90000"/>
              </a:lnSpc>
              <a:spcBef>
                <a:spcPct val="0"/>
              </a:spcBef>
              <a:spcAft>
                <a:spcPct val="20000"/>
              </a:spcAft>
            </a:pPr>
            <a:endParaRPr lang="en-GB" altLang="it-IT">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Edit the following items:</a:t>
            </a:r>
          </a:p>
          <a:p>
            <a:pPr marL="228600" indent="-228600">
              <a:lnSpc>
                <a:spcPct val="90000"/>
              </a:lnSpc>
              <a:spcBef>
                <a:spcPct val="0"/>
              </a:spcBef>
              <a:spcAft>
                <a:spcPct val="20000"/>
              </a:spcAft>
              <a:buFont typeface="Times New Roman" panose="02020603050405020304" pitchFamily="18" charset="0"/>
              <a:buAutoNum type="arabicPeriod"/>
            </a:pPr>
            <a:r>
              <a:rPr lang="de-DE" altLang="it-IT" b="1">
                <a:latin typeface="Times New Roman" panose="02020603050405020304" pitchFamily="18" charset="0"/>
                <a:sym typeface="Wingdings" panose="05000000000000000000" pitchFamily="2" charset="2"/>
              </a:rPr>
              <a:t>O</a:t>
            </a:r>
            <a:r>
              <a:rPr lang="en-GB" altLang="it-IT" b="1">
                <a:latin typeface="Times New Roman" panose="02020603050405020304" pitchFamily="18" charset="0"/>
                <a:sym typeface="Wingdings" panose="05000000000000000000" pitchFamily="2" charset="2"/>
              </a:rPr>
              <a:t>n the Slide Master (first master slide) – lower area</a:t>
            </a:r>
          </a:p>
          <a:p>
            <a:pPr marL="228600" indent="-228600">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a) On the left Delete the text and write the title of the event/Conference, Location </a:t>
            </a:r>
          </a:p>
          <a:p>
            <a:pPr marL="228600" indent="-228600">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b) On the right delete the text and write the name and surname of the speaker and the date (day, month , year)</a:t>
            </a:r>
          </a:p>
          <a:p>
            <a:pPr marL="228600" indent="-228600">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Close Master View</a:t>
            </a:r>
          </a:p>
          <a:p>
            <a:pPr marL="228600" indent="-228600">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To start adding slides </a:t>
            </a:r>
            <a:r>
              <a:rPr lang="en-GB" altLang="it-IT">
                <a:latin typeface="Times New Roman" panose="02020603050405020304" pitchFamily="18" charset="0"/>
                <a:sym typeface="Wingdings" panose="05000000000000000000" pitchFamily="2" charset="2"/>
              </a:rPr>
              <a:t>insert a new slide and </a:t>
            </a:r>
            <a:r>
              <a:rPr lang="en-GB" altLang="it-IT" b="1">
                <a:latin typeface="Times New Roman" panose="02020603050405020304" pitchFamily="18" charset="0"/>
                <a:sym typeface="Wingdings" panose="05000000000000000000" pitchFamily="2" charset="2"/>
              </a:rPr>
              <a:t>select a Layout:</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endParaRPr lang="en-GB" altLang="it-IT">
              <a:latin typeface="Times New Roman" panose="02020603050405020304" pitchFamily="18" charset="0"/>
            </a:endParaRPr>
          </a:p>
          <a:p>
            <a:pPr marL="228600" indent="-228600">
              <a:spcBef>
                <a:spcPct val="0"/>
              </a:spcBef>
              <a:spcAft>
                <a:spcPct val="20000"/>
              </a:spcAft>
            </a:pPr>
            <a:endParaRPr lang="en-GB" altLang="it-IT" b="1">
              <a:latin typeface="Calibri" panose="020F0502020204030204" pitchFamily="34" charset="0"/>
            </a:endParaRPr>
          </a:p>
        </p:txBody>
      </p:sp>
      <p:sp>
        <p:nvSpPr>
          <p:cNvPr id="14340" name="Slide Number Placeholder 3">
            <a:extLst>
              <a:ext uri="{FF2B5EF4-FFF2-40B4-BE49-F238E27FC236}">
                <a16:creationId xmlns:a16="http://schemas.microsoft.com/office/drawing/2014/main" id="{6FC00988-141C-4DAE-B5E4-B48D4CCE9E31}"/>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183FDF4-D1FC-4A86-897B-3ECB75F18423}" type="slidenum">
              <a:rPr lang="it-IT" altLang="it-IT" sz="1400" smtClean="0"/>
              <a:pPr>
                <a:spcBef>
                  <a:spcPct val="0"/>
                </a:spcBef>
                <a:buClrTx/>
                <a:buFontTx/>
                <a:buNone/>
              </a:pPr>
              <a:t>18</a:t>
            </a:fld>
            <a:endParaRPr lang="it-IT" altLang="it-IT" sz="1400"/>
          </a:p>
        </p:txBody>
      </p:sp>
    </p:spTree>
    <p:extLst>
      <p:ext uri="{BB962C8B-B14F-4D97-AF65-F5344CB8AC3E}">
        <p14:creationId xmlns:p14="http://schemas.microsoft.com/office/powerpoint/2010/main" val="169459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22CB5EE-8EBD-44F5-BE6C-88AB5F52C805}"/>
              </a:ext>
            </a:extLst>
          </p:cNvPr>
          <p:cNvSpPr>
            <a:spLocks noGrp="1" noRot="1" noChangeAspect="1" noChangeArrowheads="1" noTextEdit="1"/>
          </p:cNvSpPr>
          <p:nvPr>
            <p:ph type="sldImg"/>
          </p:nvPr>
        </p:nvSpPr>
        <p:spPr/>
      </p:sp>
      <p:sp>
        <p:nvSpPr>
          <p:cNvPr id="33795" name="Notes Placeholder 2">
            <a:extLst>
              <a:ext uri="{FF2B5EF4-FFF2-40B4-BE49-F238E27FC236}">
                <a16:creationId xmlns:a16="http://schemas.microsoft.com/office/drawing/2014/main" id="{4F30EBF4-998E-4A13-A135-0B790C453B9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a:latin typeface="Times New Roman" panose="02020603050405020304" pitchFamily="18" charset="0"/>
              </a:rPr>
              <a:t>Last Slide 1: Thanks to the audience</a:t>
            </a:r>
          </a:p>
        </p:txBody>
      </p:sp>
      <p:sp>
        <p:nvSpPr>
          <p:cNvPr id="33796" name="Slide Number Placeholder 3">
            <a:extLst>
              <a:ext uri="{FF2B5EF4-FFF2-40B4-BE49-F238E27FC236}">
                <a16:creationId xmlns:a16="http://schemas.microsoft.com/office/drawing/2014/main" id="{71E28A12-8BCA-43E7-ABDE-FDFA12CD7419}"/>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7B374FD-038C-4F75-A204-33B22128FD56}" type="slidenum">
              <a:rPr lang="it-IT" altLang="it-IT" sz="1400" smtClean="0"/>
              <a:pPr>
                <a:spcBef>
                  <a:spcPct val="0"/>
                </a:spcBef>
                <a:buClrTx/>
                <a:buFontTx/>
                <a:buNone/>
              </a:pPr>
              <a:t>19</a:t>
            </a:fld>
            <a:endParaRPr lang="it-IT" altLang="it-IT"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F257EDA-9B6C-4B11-AD35-32450A6F0504}"/>
              </a:ext>
            </a:extLst>
          </p:cNvPr>
          <p:cNvSpPr>
            <a:spLocks noGrp="1" noRot="1" noChangeAspect="1" noChangeArrowheads="1" noTextEdit="1"/>
          </p:cNvSpPr>
          <p:nvPr>
            <p:ph type="sldImg"/>
          </p:nvPr>
        </p:nvSpPr>
        <p:spPr/>
      </p:sp>
      <p:sp>
        <p:nvSpPr>
          <p:cNvPr id="14339" name="Notes Placeholder 2">
            <a:extLst>
              <a:ext uri="{FF2B5EF4-FFF2-40B4-BE49-F238E27FC236}">
                <a16:creationId xmlns:a16="http://schemas.microsoft.com/office/drawing/2014/main" id="{34358AEF-563E-42BB-B69E-79796CC202D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0"/>
              </a:spcBef>
              <a:spcAft>
                <a:spcPct val="20000"/>
              </a:spcAft>
            </a:pPr>
            <a:r>
              <a:rPr lang="en-GB" altLang="it-IT" b="1">
                <a:latin typeface="Times New Roman" panose="02020603050405020304" pitchFamily="18" charset="0"/>
              </a:rPr>
              <a:t>Slide 2: Title of the Presentation</a:t>
            </a:r>
          </a:p>
          <a:p>
            <a:pPr marL="228600" indent="-228600">
              <a:lnSpc>
                <a:spcPct val="90000"/>
              </a:lnSpc>
              <a:spcBef>
                <a:spcPct val="0"/>
              </a:spcBef>
              <a:spcAft>
                <a:spcPct val="20000"/>
              </a:spcAft>
            </a:pPr>
            <a:endParaRPr lang="en-GB" altLang="it-IT" b="1">
              <a:latin typeface="Times New Roman" panose="02020603050405020304" pitchFamily="18" charset="0"/>
            </a:endParaRPr>
          </a:p>
          <a:p>
            <a:pPr marL="228600" indent="-228600">
              <a:lnSpc>
                <a:spcPct val="90000"/>
              </a:lnSpc>
              <a:spcBef>
                <a:spcPct val="0"/>
              </a:spcBef>
              <a:spcAft>
                <a:spcPct val="20000"/>
              </a:spcAft>
            </a:pPr>
            <a:r>
              <a:rPr lang="en-GB" altLang="it-IT" b="1">
                <a:latin typeface="Times New Roman" panose="02020603050405020304" pitchFamily="18" charset="0"/>
              </a:rPr>
              <a:t>Before you start</a:t>
            </a:r>
            <a:r>
              <a:rPr lang="en-GB" altLang="it-IT">
                <a:latin typeface="Times New Roman" panose="02020603050405020304" pitchFamily="18" charset="0"/>
              </a:rPr>
              <a:t> editing the slides of your talk change to the </a:t>
            </a:r>
            <a:r>
              <a:rPr lang="en-GB" altLang="it-IT" b="1">
                <a:latin typeface="Times New Roman" panose="02020603050405020304" pitchFamily="18" charset="0"/>
              </a:rPr>
              <a:t>Master Slide view</a:t>
            </a:r>
            <a:r>
              <a:rPr lang="en-GB" altLang="it-IT">
                <a:latin typeface="Times New Roman" panose="02020603050405020304" pitchFamily="18" charset="0"/>
              </a:rPr>
              <a:t>:</a:t>
            </a:r>
          </a:p>
          <a:p>
            <a:pPr marL="228600" indent="-228600">
              <a:lnSpc>
                <a:spcPct val="90000"/>
              </a:lnSpc>
              <a:spcBef>
                <a:spcPct val="0"/>
              </a:spcBef>
              <a:spcAft>
                <a:spcPct val="20000"/>
              </a:spcAft>
            </a:pPr>
            <a:r>
              <a:rPr lang="en-US" altLang="it-IT">
                <a:latin typeface="Times New Roman" panose="02020603050405020304" pitchFamily="18" charset="0"/>
              </a:rPr>
              <a:t>Microsoft Office :Menu: </a:t>
            </a:r>
            <a:r>
              <a:rPr lang="en-US" altLang="it-IT" i="1">
                <a:latin typeface="Times New Roman" panose="02020603050405020304" pitchFamily="18" charset="0"/>
              </a:rPr>
              <a:t>View</a:t>
            </a:r>
            <a:r>
              <a:rPr lang="en-US" altLang="it-IT">
                <a:latin typeface="Times New Roman" panose="02020603050405020304" pitchFamily="18" charset="0"/>
              </a:rPr>
              <a:t> &gt; </a:t>
            </a:r>
            <a:r>
              <a:rPr lang="en-US" altLang="it-IT" i="1">
                <a:latin typeface="Times New Roman" panose="02020603050405020304" pitchFamily="18" charset="0"/>
              </a:rPr>
              <a:t>Slide Master;</a:t>
            </a:r>
          </a:p>
          <a:p>
            <a:pPr marL="228600" indent="-228600">
              <a:lnSpc>
                <a:spcPct val="90000"/>
              </a:lnSpc>
              <a:spcBef>
                <a:spcPct val="0"/>
              </a:spcBef>
              <a:spcAft>
                <a:spcPct val="20000"/>
              </a:spcAft>
            </a:pPr>
            <a:r>
              <a:rPr lang="en-US" altLang="it-IT">
                <a:latin typeface="Times New Roman" panose="02020603050405020304" pitchFamily="18" charset="0"/>
              </a:rPr>
              <a:t>Macintosh – </a:t>
            </a:r>
            <a:r>
              <a:rPr lang="en-US" altLang="it-IT" i="1">
                <a:latin typeface="Times New Roman" panose="02020603050405020304" pitchFamily="18" charset="0"/>
              </a:rPr>
              <a:t>View &gt; Master &gt; Slide Master</a:t>
            </a:r>
          </a:p>
          <a:p>
            <a:pPr marL="228600" indent="-228600">
              <a:lnSpc>
                <a:spcPct val="90000"/>
              </a:lnSpc>
              <a:spcBef>
                <a:spcPct val="0"/>
              </a:spcBef>
              <a:spcAft>
                <a:spcPct val="20000"/>
              </a:spcAft>
            </a:pPr>
            <a:endParaRPr lang="en-GB" altLang="it-IT">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Edit the following items:</a:t>
            </a:r>
          </a:p>
          <a:p>
            <a:pPr marL="228600" indent="-228600">
              <a:lnSpc>
                <a:spcPct val="90000"/>
              </a:lnSpc>
              <a:spcBef>
                <a:spcPct val="0"/>
              </a:spcBef>
              <a:spcAft>
                <a:spcPct val="20000"/>
              </a:spcAft>
              <a:buFont typeface="Times New Roman" panose="02020603050405020304" pitchFamily="18" charset="0"/>
              <a:buAutoNum type="arabicPeriod"/>
            </a:pPr>
            <a:r>
              <a:rPr lang="de-DE" altLang="it-IT" b="1">
                <a:latin typeface="Times New Roman" panose="02020603050405020304" pitchFamily="18" charset="0"/>
                <a:sym typeface="Wingdings" panose="05000000000000000000" pitchFamily="2" charset="2"/>
              </a:rPr>
              <a:t>O</a:t>
            </a:r>
            <a:r>
              <a:rPr lang="en-GB" altLang="it-IT" b="1">
                <a:latin typeface="Times New Roman" panose="02020603050405020304" pitchFamily="18" charset="0"/>
                <a:sym typeface="Wingdings" panose="05000000000000000000" pitchFamily="2" charset="2"/>
              </a:rPr>
              <a:t>n the Slide Master (first master slide) – lower area</a:t>
            </a:r>
          </a:p>
          <a:p>
            <a:pPr marL="228600" indent="-228600">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a) On the left Delete the text and write the title of the event/Conference, Location </a:t>
            </a:r>
          </a:p>
          <a:p>
            <a:pPr marL="228600" indent="-228600">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b) On the right delete the text and write the name and surname of the speaker and the date (day, month , year)</a:t>
            </a:r>
          </a:p>
          <a:p>
            <a:pPr marL="228600" indent="-228600">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Close Master View</a:t>
            </a:r>
          </a:p>
          <a:p>
            <a:pPr marL="228600" indent="-228600">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To start adding slides </a:t>
            </a:r>
            <a:r>
              <a:rPr lang="en-GB" altLang="it-IT">
                <a:latin typeface="Times New Roman" panose="02020603050405020304" pitchFamily="18" charset="0"/>
                <a:sym typeface="Wingdings" panose="05000000000000000000" pitchFamily="2" charset="2"/>
              </a:rPr>
              <a:t>insert a new slide and </a:t>
            </a:r>
            <a:r>
              <a:rPr lang="en-GB" altLang="it-IT" b="1">
                <a:latin typeface="Times New Roman" panose="02020603050405020304" pitchFamily="18" charset="0"/>
                <a:sym typeface="Wingdings" panose="05000000000000000000" pitchFamily="2" charset="2"/>
              </a:rPr>
              <a:t>select a Layout:</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endParaRPr lang="en-GB" altLang="it-IT">
              <a:latin typeface="Times New Roman" panose="02020603050405020304" pitchFamily="18" charset="0"/>
            </a:endParaRPr>
          </a:p>
          <a:p>
            <a:pPr marL="228600" indent="-228600">
              <a:spcBef>
                <a:spcPct val="0"/>
              </a:spcBef>
              <a:spcAft>
                <a:spcPct val="20000"/>
              </a:spcAft>
            </a:pPr>
            <a:endParaRPr lang="en-GB" altLang="it-IT" b="1">
              <a:latin typeface="Calibri" panose="020F0502020204030204" pitchFamily="34" charset="0"/>
            </a:endParaRPr>
          </a:p>
        </p:txBody>
      </p:sp>
      <p:sp>
        <p:nvSpPr>
          <p:cNvPr id="14340" name="Slide Number Placeholder 3">
            <a:extLst>
              <a:ext uri="{FF2B5EF4-FFF2-40B4-BE49-F238E27FC236}">
                <a16:creationId xmlns:a16="http://schemas.microsoft.com/office/drawing/2014/main" id="{6FC00988-141C-4DAE-B5E4-B48D4CCE9E31}"/>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183FDF4-D1FC-4A86-897B-3ECB75F18423}" type="slidenum">
              <a:rPr lang="it-IT" altLang="it-IT" sz="1400" smtClean="0"/>
              <a:pPr>
                <a:spcBef>
                  <a:spcPct val="0"/>
                </a:spcBef>
                <a:buClrTx/>
                <a:buFontTx/>
                <a:buNone/>
              </a:pPr>
              <a:t>2</a:t>
            </a:fld>
            <a:endParaRPr lang="it-IT" altLang="it-IT"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4E30061-1222-4D48-AADA-5B3F182D24D2}"/>
              </a:ext>
            </a:extLst>
          </p:cNvPr>
          <p:cNvSpPr>
            <a:spLocks noGrp="1" noRot="1" noChangeAspect="1" noChangeArrowheads="1" noTextEdit="1"/>
          </p:cNvSpPr>
          <p:nvPr>
            <p:ph type="sldImg"/>
          </p:nvPr>
        </p:nvSpPr>
        <p:spPr/>
      </p:sp>
      <p:sp>
        <p:nvSpPr>
          <p:cNvPr id="34819" name="Notes Placeholder 2">
            <a:extLst>
              <a:ext uri="{FF2B5EF4-FFF2-40B4-BE49-F238E27FC236}">
                <a16:creationId xmlns:a16="http://schemas.microsoft.com/office/drawing/2014/main" id="{E1EF8F8D-CC59-45B2-9CA2-AF267AEB945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a:latin typeface="Times New Roman" panose="02020603050405020304" pitchFamily="18" charset="0"/>
              </a:rPr>
              <a:t>Last Slide 2: Aerial Photo of Elettra</a:t>
            </a:r>
          </a:p>
        </p:txBody>
      </p:sp>
      <p:sp>
        <p:nvSpPr>
          <p:cNvPr id="34820" name="Slide Number Placeholder 3">
            <a:extLst>
              <a:ext uri="{FF2B5EF4-FFF2-40B4-BE49-F238E27FC236}">
                <a16:creationId xmlns:a16="http://schemas.microsoft.com/office/drawing/2014/main" id="{37ADB860-C6D8-4B36-930A-50B7C5E5F6E5}"/>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C595DD5C-B2BE-4362-9129-4201B66B37CD}" type="slidenum">
              <a:rPr lang="it-IT" altLang="it-IT" sz="1400" smtClean="0"/>
              <a:pPr>
                <a:spcBef>
                  <a:spcPct val="0"/>
                </a:spcBef>
                <a:buClrTx/>
                <a:buFontTx/>
                <a:buNone/>
              </a:pPr>
              <a:t>20</a:t>
            </a:fld>
            <a:endParaRPr lang="it-IT" altLang="it-IT"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F7D266D-AF44-4D75-B82C-5C1E851C8CB4}"/>
              </a:ext>
            </a:extLst>
          </p:cNvPr>
          <p:cNvSpPr>
            <a:spLocks noGrp="1" noRot="1" noChangeAspect="1" noChangeArrowheads="1" noTextEdit="1"/>
          </p:cNvSpPr>
          <p:nvPr>
            <p:ph type="sldImg"/>
          </p:nvPr>
        </p:nvSpPr>
        <p:spPr/>
      </p:sp>
      <p:sp>
        <p:nvSpPr>
          <p:cNvPr id="26627" name="Notes Placeholder 2">
            <a:extLst>
              <a:ext uri="{FF2B5EF4-FFF2-40B4-BE49-F238E27FC236}">
                <a16:creationId xmlns:a16="http://schemas.microsoft.com/office/drawing/2014/main" id="{01940321-D4A6-4EF3-A2A4-E2D4C2DA68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dirty="0">
                <a:latin typeface="Times New Roman" panose="02020603050405020304" pitchFamily="18" charset="0"/>
              </a:rPr>
              <a:t>Slide 3 – (..) : Content of the presentation</a:t>
            </a:r>
          </a:p>
          <a:p>
            <a:endParaRPr lang="en-GB" altLang="it-IT" sz="1100" dirty="0">
              <a:latin typeface="Times New Roman" panose="02020603050405020304" pitchFamily="18" charset="0"/>
            </a:endParaRPr>
          </a:p>
          <a:p>
            <a:r>
              <a:rPr lang="en-GB" altLang="it-IT" sz="1100" dirty="0">
                <a:latin typeface="Times New Roman" panose="02020603050405020304" pitchFamily="18" charset="0"/>
              </a:rPr>
              <a:t>Insert a new slide: Home &gt; </a:t>
            </a:r>
            <a:r>
              <a:rPr lang="en-GB" altLang="en-US" sz="1100" dirty="0">
                <a:latin typeface="Times New Roman" panose="02020603050405020304" pitchFamily="18" charset="0"/>
              </a:rPr>
              <a:t>“</a:t>
            </a:r>
            <a:r>
              <a:rPr lang="en-GB" altLang="it-IT" sz="1100" dirty="0">
                <a:latin typeface="Times New Roman" panose="02020603050405020304" pitchFamily="18" charset="0"/>
              </a:rPr>
              <a:t>New Slide</a:t>
            </a:r>
            <a:r>
              <a:rPr lang="en-GB" altLang="en-US" sz="1100" dirty="0">
                <a:latin typeface="Times New Roman" panose="02020603050405020304" pitchFamily="18" charset="0"/>
              </a:rPr>
              <a:t>”</a:t>
            </a:r>
            <a:r>
              <a:rPr lang="en-GB" altLang="it-IT" sz="1100" dirty="0">
                <a:latin typeface="Times New Roman" panose="02020603050405020304" pitchFamily="18" charset="0"/>
              </a:rPr>
              <a:t> and choose a</a:t>
            </a:r>
            <a:r>
              <a:rPr lang="en-GB" altLang="it-IT" sz="1100" b="1" dirty="0">
                <a:latin typeface="Times New Roman" panose="02020603050405020304" pitchFamily="18" charset="0"/>
              </a:rPr>
              <a:t> </a:t>
            </a:r>
            <a:r>
              <a:rPr lang="en-GB" altLang="it-IT" dirty="0">
                <a:latin typeface="Times New Roman" panose="02020603050405020304" pitchFamily="18" charset="0"/>
                <a:sym typeface="Wingdings" panose="05000000000000000000" pitchFamily="2" charset="2"/>
              </a:rPr>
              <a:t>slide</a:t>
            </a:r>
            <a:r>
              <a:rPr lang="en-GB" altLang="it-IT" b="1" dirty="0">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dirty="0">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dirty="0">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dirty="0">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dirty="0">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dirty="0">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dirty="0">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dirty="0">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dirty="0">
                <a:latin typeface="Times New Roman" panose="02020603050405020304" pitchFamily="18" charset="0"/>
              </a:rPr>
              <a:t>If you want Copy &amp; paste </a:t>
            </a:r>
            <a:r>
              <a:rPr lang="en-GB" altLang="it-IT" dirty="0">
                <a:latin typeface="Times New Roman" panose="02020603050405020304" pitchFamily="18" charset="0"/>
              </a:rPr>
              <a:t>an element from the Clip Board to the particular slide: </a:t>
            </a:r>
            <a:br>
              <a:rPr lang="en-GB" altLang="it-IT" dirty="0">
                <a:latin typeface="Times New Roman" panose="02020603050405020304" pitchFamily="18" charset="0"/>
              </a:rPr>
            </a:br>
            <a:r>
              <a:rPr lang="en-GB" altLang="it-IT" dirty="0">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dirty="0">
                <a:latin typeface="Times New Roman" panose="02020603050405020304" pitchFamily="18" charset="0"/>
              </a:rPr>
              <a:t>2. Position the mouse pointer on the box frame: Copy!</a:t>
            </a:r>
            <a:r>
              <a:rPr lang="de-DE" altLang="it-IT" dirty="0">
                <a:latin typeface="Times New Roman" panose="02020603050405020304" pitchFamily="18" charset="0"/>
              </a:rPr>
              <a:t> </a:t>
            </a:r>
            <a:br>
              <a:rPr lang="de-DE" altLang="it-IT" dirty="0">
                <a:latin typeface="Times New Roman" panose="02020603050405020304" pitchFamily="18" charset="0"/>
              </a:rPr>
            </a:br>
            <a:r>
              <a:rPr lang="de-DE" altLang="it-IT" dirty="0">
                <a:latin typeface="Times New Roman" panose="02020603050405020304" pitchFamily="18" charset="0"/>
              </a:rPr>
              <a:t>3. </a:t>
            </a:r>
            <a:r>
              <a:rPr lang="en-GB" altLang="it-IT" dirty="0">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dirty="0">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dirty="0">
                <a:latin typeface="Times New Roman" panose="02020603050405020304" pitchFamily="18" charset="0"/>
              </a:rPr>
              <a:t>How you intend to use the elements is your choice. </a:t>
            </a:r>
            <a:br>
              <a:rPr lang="en-GB" altLang="it-IT" dirty="0">
                <a:latin typeface="Times New Roman" panose="02020603050405020304" pitchFamily="18" charset="0"/>
              </a:rPr>
            </a:br>
            <a:r>
              <a:rPr lang="en-GB" altLang="it-IT" dirty="0">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dirty="0">
              <a:latin typeface="Times New Roman" panose="02020603050405020304" pitchFamily="18" charset="0"/>
            </a:endParaRPr>
          </a:p>
        </p:txBody>
      </p:sp>
      <p:sp>
        <p:nvSpPr>
          <p:cNvPr id="26628" name="Slide Number Placeholder 3">
            <a:extLst>
              <a:ext uri="{FF2B5EF4-FFF2-40B4-BE49-F238E27FC236}">
                <a16:creationId xmlns:a16="http://schemas.microsoft.com/office/drawing/2014/main" id="{C0DD9AF4-16D9-4651-A6B1-B1D65D782832}"/>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5735555-2329-4C29-8028-8D44E6FCACB9}" type="slidenum">
              <a:rPr lang="it-IT" altLang="it-IT" sz="1400" smtClean="0"/>
              <a:pPr>
                <a:spcBef>
                  <a:spcPct val="0"/>
                </a:spcBef>
                <a:buClrTx/>
                <a:buFontTx/>
                <a:buNone/>
              </a:pPr>
              <a:t>21</a:t>
            </a:fld>
            <a:endParaRPr lang="it-IT" altLang="it-IT" sz="1400"/>
          </a:p>
        </p:txBody>
      </p:sp>
    </p:spTree>
    <p:extLst>
      <p:ext uri="{BB962C8B-B14F-4D97-AF65-F5344CB8AC3E}">
        <p14:creationId xmlns:p14="http://schemas.microsoft.com/office/powerpoint/2010/main" val="79772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F7D266D-AF44-4D75-B82C-5C1E851C8CB4}"/>
              </a:ext>
            </a:extLst>
          </p:cNvPr>
          <p:cNvSpPr>
            <a:spLocks noGrp="1" noRot="1" noChangeAspect="1" noChangeArrowheads="1" noTextEdit="1"/>
          </p:cNvSpPr>
          <p:nvPr>
            <p:ph type="sldImg"/>
          </p:nvPr>
        </p:nvSpPr>
        <p:spPr/>
      </p:sp>
      <p:sp>
        <p:nvSpPr>
          <p:cNvPr id="26627" name="Notes Placeholder 2">
            <a:extLst>
              <a:ext uri="{FF2B5EF4-FFF2-40B4-BE49-F238E27FC236}">
                <a16:creationId xmlns:a16="http://schemas.microsoft.com/office/drawing/2014/main" id="{01940321-D4A6-4EF3-A2A4-E2D4C2DA68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26628" name="Slide Number Placeholder 3">
            <a:extLst>
              <a:ext uri="{FF2B5EF4-FFF2-40B4-BE49-F238E27FC236}">
                <a16:creationId xmlns:a16="http://schemas.microsoft.com/office/drawing/2014/main" id="{C0DD9AF4-16D9-4651-A6B1-B1D65D782832}"/>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5735555-2329-4C29-8028-8D44E6FCACB9}" type="slidenum">
              <a:rPr lang="it-IT" altLang="it-IT" sz="1400" smtClean="0"/>
              <a:pPr>
                <a:spcBef>
                  <a:spcPct val="0"/>
                </a:spcBef>
                <a:buClrTx/>
                <a:buFontTx/>
                <a:buNone/>
              </a:pPr>
              <a:t>22</a:t>
            </a:fld>
            <a:endParaRPr lang="it-IT" altLang="it-IT" sz="1400"/>
          </a:p>
        </p:txBody>
      </p:sp>
    </p:spTree>
    <p:extLst>
      <p:ext uri="{BB962C8B-B14F-4D97-AF65-F5344CB8AC3E}">
        <p14:creationId xmlns:p14="http://schemas.microsoft.com/office/powerpoint/2010/main" val="4006749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F7D266D-AF44-4D75-B82C-5C1E851C8CB4}"/>
              </a:ext>
            </a:extLst>
          </p:cNvPr>
          <p:cNvSpPr>
            <a:spLocks noGrp="1" noRot="1" noChangeAspect="1" noChangeArrowheads="1" noTextEdit="1"/>
          </p:cNvSpPr>
          <p:nvPr>
            <p:ph type="sldImg"/>
          </p:nvPr>
        </p:nvSpPr>
        <p:spPr/>
      </p:sp>
      <p:sp>
        <p:nvSpPr>
          <p:cNvPr id="26627" name="Notes Placeholder 2">
            <a:extLst>
              <a:ext uri="{FF2B5EF4-FFF2-40B4-BE49-F238E27FC236}">
                <a16:creationId xmlns:a16="http://schemas.microsoft.com/office/drawing/2014/main" id="{01940321-D4A6-4EF3-A2A4-E2D4C2DA68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26628" name="Slide Number Placeholder 3">
            <a:extLst>
              <a:ext uri="{FF2B5EF4-FFF2-40B4-BE49-F238E27FC236}">
                <a16:creationId xmlns:a16="http://schemas.microsoft.com/office/drawing/2014/main" id="{C0DD9AF4-16D9-4651-A6B1-B1D65D782832}"/>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5735555-2329-4C29-8028-8D44E6FCACB9}" type="slidenum">
              <a:rPr lang="it-IT" altLang="it-IT" sz="1400" smtClean="0"/>
              <a:pPr>
                <a:spcBef>
                  <a:spcPct val="0"/>
                </a:spcBef>
                <a:buClrTx/>
                <a:buFontTx/>
                <a:buNone/>
              </a:pPr>
              <a:t>23</a:t>
            </a:fld>
            <a:endParaRPr lang="it-IT" altLang="it-IT" sz="1400"/>
          </a:p>
        </p:txBody>
      </p:sp>
    </p:spTree>
    <p:extLst>
      <p:ext uri="{BB962C8B-B14F-4D97-AF65-F5344CB8AC3E}">
        <p14:creationId xmlns:p14="http://schemas.microsoft.com/office/powerpoint/2010/main" val="139482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3</a:t>
            </a:fld>
            <a:endParaRPr lang="it-IT" altLang="it-IT" sz="1400"/>
          </a:p>
        </p:txBody>
      </p:sp>
    </p:spTree>
    <p:extLst>
      <p:ext uri="{BB962C8B-B14F-4D97-AF65-F5344CB8AC3E}">
        <p14:creationId xmlns:p14="http://schemas.microsoft.com/office/powerpoint/2010/main" val="84787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4</a:t>
            </a:fld>
            <a:endParaRPr lang="it-IT" altLang="it-IT" sz="1400"/>
          </a:p>
        </p:txBody>
      </p:sp>
    </p:spTree>
    <p:extLst>
      <p:ext uri="{BB962C8B-B14F-4D97-AF65-F5344CB8AC3E}">
        <p14:creationId xmlns:p14="http://schemas.microsoft.com/office/powerpoint/2010/main" val="103427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5</a:t>
            </a:fld>
            <a:endParaRPr lang="it-IT" altLang="it-IT" sz="1400"/>
          </a:p>
        </p:txBody>
      </p:sp>
    </p:spTree>
    <p:extLst>
      <p:ext uri="{BB962C8B-B14F-4D97-AF65-F5344CB8AC3E}">
        <p14:creationId xmlns:p14="http://schemas.microsoft.com/office/powerpoint/2010/main" val="210064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6</a:t>
            </a:fld>
            <a:endParaRPr lang="it-IT" altLang="it-IT" sz="1400"/>
          </a:p>
        </p:txBody>
      </p:sp>
    </p:spTree>
    <p:extLst>
      <p:ext uri="{BB962C8B-B14F-4D97-AF65-F5344CB8AC3E}">
        <p14:creationId xmlns:p14="http://schemas.microsoft.com/office/powerpoint/2010/main" val="56820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F932E-A954-40DF-87C2-71E0C928C703}"/>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24F174B-506E-4230-8CD1-9115258C7E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B8357A83-7180-4675-A978-D99D6B1A55B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BCF5F12-9DEB-4142-91D2-FAB9BC61297F}" type="slidenum">
              <a:rPr lang="it-IT" altLang="it-IT" sz="1400" smtClean="0"/>
              <a:pPr>
                <a:spcBef>
                  <a:spcPct val="0"/>
                </a:spcBef>
                <a:buClrTx/>
                <a:buFontTx/>
                <a:buNone/>
              </a:pPr>
              <a:t>7</a:t>
            </a:fld>
            <a:endParaRPr lang="it-IT" altLang="it-IT" sz="1400"/>
          </a:p>
        </p:txBody>
      </p:sp>
    </p:spTree>
    <p:extLst>
      <p:ext uri="{BB962C8B-B14F-4D97-AF65-F5344CB8AC3E}">
        <p14:creationId xmlns:p14="http://schemas.microsoft.com/office/powerpoint/2010/main" val="196246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AC3A258-4DA5-4D4A-9C13-BF4E573C528A}"/>
              </a:ext>
            </a:extLst>
          </p:cNvPr>
          <p:cNvSpPr>
            <a:spLocks noGrp="1" noRot="1" noChangeAspect="1" noChangeArrowheads="1" noTextEdit="1"/>
          </p:cNvSpPr>
          <p:nvPr>
            <p:ph type="sldImg"/>
          </p:nvPr>
        </p:nvSpPr>
        <p:spPr/>
      </p:sp>
      <p:sp>
        <p:nvSpPr>
          <p:cNvPr id="18435" name="Notes Placeholder 2">
            <a:extLst>
              <a:ext uri="{FF2B5EF4-FFF2-40B4-BE49-F238E27FC236}">
                <a16:creationId xmlns:a16="http://schemas.microsoft.com/office/drawing/2014/main" id="{5BE389FE-81B8-4F5D-8C78-4DE5D63EECC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8436" name="Slide Number Placeholder 3">
            <a:extLst>
              <a:ext uri="{FF2B5EF4-FFF2-40B4-BE49-F238E27FC236}">
                <a16:creationId xmlns:a16="http://schemas.microsoft.com/office/drawing/2014/main" id="{5C22E4AD-8072-4D2B-A838-6A5FBA585B7B}"/>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9BBDCD3-05A3-487C-9C23-1843B5DE0CC0}" type="slidenum">
              <a:rPr lang="it-IT" altLang="it-IT" sz="1400" smtClean="0"/>
              <a:pPr>
                <a:spcBef>
                  <a:spcPct val="0"/>
                </a:spcBef>
                <a:buClrTx/>
                <a:buFontTx/>
                <a:buNone/>
              </a:pPr>
              <a:t>8</a:t>
            </a:fld>
            <a:endParaRPr lang="it-IT" altLang="it-IT" sz="1400"/>
          </a:p>
        </p:txBody>
      </p:sp>
    </p:spTree>
    <p:extLst>
      <p:ext uri="{BB962C8B-B14F-4D97-AF65-F5344CB8AC3E}">
        <p14:creationId xmlns:p14="http://schemas.microsoft.com/office/powerpoint/2010/main" val="179689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F7D266D-AF44-4D75-B82C-5C1E851C8CB4}"/>
              </a:ext>
            </a:extLst>
          </p:cNvPr>
          <p:cNvSpPr>
            <a:spLocks noGrp="1" noRot="1" noChangeAspect="1" noChangeArrowheads="1" noTextEdit="1"/>
          </p:cNvSpPr>
          <p:nvPr>
            <p:ph type="sldImg"/>
          </p:nvPr>
        </p:nvSpPr>
        <p:spPr/>
      </p:sp>
      <p:sp>
        <p:nvSpPr>
          <p:cNvPr id="26627" name="Notes Placeholder 2">
            <a:extLst>
              <a:ext uri="{FF2B5EF4-FFF2-40B4-BE49-F238E27FC236}">
                <a16:creationId xmlns:a16="http://schemas.microsoft.com/office/drawing/2014/main" id="{01940321-D4A6-4EF3-A2A4-E2D4C2DA68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26628" name="Slide Number Placeholder 3">
            <a:extLst>
              <a:ext uri="{FF2B5EF4-FFF2-40B4-BE49-F238E27FC236}">
                <a16:creationId xmlns:a16="http://schemas.microsoft.com/office/drawing/2014/main" id="{C0DD9AF4-16D9-4651-A6B1-B1D65D782832}"/>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5735555-2329-4C29-8028-8D44E6FCACB9}" type="slidenum">
              <a:rPr lang="it-IT" altLang="it-IT" sz="1400" smtClean="0"/>
              <a:pPr>
                <a:spcBef>
                  <a:spcPct val="0"/>
                </a:spcBef>
                <a:buClrTx/>
                <a:buFontTx/>
                <a:buNone/>
              </a:pPr>
              <a:t>9</a:t>
            </a:fld>
            <a:endParaRPr lang="it-IT" altLang="it-IT" sz="1400"/>
          </a:p>
        </p:txBody>
      </p:sp>
    </p:spTree>
    <p:extLst>
      <p:ext uri="{BB962C8B-B14F-4D97-AF65-F5344CB8AC3E}">
        <p14:creationId xmlns:p14="http://schemas.microsoft.com/office/powerpoint/2010/main" val="3288023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full page">
    <p:spTree>
      <p:nvGrpSpPr>
        <p:cNvPr id="1" name=""/>
        <p:cNvGrpSpPr/>
        <p:nvPr/>
      </p:nvGrpSpPr>
      <p:grpSpPr>
        <a:xfrm>
          <a:off x="0" y="0"/>
          <a:ext cx="0" cy="0"/>
          <a:chOff x="0" y="0"/>
          <a:chExt cx="0" cy="0"/>
        </a:xfrm>
      </p:grpSpPr>
      <p:pic>
        <p:nvPicPr>
          <p:cNvPr id="2" name="Immagine 5" descr="PPT-schermata 1.jpg">
            <a:extLst>
              <a:ext uri="{FF2B5EF4-FFF2-40B4-BE49-F238E27FC236}">
                <a16:creationId xmlns:a16="http://schemas.microsoft.com/office/drawing/2014/main" id="{CB62B7E7-59E1-45BD-9AFF-C838AC380F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7946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 Title &amp; Subtitle">
    <p:spTree>
      <p:nvGrpSpPr>
        <p:cNvPr id="1" name=""/>
        <p:cNvGrpSpPr/>
        <p:nvPr/>
      </p:nvGrpSpPr>
      <p:grpSpPr>
        <a:xfrm>
          <a:off x="0" y="0"/>
          <a:ext cx="0" cy="0"/>
          <a:chOff x="0" y="0"/>
          <a:chExt cx="0" cy="0"/>
        </a:xfrm>
      </p:grpSpPr>
      <p:sp>
        <p:nvSpPr>
          <p:cNvPr id="2" name="Titolo 1"/>
          <p:cNvSpPr>
            <a:spLocks noGrp="1"/>
          </p:cNvSpPr>
          <p:nvPr>
            <p:ph type="ctrTitle"/>
          </p:nvPr>
        </p:nvSpPr>
        <p:spPr>
          <a:xfrm>
            <a:off x="719832" y="2483693"/>
            <a:ext cx="8569325" cy="1620837"/>
          </a:xfrm>
          <a:prstGeom prst="rect">
            <a:avLst/>
          </a:prstGeom>
        </p:spPr>
        <p:txBody>
          <a:bodyPr anchor="ctr" anchorCtr="0"/>
          <a:lstStyle>
            <a:lvl1pPr>
              <a:defRPr sz="3600" baseline="0">
                <a:latin typeface="+mj-lt"/>
              </a:defRPr>
            </a:lvl1pPr>
          </a:lstStyle>
          <a:p>
            <a:r>
              <a:rPr lang="it-IT"/>
              <a:t>Fare clic per modificare lo stile del titolo</a:t>
            </a:r>
            <a:endParaRPr lang="it-IT" dirty="0"/>
          </a:p>
        </p:txBody>
      </p:sp>
      <p:sp>
        <p:nvSpPr>
          <p:cNvPr id="3" name="Rectangle 6">
            <a:extLst>
              <a:ext uri="{FF2B5EF4-FFF2-40B4-BE49-F238E27FC236}">
                <a16:creationId xmlns:a16="http://schemas.microsoft.com/office/drawing/2014/main" id="{75D86359-D19F-4E6F-B367-B4D72557DF34}"/>
              </a:ext>
            </a:extLst>
          </p:cNvPr>
          <p:cNvSpPr>
            <a:spLocks noGrp="1" noChangeArrowheads="1"/>
          </p:cNvSpPr>
          <p:nvPr>
            <p:ph type="sldNum" idx="10"/>
          </p:nvPr>
        </p:nvSpPr>
        <p:spPr>
          <a:xfrm>
            <a:off x="9720263" y="7019925"/>
            <a:ext cx="214312" cy="230188"/>
          </a:xfrm>
        </p:spPr>
        <p:txBody>
          <a:bodyPr/>
          <a:lstStyle>
            <a:lvl1pPr>
              <a:defRPr/>
            </a:lvl1pPr>
          </a:lstStyle>
          <a:p>
            <a:pPr>
              <a:defRPr/>
            </a:pPr>
            <a:fld id="{A16EE009-692F-49F6-863D-E8BBAC6102B9}" type="slidenum">
              <a:rPr lang="it-IT" altLang="it-IT"/>
              <a:pPr>
                <a:defRPr/>
              </a:pPr>
              <a:t>‹#›</a:t>
            </a:fld>
            <a:endParaRPr lang="it-IT" altLang="it-IT" dirty="0"/>
          </a:p>
        </p:txBody>
      </p:sp>
    </p:spTree>
    <p:extLst>
      <p:ext uri="{BB962C8B-B14F-4D97-AF65-F5344CB8AC3E}">
        <p14:creationId xmlns:p14="http://schemas.microsoft.com/office/powerpoint/2010/main" val="47614425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or Text with bullet point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066FE3E-CB8A-4B7F-8AE1-15CB8AD46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76" y="-12179"/>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952080" y="179438"/>
            <a:ext cx="6696744" cy="936104"/>
          </a:xfrm>
          <a:prstGeom prst="rect">
            <a:avLst/>
          </a:prstGeom>
        </p:spPr>
        <p:txBody>
          <a:bodyPr anchor="ctr"/>
          <a:lstStyle>
            <a:lvl1pPr algn="l">
              <a:defRPr sz="2800" baseline="0"/>
            </a:lvl1pPr>
          </a:lstStyle>
          <a:p>
            <a:r>
              <a:rPr lang="it-IT"/>
              <a:t>Fare clic per modificare lo stile del titolo</a:t>
            </a:r>
            <a:endParaRPr lang="it-IT" dirty="0"/>
          </a:p>
        </p:txBody>
      </p:sp>
      <p:sp>
        <p:nvSpPr>
          <p:cNvPr id="3" name="Segnaposto contenuto 2"/>
          <p:cNvSpPr>
            <a:spLocks noGrp="1"/>
          </p:cNvSpPr>
          <p:nvPr>
            <p:ph idx="1"/>
          </p:nvPr>
        </p:nvSpPr>
        <p:spPr>
          <a:xfrm>
            <a:off x="504825" y="1763713"/>
            <a:ext cx="9072563" cy="4989512"/>
          </a:xfrm>
          <a:prstGeom prst="rect">
            <a:avLst/>
          </a:prstGeom>
        </p:spPr>
        <p:txBody>
          <a:bodyPr/>
          <a:lstStyle>
            <a:lvl1pPr marL="342900" indent="-342900">
              <a:lnSpc>
                <a:spcPct val="100000"/>
              </a:lnSpc>
              <a:spcBef>
                <a:spcPts val="0"/>
              </a:spcBef>
              <a:spcAft>
                <a:spcPts val="600"/>
              </a:spcAft>
              <a:buFont typeface="Wingdings" panose="05000000000000000000" pitchFamily="2" charset="2"/>
              <a:buChar char="ü"/>
              <a:defRPr sz="2400" b="0"/>
            </a:lvl1pPr>
            <a:lvl2pPr marL="742950" indent="-285750">
              <a:lnSpc>
                <a:spcPct val="100000"/>
              </a:lnSpc>
              <a:spcBef>
                <a:spcPts val="0"/>
              </a:spcBef>
              <a:spcAft>
                <a:spcPts val="0"/>
              </a:spcAft>
              <a:buFont typeface="Arial" panose="020B0604020202020204" pitchFamily="34" charset="0"/>
              <a:buChar char="•"/>
              <a:defRPr sz="2200"/>
            </a:lvl2pPr>
            <a:lvl3pPr marL="1200150" indent="-285750">
              <a:lnSpc>
                <a:spcPct val="100000"/>
              </a:lnSpc>
              <a:spcBef>
                <a:spcPts val="0"/>
              </a:spcBef>
              <a:spcAft>
                <a:spcPts val="0"/>
              </a:spcAft>
              <a:buFont typeface="Arial" panose="020B0604020202020204" pitchFamily="34" charset="0"/>
              <a:buChar char="−"/>
              <a:defRPr sz="2000" i="1" baseline="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5" name="Segnaposto numero diapositiva 5">
            <a:extLst>
              <a:ext uri="{FF2B5EF4-FFF2-40B4-BE49-F238E27FC236}">
                <a16:creationId xmlns:a16="http://schemas.microsoft.com/office/drawing/2014/main" id="{DEE5AE70-8C95-4809-AE0B-66BE01E9F423}"/>
              </a:ext>
            </a:extLst>
          </p:cNvPr>
          <p:cNvSpPr>
            <a:spLocks noGrp="1"/>
          </p:cNvSpPr>
          <p:nvPr>
            <p:ph type="sldNum" sz="quarter" idx="10"/>
          </p:nvPr>
        </p:nvSpPr>
        <p:spPr>
          <a:xfrm>
            <a:off x="9648825" y="7019925"/>
            <a:ext cx="288925" cy="230188"/>
          </a:xfrm>
        </p:spPr>
        <p:txBody>
          <a:bodyPr/>
          <a:lstStyle>
            <a:lvl1pPr>
              <a:defRPr/>
            </a:lvl1pPr>
          </a:lstStyle>
          <a:p>
            <a:pPr>
              <a:defRPr/>
            </a:pPr>
            <a:fld id="{A04B44E2-9435-4787-A3D1-AC134087AD51}" type="slidenum">
              <a:rPr lang="it-IT" altLang="it-IT"/>
              <a:pPr>
                <a:defRPr/>
              </a:pPr>
              <a:t>‹#›</a:t>
            </a:fld>
            <a:endParaRPr lang="it-IT" altLang="it-IT" dirty="0"/>
          </a:p>
        </p:txBody>
      </p:sp>
    </p:spTree>
    <p:extLst>
      <p:ext uri="{BB962C8B-B14F-4D97-AF65-F5344CB8AC3E}">
        <p14:creationId xmlns:p14="http://schemas.microsoft.com/office/powerpoint/2010/main" val="3352147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Text ">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FB4988D-4E94-409A-B03D-FFFAE7C32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it-IT"/>
              <a:t>Fare clic per modificare lo stile del titolo</a:t>
            </a:r>
            <a:endParaRPr lang="it-IT" dirty="0"/>
          </a:p>
        </p:txBody>
      </p:sp>
      <p:sp>
        <p:nvSpPr>
          <p:cNvPr id="5" name="Segnaposto contenuto 2"/>
          <p:cNvSpPr>
            <a:spLocks noGrp="1"/>
          </p:cNvSpPr>
          <p:nvPr>
            <p:ph idx="1"/>
          </p:nvPr>
        </p:nvSpPr>
        <p:spPr>
          <a:xfrm>
            <a:off x="504825" y="1763713"/>
            <a:ext cx="9072563" cy="4989512"/>
          </a:xfrm>
          <a:prstGeom prst="rect">
            <a:avLst/>
          </a:prstGeom>
        </p:spPr>
        <p:txBody>
          <a:bodyPr/>
          <a:lstStyle>
            <a:lvl1pPr marL="0" indent="0">
              <a:lnSpc>
                <a:spcPct val="100000"/>
              </a:lnSpc>
              <a:spcBef>
                <a:spcPts val="0"/>
              </a:spcBef>
              <a:spcAft>
                <a:spcPts val="0"/>
              </a:spcAft>
              <a:buFont typeface="Wingdings" panose="05000000000000000000" pitchFamily="2" charset="2"/>
              <a:buNone/>
              <a:defRPr sz="2400"/>
            </a:lvl1pPr>
            <a:lvl2pPr marL="457200" indent="0">
              <a:lnSpc>
                <a:spcPct val="100000"/>
              </a:lnSpc>
              <a:spcBef>
                <a:spcPts val="0"/>
              </a:spcBef>
              <a:spcAft>
                <a:spcPts val="0"/>
              </a:spcAft>
              <a:buFont typeface="Arial" panose="020B0604020202020204" pitchFamily="34" charset="0"/>
              <a:buNone/>
              <a:defRPr sz="2400"/>
            </a:lvl2pPr>
            <a:lvl3pPr marL="914400" indent="0">
              <a:lnSpc>
                <a:spcPct val="100000"/>
              </a:lnSpc>
              <a:spcBef>
                <a:spcPts val="0"/>
              </a:spcBef>
              <a:spcAft>
                <a:spcPts val="0"/>
              </a:spcAft>
              <a:buFont typeface="Arial" panose="020B0604020202020204" pitchFamily="34" charset="0"/>
              <a:buNone/>
              <a:defRPr sz="2400"/>
            </a:lvl3pPr>
            <a:lvl4pPr>
              <a:defRPr sz="1800"/>
            </a:lvl4pPr>
            <a:lvl5pPr>
              <a:defRPr sz="1800"/>
            </a:lvl5pPr>
          </a:lstStyle>
          <a:p>
            <a:pPr lvl="0"/>
            <a:r>
              <a:rPr lang="it-IT"/>
              <a:t>Fare clic per modificare stili del testo dello schema</a:t>
            </a:r>
          </a:p>
        </p:txBody>
      </p:sp>
      <p:sp>
        <p:nvSpPr>
          <p:cNvPr id="6" name="Segnaposto numero diapositiva 2">
            <a:extLst>
              <a:ext uri="{FF2B5EF4-FFF2-40B4-BE49-F238E27FC236}">
                <a16:creationId xmlns:a16="http://schemas.microsoft.com/office/drawing/2014/main" id="{A9762EDF-4604-499D-A8FE-B346AEB40C7B}"/>
              </a:ext>
            </a:extLst>
          </p:cNvPr>
          <p:cNvSpPr>
            <a:spLocks noGrp="1"/>
          </p:cNvSpPr>
          <p:nvPr>
            <p:ph type="sldNum" idx="10"/>
          </p:nvPr>
        </p:nvSpPr>
        <p:spPr/>
        <p:txBody>
          <a:bodyPr/>
          <a:lstStyle>
            <a:lvl1pPr>
              <a:defRPr/>
            </a:lvl1pPr>
          </a:lstStyle>
          <a:p>
            <a:pPr>
              <a:defRPr/>
            </a:pPr>
            <a:fld id="{7407DB7D-E67B-48EE-829B-F51B77BA19C0}" type="slidenum">
              <a:rPr lang="it-IT" altLang="it-IT"/>
              <a:pPr>
                <a:defRPr/>
              </a:pPr>
              <a:t>‹#›</a:t>
            </a:fld>
            <a:endParaRPr lang="it-IT" altLang="it-IT"/>
          </a:p>
        </p:txBody>
      </p:sp>
    </p:spTree>
    <p:extLst>
      <p:ext uri="{BB962C8B-B14F-4D97-AF65-F5344CB8AC3E}">
        <p14:creationId xmlns:p14="http://schemas.microsoft.com/office/powerpoint/2010/main" val="54263105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 Pictures, graphs, visuals...">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F847C2B-3E5A-42DC-A102-9F2086DFA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it-IT"/>
              <a:t>Fare clic per modificare lo stile del titolo</a:t>
            </a:r>
            <a:endParaRPr lang="it-IT" dirty="0"/>
          </a:p>
        </p:txBody>
      </p:sp>
      <p:sp>
        <p:nvSpPr>
          <p:cNvPr id="4" name="Segnaposto numero diapositiva 2">
            <a:extLst>
              <a:ext uri="{FF2B5EF4-FFF2-40B4-BE49-F238E27FC236}">
                <a16:creationId xmlns:a16="http://schemas.microsoft.com/office/drawing/2014/main" id="{3D260A57-9851-4B9F-A74A-1758A9C62809}"/>
              </a:ext>
            </a:extLst>
          </p:cNvPr>
          <p:cNvSpPr>
            <a:spLocks noGrp="1"/>
          </p:cNvSpPr>
          <p:nvPr>
            <p:ph type="sldNum" idx="10"/>
          </p:nvPr>
        </p:nvSpPr>
        <p:spPr/>
        <p:txBody>
          <a:bodyPr/>
          <a:lstStyle>
            <a:lvl1pPr>
              <a:defRPr/>
            </a:lvl1pPr>
          </a:lstStyle>
          <a:p>
            <a:pPr>
              <a:defRPr/>
            </a:pPr>
            <a:fld id="{8A952A97-3AEC-4AB2-8C1E-332FB83EA517}" type="slidenum">
              <a:rPr lang="it-IT" altLang="it-IT"/>
              <a:pPr>
                <a:defRPr/>
              </a:pPr>
              <a:t>‹#›</a:t>
            </a:fld>
            <a:endParaRPr lang="it-IT" altLang="it-IT"/>
          </a:p>
        </p:txBody>
      </p:sp>
    </p:spTree>
    <p:extLst>
      <p:ext uri="{BB962C8B-B14F-4D97-AF65-F5344CB8AC3E}">
        <p14:creationId xmlns:p14="http://schemas.microsoft.com/office/powerpoint/2010/main" val="160370208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For two column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D545B9E-4394-4B1A-BC69-A2D8E02EC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951508" y="179437"/>
            <a:ext cx="6697316" cy="1021779"/>
          </a:xfrm>
          <a:prstGeom prst="rect">
            <a:avLst/>
          </a:prstGeom>
        </p:spPr>
        <p:txBody>
          <a:bodyPr anchor="ctr"/>
          <a:lstStyle>
            <a:lvl1pPr algn="l">
              <a:defRPr sz="2800"/>
            </a:lvl1pPr>
          </a:lstStyle>
          <a:p>
            <a:r>
              <a:rPr lang="it-IT"/>
              <a:t>Fare clic per modificare lo stile del titolo</a:t>
            </a:r>
            <a:endParaRPr lang="it-IT" dirty="0"/>
          </a:p>
        </p:txBody>
      </p:sp>
      <p:sp>
        <p:nvSpPr>
          <p:cNvPr id="3" name="Segnaposto contenuto 2"/>
          <p:cNvSpPr>
            <a:spLocks noGrp="1"/>
          </p:cNvSpPr>
          <p:nvPr>
            <p:ph sz="half" idx="1"/>
          </p:nvPr>
        </p:nvSpPr>
        <p:spPr>
          <a:xfrm>
            <a:off x="504825" y="1763713"/>
            <a:ext cx="4459288" cy="4989512"/>
          </a:xfrm>
          <a:prstGeom prst="rect">
            <a:avLst/>
          </a:prstGeom>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p:txBody>
      </p:sp>
      <p:sp>
        <p:nvSpPr>
          <p:cNvPr id="4" name="Segnaposto contenuto 3"/>
          <p:cNvSpPr>
            <a:spLocks noGrp="1"/>
          </p:cNvSpPr>
          <p:nvPr>
            <p:ph sz="half" idx="2"/>
          </p:nvPr>
        </p:nvSpPr>
        <p:spPr>
          <a:xfrm>
            <a:off x="5116513" y="1763713"/>
            <a:ext cx="4460875" cy="4989512"/>
          </a:xfrm>
          <a:prstGeom prst="rect">
            <a:avLst/>
          </a:prstGeom>
          <a:solidFill>
            <a:schemeClr val="bg1"/>
          </a:solidFill>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p:txBody>
      </p:sp>
      <p:sp>
        <p:nvSpPr>
          <p:cNvPr id="6" name="Segnaposto numero diapositiva 6">
            <a:extLst>
              <a:ext uri="{FF2B5EF4-FFF2-40B4-BE49-F238E27FC236}">
                <a16:creationId xmlns:a16="http://schemas.microsoft.com/office/drawing/2014/main" id="{4D3A457C-AA63-44B6-9702-1ACCFB8871C8}"/>
              </a:ext>
            </a:extLst>
          </p:cNvPr>
          <p:cNvSpPr>
            <a:spLocks noGrp="1"/>
          </p:cNvSpPr>
          <p:nvPr>
            <p:ph type="sldNum" sz="quarter" idx="10"/>
          </p:nvPr>
        </p:nvSpPr>
        <p:spPr/>
        <p:txBody>
          <a:bodyPr/>
          <a:lstStyle>
            <a:lvl1pPr>
              <a:defRPr/>
            </a:lvl1pPr>
          </a:lstStyle>
          <a:p>
            <a:pPr>
              <a:defRPr/>
            </a:pPr>
            <a:fld id="{89BC0862-0AC8-4754-BDA6-3723E801EBCA}" type="slidenum">
              <a:rPr lang="it-IT" altLang="it-IT"/>
              <a:pPr>
                <a:defRPr/>
              </a:pPr>
              <a:t>‹#›</a:t>
            </a:fld>
            <a:endParaRPr lang="it-IT" altLang="it-IT"/>
          </a:p>
        </p:txBody>
      </p:sp>
    </p:spTree>
    <p:extLst>
      <p:ext uri="{BB962C8B-B14F-4D97-AF65-F5344CB8AC3E}">
        <p14:creationId xmlns:p14="http://schemas.microsoft.com/office/powerpoint/2010/main" val="25046418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CBAB5669-4747-49AB-AFFD-43A8642C1C88}"/>
              </a:ext>
            </a:extLst>
          </p:cNvPr>
          <p:cNvSpPr txBox="1">
            <a:spLocks noChangeArrowheads="1"/>
          </p:cNvSpPr>
          <p:nvPr/>
        </p:nvSpPr>
        <p:spPr bwMode="auto">
          <a:xfrm>
            <a:off x="0" y="3275013"/>
            <a:ext cx="10080625" cy="612775"/>
          </a:xfrm>
          <a:prstGeom prst="rect">
            <a:avLst/>
          </a:prstGeom>
          <a:noFill/>
          <a:ln>
            <a:noFill/>
          </a:ln>
          <a:effectLst/>
          <a:extLst>
            <a:ext uri="{909E8E84-426E-40dd-AFC4-6F175D3DCCD1}"/>
            <a:ext uri="{91240B29-F687-4f45-9708-019B960494DF}"/>
            <a:ext uri="{AF507438-7753-43e0-B8FC-AC1667EBCBE1}"/>
          </a:extLst>
        </p:spPr>
        <p:txBody>
          <a:bodyPr wrap="none" lIns="89991" tIns="76672" rIns="89991" bIns="4499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9pPr>
          </a:lstStyle>
          <a:p>
            <a:pPr algn="ctr" defTabSz="449216" eaLnBrk="1">
              <a:lnSpc>
                <a:spcPct val="93000"/>
              </a:lnSpc>
              <a:buSzPct val="100000"/>
              <a:defRPr/>
            </a:pPr>
            <a:r>
              <a:rPr lang="it-IT" sz="3300" dirty="0" err="1"/>
              <a:t>Thank</a:t>
            </a:r>
            <a:r>
              <a:rPr lang="it-IT" sz="3300" dirty="0"/>
              <a:t> </a:t>
            </a:r>
            <a:r>
              <a:rPr lang="it-IT" sz="3300" dirty="0" err="1"/>
              <a:t>you</a:t>
            </a:r>
            <a:r>
              <a:rPr lang="it-IT" sz="3300" dirty="0"/>
              <a:t>!</a:t>
            </a:r>
          </a:p>
          <a:p>
            <a:pPr algn="ctr" defTabSz="449216" eaLnBrk="1">
              <a:lnSpc>
                <a:spcPct val="93000"/>
              </a:lnSpc>
              <a:buSzPct val="100000"/>
              <a:defRPr/>
            </a:pPr>
            <a:endParaRPr lang="it-IT" sz="3300" dirty="0"/>
          </a:p>
        </p:txBody>
      </p:sp>
      <p:sp>
        <p:nvSpPr>
          <p:cNvPr id="3" name="Rectangle 6">
            <a:extLst>
              <a:ext uri="{FF2B5EF4-FFF2-40B4-BE49-F238E27FC236}">
                <a16:creationId xmlns:a16="http://schemas.microsoft.com/office/drawing/2014/main" id="{C6F38D4E-1F0C-490F-B893-458AD1A6FD8D}"/>
              </a:ext>
            </a:extLst>
          </p:cNvPr>
          <p:cNvSpPr>
            <a:spLocks noGrp="1" noChangeArrowheads="1"/>
          </p:cNvSpPr>
          <p:nvPr>
            <p:ph type="sldNum" idx="10"/>
          </p:nvPr>
        </p:nvSpPr>
        <p:spPr/>
        <p:txBody>
          <a:bodyPr/>
          <a:lstStyle>
            <a:lvl1pPr>
              <a:defRPr/>
            </a:lvl1pPr>
          </a:lstStyle>
          <a:p>
            <a:pPr>
              <a:defRPr/>
            </a:pPr>
            <a:fld id="{0A20F679-12D6-4F8B-B876-5E99AC6160D7}" type="slidenum">
              <a:rPr lang="it-IT" altLang="it-IT"/>
              <a:pPr>
                <a:defRPr/>
              </a:pPr>
              <a:t>‹#›</a:t>
            </a:fld>
            <a:endParaRPr lang="it-IT" altLang="it-IT"/>
          </a:p>
        </p:txBody>
      </p:sp>
    </p:spTree>
    <p:extLst>
      <p:ext uri="{BB962C8B-B14F-4D97-AF65-F5344CB8AC3E}">
        <p14:creationId xmlns:p14="http://schemas.microsoft.com/office/powerpoint/2010/main" val="121033907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Immagine 5" descr="PPT_Videata finale+www.jpg">
            <a:extLst>
              <a:ext uri="{FF2B5EF4-FFF2-40B4-BE49-F238E27FC236}">
                <a16:creationId xmlns:a16="http://schemas.microsoft.com/office/drawing/2014/main" id="{4415D472-769B-494E-ABA0-07585CBEF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547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2" descr="PPT-sfondo ok.jpg">
            <a:extLst>
              <a:ext uri="{FF2B5EF4-FFF2-40B4-BE49-F238E27FC236}">
                <a16:creationId xmlns:a16="http://schemas.microsoft.com/office/drawing/2014/main" id="{B618F67E-0AB0-489E-9DB3-1C4978A9AEA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38100"/>
            <a:ext cx="10080625"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1" descr="PPT_EST logo.png">
            <a:extLst>
              <a:ext uri="{FF2B5EF4-FFF2-40B4-BE49-F238E27FC236}">
                <a16:creationId xmlns:a16="http://schemas.microsoft.com/office/drawing/2014/main" id="{51B2FF8D-5F22-426A-A0E5-F9DD9729FB8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59" y="0"/>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a:extLst>
              <a:ext uri="{FF2B5EF4-FFF2-40B4-BE49-F238E27FC236}">
                <a16:creationId xmlns:a16="http://schemas.microsoft.com/office/drawing/2014/main" id="{01C64BDC-27F0-438C-9A52-A620F46D7172}"/>
              </a:ext>
            </a:extLst>
          </p:cNvPr>
          <p:cNvSpPr txBox="1">
            <a:spLocks noChangeArrowheads="1"/>
          </p:cNvSpPr>
          <p:nvPr/>
        </p:nvSpPr>
        <p:spPr bwMode="auto">
          <a:xfrm>
            <a:off x="5616376" y="7202488"/>
            <a:ext cx="3313112" cy="314325"/>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3000"/>
              </a:lnSpc>
              <a:buSzPct val="100000"/>
              <a:defRPr/>
            </a:pPr>
            <a:r>
              <a:rPr lang="en-GB" altLang="it-IT" sz="1100" dirty="0">
                <a:solidFill>
                  <a:srgbClr val="000000"/>
                </a:solidFill>
              </a:rPr>
              <a:t>Marco Lonza – </a:t>
            </a:r>
            <a:r>
              <a:rPr lang="en-GB" altLang="it-IT" sz="1100" dirty="0" err="1">
                <a:solidFill>
                  <a:srgbClr val="000000"/>
                </a:solidFill>
              </a:rPr>
              <a:t>Elettra</a:t>
            </a:r>
            <a:r>
              <a:rPr lang="en-GB" altLang="it-IT" sz="1100" dirty="0">
                <a:solidFill>
                  <a:srgbClr val="000000"/>
                </a:solidFill>
              </a:rPr>
              <a:t> </a:t>
            </a:r>
            <a:r>
              <a:rPr lang="en-GB" altLang="it-IT" sz="1100" dirty="0" err="1">
                <a:solidFill>
                  <a:srgbClr val="000000"/>
                </a:solidFill>
              </a:rPr>
              <a:t>Sincrotrone</a:t>
            </a:r>
            <a:r>
              <a:rPr lang="en-GB" altLang="it-IT" sz="1100" dirty="0">
                <a:solidFill>
                  <a:srgbClr val="000000"/>
                </a:solidFill>
              </a:rPr>
              <a:t> Trieste </a:t>
            </a:r>
            <a:endParaRPr lang="it-IT" altLang="it-IT" sz="1100" dirty="0">
              <a:solidFill>
                <a:srgbClr val="000000"/>
              </a:solidFill>
            </a:endParaRPr>
          </a:p>
        </p:txBody>
      </p:sp>
      <p:sp>
        <p:nvSpPr>
          <p:cNvPr id="1030" name="Rectangle 6">
            <a:extLst>
              <a:ext uri="{FF2B5EF4-FFF2-40B4-BE49-F238E27FC236}">
                <a16:creationId xmlns:a16="http://schemas.microsoft.com/office/drawing/2014/main" id="{3425E6A8-136D-4B77-A1EA-5EB030A278FE}"/>
              </a:ext>
            </a:extLst>
          </p:cNvPr>
          <p:cNvSpPr>
            <a:spLocks noGrp="1" noChangeArrowheads="1"/>
          </p:cNvSpPr>
          <p:nvPr>
            <p:ph type="sldNum"/>
          </p:nvPr>
        </p:nvSpPr>
        <p:spPr bwMode="auto">
          <a:xfrm>
            <a:off x="9504808" y="7244556"/>
            <a:ext cx="212725" cy="23018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baseline="0">
                <a:solidFill>
                  <a:srgbClr val="000000"/>
                </a:solidFill>
              </a:defRPr>
            </a:lvl1pPr>
          </a:lstStyle>
          <a:p>
            <a:pPr>
              <a:defRPr/>
            </a:pPr>
            <a:fld id="{AFD788A8-D369-438D-A7E2-C2666C68DD44}" type="slidenum">
              <a:rPr lang="it-IT" altLang="it-IT"/>
              <a:pPr>
                <a:defRPr/>
              </a:pPr>
              <a:t>‹#›</a:t>
            </a:fld>
            <a:endParaRPr lang="it-IT" altLang="it-IT" dirty="0"/>
          </a:p>
        </p:txBody>
      </p:sp>
      <p:sp>
        <p:nvSpPr>
          <p:cNvPr id="7" name="Text Box 7">
            <a:extLst>
              <a:ext uri="{FF2B5EF4-FFF2-40B4-BE49-F238E27FC236}">
                <a16:creationId xmlns:a16="http://schemas.microsoft.com/office/drawing/2014/main" id="{AC3A2D2F-11AF-4D14-97FF-69376AF8696C}"/>
              </a:ext>
            </a:extLst>
          </p:cNvPr>
          <p:cNvSpPr txBox="1">
            <a:spLocks noChangeArrowheads="1"/>
          </p:cNvSpPr>
          <p:nvPr/>
        </p:nvSpPr>
        <p:spPr bwMode="auto">
          <a:xfrm>
            <a:off x="1079129" y="7202488"/>
            <a:ext cx="4895850" cy="357187"/>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1">
              <a:lnSpc>
                <a:spcPct val="93000"/>
              </a:lnSpc>
              <a:buSzPct val="100000"/>
              <a:defRPr/>
            </a:pPr>
            <a:r>
              <a:rPr lang="en-US" sz="1200" b="0" kern="1200" dirty="0">
                <a:solidFill>
                  <a:schemeClr val="tx1"/>
                </a:solidFill>
                <a:effectLst/>
                <a:latin typeface="Arial" panose="020B0604020202020204" pitchFamily="34" charset="0"/>
                <a:ea typeface="MS PGothic" panose="020B0600070205080204" pitchFamily="34" charset="-128"/>
                <a:cs typeface="+mn-cs"/>
              </a:rPr>
              <a:t>26th ESLS RF Workshop – Trieste, 8-9</a:t>
            </a:r>
            <a:r>
              <a:rPr lang="en-US" sz="1200" b="0" kern="1200" baseline="30000" dirty="0">
                <a:solidFill>
                  <a:schemeClr val="tx1"/>
                </a:solidFill>
                <a:effectLst/>
                <a:latin typeface="Arial" panose="020B0604020202020204" pitchFamily="34" charset="0"/>
                <a:ea typeface="MS PGothic" panose="020B0600070205080204" pitchFamily="34" charset="-128"/>
                <a:cs typeface="+mn-cs"/>
              </a:rPr>
              <a:t>th</a:t>
            </a:r>
            <a:r>
              <a:rPr lang="en-US" sz="1200" b="0" kern="1200" dirty="0">
                <a:solidFill>
                  <a:schemeClr val="tx1"/>
                </a:solidFill>
                <a:effectLst/>
                <a:latin typeface="Arial" panose="020B0604020202020204" pitchFamily="34" charset="0"/>
                <a:ea typeface="MS PGothic" panose="020B0600070205080204" pitchFamily="34" charset="-128"/>
                <a:cs typeface="+mn-cs"/>
              </a:rPr>
              <a:t> November 2023 </a:t>
            </a:r>
            <a:endParaRPr lang="it-IT" altLang="en-US" sz="700" b="0" dirty="0">
              <a:solidFill>
                <a:schemeClr val="tx1"/>
              </a:solidFill>
            </a:endParaRPr>
          </a:p>
        </p:txBody>
      </p:sp>
      <p:pic>
        <p:nvPicPr>
          <p:cNvPr id="2" name="Picture 3">
            <a:extLst>
              <a:ext uri="{FF2B5EF4-FFF2-40B4-BE49-F238E27FC236}">
                <a16:creationId xmlns:a16="http://schemas.microsoft.com/office/drawing/2014/main" id="{56EF6769-B6C7-463C-9654-6E002E6A84E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243" y="6902450"/>
            <a:ext cx="5064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Lst>
  <p:transition spd="med">
    <p:fade/>
  </p:transition>
  <p:hf hdr="0" ftr="0" dt="0"/>
  <p:txStyles>
    <p:title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p:titleStyle>
    <p:bodyStyle>
      <a:lvl1pPr marL="341313" indent="-341313" algn="l" defTabSz="447675"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S PGothic" pitchFamily="34" charset="-128"/>
          <a:cs typeface="MS PGothic" charset="0"/>
        </a:defRPr>
      </a:lvl1pPr>
      <a:lvl2pPr marL="741363" indent="-284163" algn="l" defTabSz="447675"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S PGothic" pitchFamily="34" charset="-128"/>
          <a:cs typeface="MS PGothic" charset="0"/>
        </a:defRPr>
      </a:lvl2pPr>
      <a:lvl3pPr marL="1141413" indent="-227013" algn="l" defTabSz="447675"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S PGothic" pitchFamily="34" charset="-128"/>
          <a:cs typeface="MS PGothic" charset="0"/>
        </a:defRPr>
      </a:lvl3pPr>
      <a:lvl4pPr marL="1598613" indent="-227013" algn="l" defTabSz="447675"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S PGothic" pitchFamily="34" charset="-128"/>
          <a:cs typeface="MS PGothic" charset="0"/>
        </a:defRPr>
      </a:lvl4pPr>
      <a:lvl5pPr marL="2055813" indent="-227013" algn="l" defTabSz="447675"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S PGothic" pitchFamily="34" charset="-128"/>
          <a:cs typeface="MS PGothic" charset="0"/>
        </a:defRPr>
      </a:lvl5pPr>
      <a:lvl6pPr marL="2514340"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492"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8645"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5797"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8123F73-89E6-4A49-B9A3-525DC98A37AA}"/>
              </a:ext>
            </a:extLst>
          </p:cNvPr>
          <p:cNvSpPr>
            <a:spLocks noGrp="1"/>
          </p:cNvSpPr>
          <p:nvPr>
            <p:ph type="title"/>
          </p:nvPr>
        </p:nvSpPr>
        <p:spPr bwMode="auto">
          <a:xfrm>
            <a:off x="2952750" y="179388"/>
            <a:ext cx="6984106"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it-IT" sz="2400" dirty="0"/>
              <a:t>Simulations compared with real </a:t>
            </a:r>
            <a:r>
              <a:rPr lang="en-US" altLang="it-IT" sz="2400" dirty="0" err="1"/>
              <a:t>Elettra</a:t>
            </a:r>
            <a:r>
              <a:rPr lang="en-US" altLang="it-IT" sz="2400" dirty="0"/>
              <a:t> machine</a:t>
            </a:r>
          </a:p>
        </p:txBody>
      </p:sp>
      <p:sp>
        <p:nvSpPr>
          <p:cNvPr id="25603" name="Slide Number Placeholder 3">
            <a:extLst>
              <a:ext uri="{FF2B5EF4-FFF2-40B4-BE49-F238E27FC236}">
                <a16:creationId xmlns:a16="http://schemas.microsoft.com/office/drawing/2014/main" id="{37DAECBC-41D9-459C-B10F-AC55CAE0F617}"/>
              </a:ext>
            </a:extLst>
          </p:cNvPr>
          <p:cNvSpPr>
            <a:spLocks noGrp="1"/>
          </p:cNvSpPr>
          <p:nvPr>
            <p:ph type="sldNum" sz="quarter" idx="10"/>
          </p:nvPr>
        </p:nvSpPr>
        <p:spPr>
          <a:xfrm>
            <a:off x="9791700" y="7078663"/>
            <a:ext cx="2889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EC101881-0E69-4A11-A02B-35C9A863BD0F}" type="slidenum">
              <a:rPr lang="it-IT" altLang="it-IT" sz="1300" smtClean="0">
                <a:solidFill>
                  <a:srgbClr val="000000"/>
                </a:solidFill>
              </a:rPr>
              <a:pPr/>
              <a:t>10</a:t>
            </a:fld>
            <a:endParaRPr lang="it-IT" altLang="it-IT" sz="1300">
              <a:solidFill>
                <a:srgbClr val="000000"/>
              </a:solidFill>
            </a:endParaRPr>
          </a:p>
        </p:txBody>
      </p:sp>
      <p:pic>
        <p:nvPicPr>
          <p:cNvPr id="5" name="Picture 7">
            <a:extLst>
              <a:ext uri="{FF2B5EF4-FFF2-40B4-BE49-F238E27FC236}">
                <a16:creationId xmlns:a16="http://schemas.microsoft.com/office/drawing/2014/main" id="{057DE47B-3308-4843-9133-976A42050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968" y="1572912"/>
            <a:ext cx="5328592" cy="341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29A933E1-A802-471B-8085-38E7A92CDDD7}"/>
              </a:ext>
            </a:extLst>
          </p:cNvPr>
          <p:cNvSpPr txBox="1">
            <a:spLocks noChangeArrowheads="1"/>
          </p:cNvSpPr>
          <p:nvPr/>
        </p:nvSpPr>
        <p:spPr bwMode="auto">
          <a:xfrm>
            <a:off x="1079872" y="5441556"/>
            <a:ext cx="7272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600" dirty="0">
                <a:solidFill>
                  <a:srgbClr val="0070C0"/>
                </a:solidFill>
              </a:rPr>
              <a:t>Synchronous phase shift along the bunch train; simulation (red) and experimental (blue) data, with E = 2.0 GeV, </a:t>
            </a:r>
            <a:r>
              <a:rPr lang="en-US" altLang="en-US" sz="1600" dirty="0" err="1">
                <a:solidFill>
                  <a:srgbClr val="0070C0"/>
                </a:solidFill>
              </a:rPr>
              <a:t>Ib</a:t>
            </a:r>
            <a:r>
              <a:rPr lang="en-US" altLang="en-US" sz="1600" dirty="0">
                <a:solidFill>
                  <a:srgbClr val="0070C0"/>
                </a:solidFill>
              </a:rPr>
              <a:t> = ~200 mA, 50% filling pattern and three different detuning values 45, 60 and 70 kHz</a:t>
            </a:r>
          </a:p>
        </p:txBody>
      </p:sp>
    </p:spTree>
    <p:extLst>
      <p:ext uri="{BB962C8B-B14F-4D97-AF65-F5344CB8AC3E}">
        <p14:creationId xmlns:p14="http://schemas.microsoft.com/office/powerpoint/2010/main" val="172205499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B436949-43FC-4D95-A56E-B78BEE6F3A00}"/>
              </a:ext>
            </a:extLst>
          </p:cNvPr>
          <p:cNvSpPr>
            <a:spLocks noGrp="1"/>
          </p:cNvSpPr>
          <p:nvPr>
            <p:ph type="title"/>
          </p:nvPr>
        </p:nvSpPr>
        <p:spPr bwMode="auto">
          <a:xfrm>
            <a:off x="4724566" y="1198684"/>
            <a:ext cx="4798458"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1800" dirty="0">
                <a:solidFill>
                  <a:srgbClr val="1067EA"/>
                </a:solidFill>
              </a:rPr>
              <a:t>Concerns about the impact of transient beam loading on </a:t>
            </a:r>
            <a:r>
              <a:rPr lang="en-US" sz="1800" dirty="0" err="1">
                <a:solidFill>
                  <a:srgbClr val="1067EA"/>
                </a:solidFill>
              </a:rPr>
              <a:t>Elettra</a:t>
            </a:r>
            <a:r>
              <a:rPr lang="en-US" sz="1800" dirty="0">
                <a:solidFill>
                  <a:srgbClr val="1067EA"/>
                </a:solidFill>
              </a:rPr>
              <a:t> 2.0 beam characteristics </a:t>
            </a:r>
            <a:endParaRPr lang="it-IT" altLang="it-IT" sz="1800" dirty="0">
              <a:solidFill>
                <a:srgbClr val="1067EA"/>
              </a:solidFill>
            </a:endParaRPr>
          </a:p>
        </p:txBody>
      </p:sp>
      <p:pic>
        <p:nvPicPr>
          <p:cNvPr id="2" name="Picture 1">
            <a:extLst>
              <a:ext uri="{FF2B5EF4-FFF2-40B4-BE49-F238E27FC236}">
                <a16:creationId xmlns:a16="http://schemas.microsoft.com/office/drawing/2014/main" id="{41FEA5CC-9439-4087-8981-92B2A2944AE7}"/>
              </a:ext>
            </a:extLst>
          </p:cNvPr>
          <p:cNvPicPr>
            <a:picLocks noChangeAspect="1"/>
          </p:cNvPicPr>
          <p:nvPr/>
        </p:nvPicPr>
        <p:blipFill>
          <a:blip r:embed="rId3"/>
          <a:stretch>
            <a:fillRect/>
          </a:stretch>
        </p:blipFill>
        <p:spPr>
          <a:xfrm>
            <a:off x="143768" y="1259557"/>
            <a:ext cx="3938151" cy="5545137"/>
          </a:xfrm>
          <a:prstGeom prst="rect">
            <a:avLst/>
          </a:prstGeom>
        </p:spPr>
      </p:pic>
      <p:grpSp>
        <p:nvGrpSpPr>
          <p:cNvPr id="16" name="Group 15">
            <a:extLst>
              <a:ext uri="{FF2B5EF4-FFF2-40B4-BE49-F238E27FC236}">
                <a16:creationId xmlns:a16="http://schemas.microsoft.com/office/drawing/2014/main" id="{42947761-537E-4320-B0AF-9A815FA46827}"/>
              </a:ext>
            </a:extLst>
          </p:cNvPr>
          <p:cNvGrpSpPr/>
          <p:nvPr/>
        </p:nvGrpSpPr>
        <p:grpSpPr>
          <a:xfrm>
            <a:off x="166057" y="2537595"/>
            <a:ext cx="9914568" cy="1008112"/>
            <a:chOff x="166057" y="2537595"/>
            <a:chExt cx="9914568" cy="1008112"/>
          </a:xfrm>
        </p:grpSpPr>
        <p:grpSp>
          <p:nvGrpSpPr>
            <p:cNvPr id="4" name="Group 3">
              <a:extLst>
                <a:ext uri="{FF2B5EF4-FFF2-40B4-BE49-F238E27FC236}">
                  <a16:creationId xmlns:a16="http://schemas.microsoft.com/office/drawing/2014/main" id="{EA313CCC-9DA9-45EA-97A0-E50CF9335BA6}"/>
                </a:ext>
              </a:extLst>
            </p:cNvPr>
            <p:cNvGrpSpPr/>
            <p:nvPr/>
          </p:nvGrpSpPr>
          <p:grpSpPr>
            <a:xfrm>
              <a:off x="166057" y="2537595"/>
              <a:ext cx="9914568" cy="1008112"/>
              <a:chOff x="166057" y="2537595"/>
              <a:chExt cx="9914568" cy="1008112"/>
            </a:xfrm>
          </p:grpSpPr>
          <p:sp>
            <p:nvSpPr>
              <p:cNvPr id="3" name="Rectangle 2">
                <a:extLst>
                  <a:ext uri="{FF2B5EF4-FFF2-40B4-BE49-F238E27FC236}">
                    <a16:creationId xmlns:a16="http://schemas.microsoft.com/office/drawing/2014/main" id="{D0FA15C5-7B7A-4C84-938F-43B1BCB835A5}"/>
                  </a:ext>
                </a:extLst>
              </p:cNvPr>
              <p:cNvSpPr/>
              <p:nvPr/>
            </p:nvSpPr>
            <p:spPr bwMode="auto">
              <a:xfrm>
                <a:off x="166057" y="2537595"/>
                <a:ext cx="3938151" cy="100811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9F834BA6-C4BD-425E-B945-856905CECDBE}"/>
                  </a:ext>
                </a:extLst>
              </p:cNvPr>
              <p:cNvSpPr/>
              <p:nvPr/>
            </p:nvSpPr>
            <p:spPr>
              <a:xfrm>
                <a:off x="4677974" y="2641489"/>
                <a:ext cx="5402651" cy="785343"/>
              </a:xfrm>
              <a:prstGeom prst="rect">
                <a:avLst/>
              </a:prstGeom>
            </p:spPr>
            <p:txBody>
              <a:bodyPr wrap="square">
                <a:spAutoFit/>
              </a:bodyPr>
              <a:lstStyle/>
              <a:p>
                <a:pPr>
                  <a:lnSpc>
                    <a:spcPct val="150000"/>
                  </a:lnSpc>
                </a:pPr>
                <a:r>
                  <a:rPr lang="en-US" sz="1600" dirty="0">
                    <a:solidFill>
                      <a:srgbClr val="00B050"/>
                    </a:solidFill>
                    <a:latin typeface="+mn-lt"/>
                  </a:rPr>
                  <a:t>Stable phase variation</a:t>
                </a:r>
                <a:r>
                  <a:rPr lang="en-US" sz="1600" dirty="0">
                    <a:solidFill>
                      <a:schemeClr val="tx1"/>
                    </a:solidFill>
                    <a:latin typeface="+mn-lt"/>
                  </a:rPr>
                  <a:t>, concern for: </a:t>
                </a:r>
                <a:r>
                  <a:rPr lang="en-US" sz="1600" dirty="0">
                    <a:solidFill>
                      <a:srgbClr val="FF0000"/>
                    </a:solidFill>
                    <a:latin typeface="+mn-lt"/>
                  </a:rPr>
                  <a:t>synchronous detectors, MBF, Crab, …</a:t>
                </a:r>
              </a:p>
            </p:txBody>
          </p:sp>
        </p:grpSp>
        <p:sp>
          <p:nvSpPr>
            <p:cNvPr id="17" name="Arrow: Right 16">
              <a:extLst>
                <a:ext uri="{FF2B5EF4-FFF2-40B4-BE49-F238E27FC236}">
                  <a16:creationId xmlns:a16="http://schemas.microsoft.com/office/drawing/2014/main" id="{DB1F80A6-B111-4F79-9C96-DF991D6E4FAF}"/>
                </a:ext>
              </a:extLst>
            </p:cNvPr>
            <p:cNvSpPr/>
            <p:nvPr/>
          </p:nvSpPr>
          <p:spPr bwMode="auto">
            <a:xfrm>
              <a:off x="4210526" y="2927091"/>
              <a:ext cx="421071" cy="229117"/>
            </a:xfrm>
            <a:prstGeom prst="rightArrow">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grpSp>
        <p:nvGrpSpPr>
          <p:cNvPr id="21" name="Group 20">
            <a:extLst>
              <a:ext uri="{FF2B5EF4-FFF2-40B4-BE49-F238E27FC236}">
                <a16:creationId xmlns:a16="http://schemas.microsoft.com/office/drawing/2014/main" id="{2B5161D5-D564-4C26-A2DA-3D9F829CED1B}"/>
              </a:ext>
            </a:extLst>
          </p:cNvPr>
          <p:cNvGrpSpPr/>
          <p:nvPr/>
        </p:nvGrpSpPr>
        <p:grpSpPr>
          <a:xfrm>
            <a:off x="166057" y="3614513"/>
            <a:ext cx="9839141" cy="1008112"/>
            <a:chOff x="166057" y="3614513"/>
            <a:chExt cx="9839141" cy="1008112"/>
          </a:xfrm>
        </p:grpSpPr>
        <p:grpSp>
          <p:nvGrpSpPr>
            <p:cNvPr id="13" name="Group 12">
              <a:extLst>
                <a:ext uri="{FF2B5EF4-FFF2-40B4-BE49-F238E27FC236}">
                  <a16:creationId xmlns:a16="http://schemas.microsoft.com/office/drawing/2014/main" id="{CA710F59-66A1-4420-952A-D54B9FE6F148}"/>
                </a:ext>
              </a:extLst>
            </p:cNvPr>
            <p:cNvGrpSpPr/>
            <p:nvPr/>
          </p:nvGrpSpPr>
          <p:grpSpPr>
            <a:xfrm>
              <a:off x="166057" y="3614513"/>
              <a:ext cx="9839141" cy="1008112"/>
              <a:chOff x="166057" y="3614513"/>
              <a:chExt cx="9839141" cy="1008112"/>
            </a:xfrm>
          </p:grpSpPr>
          <p:sp>
            <p:nvSpPr>
              <p:cNvPr id="6" name="Rectangle 5">
                <a:extLst>
                  <a:ext uri="{FF2B5EF4-FFF2-40B4-BE49-F238E27FC236}">
                    <a16:creationId xmlns:a16="http://schemas.microsoft.com/office/drawing/2014/main" id="{9846F0D5-28DF-41B7-8BF7-22A6B1E414E1}"/>
                  </a:ext>
                </a:extLst>
              </p:cNvPr>
              <p:cNvSpPr/>
              <p:nvPr/>
            </p:nvSpPr>
            <p:spPr bwMode="auto">
              <a:xfrm>
                <a:off x="166057" y="3614513"/>
                <a:ext cx="3938151" cy="100811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2836AF23-9D54-47A9-BAD2-B4D427D4AB05}"/>
                  </a:ext>
                </a:extLst>
              </p:cNvPr>
              <p:cNvSpPr/>
              <p:nvPr/>
            </p:nvSpPr>
            <p:spPr>
              <a:xfrm>
                <a:off x="4677974" y="3740171"/>
                <a:ext cx="5327224" cy="785343"/>
              </a:xfrm>
              <a:prstGeom prst="rect">
                <a:avLst/>
              </a:prstGeom>
            </p:spPr>
            <p:txBody>
              <a:bodyPr wrap="square">
                <a:spAutoFit/>
              </a:bodyPr>
              <a:lstStyle/>
              <a:p>
                <a:pPr>
                  <a:lnSpc>
                    <a:spcPct val="150000"/>
                  </a:lnSpc>
                </a:pPr>
                <a:r>
                  <a:rPr lang="en-US" sz="1600" dirty="0">
                    <a:solidFill>
                      <a:srgbClr val="00B050"/>
                    </a:solidFill>
                    <a:latin typeface="+mn-lt"/>
                  </a:rPr>
                  <a:t>Low Synchrotron Frequency</a:t>
                </a:r>
                <a:r>
                  <a:rPr lang="en-US" sz="1600" dirty="0">
                    <a:solidFill>
                      <a:schemeClr val="tx1"/>
                    </a:solidFill>
                    <a:latin typeface="+mn-lt"/>
                  </a:rPr>
                  <a:t>; concern for </a:t>
                </a:r>
                <a:r>
                  <a:rPr lang="en-US" sz="1600" dirty="0">
                    <a:solidFill>
                      <a:srgbClr val="FF0000"/>
                    </a:solidFill>
                    <a:latin typeface="+mn-lt"/>
                  </a:rPr>
                  <a:t>Mode Coupling Instability</a:t>
                </a:r>
                <a:r>
                  <a:rPr lang="en-US" sz="1600" dirty="0">
                    <a:solidFill>
                      <a:schemeClr val="tx1"/>
                    </a:solidFill>
                    <a:latin typeface="+mn-lt"/>
                  </a:rPr>
                  <a:t> (variation of frequency in the train could help?)</a:t>
                </a:r>
              </a:p>
            </p:txBody>
          </p:sp>
        </p:grpSp>
        <p:sp>
          <p:nvSpPr>
            <p:cNvPr id="18" name="Arrow: Right 17">
              <a:extLst>
                <a:ext uri="{FF2B5EF4-FFF2-40B4-BE49-F238E27FC236}">
                  <a16:creationId xmlns:a16="http://schemas.microsoft.com/office/drawing/2014/main" id="{E4FFE2E8-8E53-4AA2-9CC3-3FA30B469C20}"/>
                </a:ext>
              </a:extLst>
            </p:cNvPr>
            <p:cNvSpPr/>
            <p:nvPr/>
          </p:nvSpPr>
          <p:spPr bwMode="auto">
            <a:xfrm>
              <a:off x="4210527" y="4004010"/>
              <a:ext cx="421071" cy="229117"/>
            </a:xfrm>
            <a:prstGeom prst="rightArrow">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grpSp>
      <p:grpSp>
        <p:nvGrpSpPr>
          <p:cNvPr id="22" name="Group 21">
            <a:extLst>
              <a:ext uri="{FF2B5EF4-FFF2-40B4-BE49-F238E27FC236}">
                <a16:creationId xmlns:a16="http://schemas.microsoft.com/office/drawing/2014/main" id="{8AA31F7E-9400-423C-8181-AB4EAA49B17E}"/>
              </a:ext>
            </a:extLst>
          </p:cNvPr>
          <p:cNvGrpSpPr/>
          <p:nvPr/>
        </p:nvGrpSpPr>
        <p:grpSpPr>
          <a:xfrm>
            <a:off x="166057" y="4622625"/>
            <a:ext cx="9867517" cy="1008112"/>
            <a:chOff x="166057" y="4622625"/>
            <a:chExt cx="9867517" cy="1008112"/>
          </a:xfrm>
        </p:grpSpPr>
        <p:grpSp>
          <p:nvGrpSpPr>
            <p:cNvPr id="14" name="Group 13">
              <a:extLst>
                <a:ext uri="{FF2B5EF4-FFF2-40B4-BE49-F238E27FC236}">
                  <a16:creationId xmlns:a16="http://schemas.microsoft.com/office/drawing/2014/main" id="{EBD51DE9-327E-413F-B5A2-5B8F2FC5B59C}"/>
                </a:ext>
              </a:extLst>
            </p:cNvPr>
            <p:cNvGrpSpPr/>
            <p:nvPr/>
          </p:nvGrpSpPr>
          <p:grpSpPr>
            <a:xfrm>
              <a:off x="166057" y="4622625"/>
              <a:ext cx="9867517" cy="1008112"/>
              <a:chOff x="166057" y="4622625"/>
              <a:chExt cx="9867517" cy="1008112"/>
            </a:xfrm>
          </p:grpSpPr>
          <p:sp>
            <p:nvSpPr>
              <p:cNvPr id="9" name="Rectangle 8">
                <a:extLst>
                  <a:ext uri="{FF2B5EF4-FFF2-40B4-BE49-F238E27FC236}">
                    <a16:creationId xmlns:a16="http://schemas.microsoft.com/office/drawing/2014/main" id="{2F94E83C-CA27-4032-95C9-E9D1467F864F}"/>
                  </a:ext>
                </a:extLst>
              </p:cNvPr>
              <p:cNvSpPr/>
              <p:nvPr/>
            </p:nvSpPr>
            <p:spPr>
              <a:xfrm>
                <a:off x="4706350" y="4752673"/>
                <a:ext cx="5327224" cy="785343"/>
              </a:xfrm>
              <a:prstGeom prst="rect">
                <a:avLst/>
              </a:prstGeom>
            </p:spPr>
            <p:txBody>
              <a:bodyPr wrap="square">
                <a:spAutoFit/>
              </a:bodyPr>
              <a:lstStyle/>
              <a:p>
                <a:pPr>
                  <a:lnSpc>
                    <a:spcPct val="150000"/>
                  </a:lnSpc>
                </a:pPr>
                <a:r>
                  <a:rPr lang="en-US" sz="1600" dirty="0">
                    <a:solidFill>
                      <a:srgbClr val="00B050"/>
                    </a:solidFill>
                    <a:latin typeface="+mn-lt"/>
                  </a:rPr>
                  <a:t>Ununiform bunch lengthening</a:t>
                </a:r>
                <a:r>
                  <a:rPr lang="en-US" sz="1600" dirty="0">
                    <a:solidFill>
                      <a:schemeClr val="tx1"/>
                    </a:solidFill>
                    <a:latin typeface="+mn-lt"/>
                  </a:rPr>
                  <a:t>: concern for the </a:t>
                </a:r>
                <a:r>
                  <a:rPr lang="en-US" sz="1600" dirty="0">
                    <a:solidFill>
                      <a:srgbClr val="FF0000"/>
                    </a:solidFill>
                    <a:latin typeface="+mn-lt"/>
                  </a:rPr>
                  <a:t>single bunch in the gap </a:t>
                </a:r>
                <a:r>
                  <a:rPr lang="en-US" sz="1600" dirty="0">
                    <a:solidFill>
                      <a:schemeClr val="tx1"/>
                    </a:solidFill>
                    <a:latin typeface="+mn-lt"/>
                  </a:rPr>
                  <a:t>(Crab cavities) </a:t>
                </a:r>
              </a:p>
            </p:txBody>
          </p:sp>
          <p:sp>
            <p:nvSpPr>
              <p:cNvPr id="11" name="Rectangle 10">
                <a:extLst>
                  <a:ext uri="{FF2B5EF4-FFF2-40B4-BE49-F238E27FC236}">
                    <a16:creationId xmlns:a16="http://schemas.microsoft.com/office/drawing/2014/main" id="{19B41C0F-253C-46BC-BB89-5D39C0AD959F}"/>
                  </a:ext>
                </a:extLst>
              </p:cNvPr>
              <p:cNvSpPr/>
              <p:nvPr/>
            </p:nvSpPr>
            <p:spPr bwMode="auto">
              <a:xfrm>
                <a:off x="166057" y="4622625"/>
                <a:ext cx="3927007" cy="100811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sp>
          <p:nvSpPr>
            <p:cNvPr id="19" name="Arrow: Right 18">
              <a:extLst>
                <a:ext uri="{FF2B5EF4-FFF2-40B4-BE49-F238E27FC236}">
                  <a16:creationId xmlns:a16="http://schemas.microsoft.com/office/drawing/2014/main" id="{71D59A22-8322-41C5-88C5-CB0CB8FE669E}"/>
                </a:ext>
              </a:extLst>
            </p:cNvPr>
            <p:cNvSpPr/>
            <p:nvPr/>
          </p:nvSpPr>
          <p:spPr bwMode="auto">
            <a:xfrm>
              <a:off x="4210526" y="5067051"/>
              <a:ext cx="421071" cy="229117"/>
            </a:xfrm>
            <a:prstGeom prst="rightArrow">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grpSp>
        <p:nvGrpSpPr>
          <p:cNvPr id="23" name="Group 22">
            <a:extLst>
              <a:ext uri="{FF2B5EF4-FFF2-40B4-BE49-F238E27FC236}">
                <a16:creationId xmlns:a16="http://schemas.microsoft.com/office/drawing/2014/main" id="{0DE1578B-BB38-437C-A750-F60175CD0841}"/>
              </a:ext>
            </a:extLst>
          </p:cNvPr>
          <p:cNvGrpSpPr/>
          <p:nvPr/>
        </p:nvGrpSpPr>
        <p:grpSpPr>
          <a:xfrm>
            <a:off x="166057" y="5630737"/>
            <a:ext cx="9615996" cy="1008112"/>
            <a:chOff x="166057" y="5630737"/>
            <a:chExt cx="9615996" cy="1008112"/>
          </a:xfrm>
        </p:grpSpPr>
        <p:grpSp>
          <p:nvGrpSpPr>
            <p:cNvPr id="15" name="Group 14">
              <a:extLst>
                <a:ext uri="{FF2B5EF4-FFF2-40B4-BE49-F238E27FC236}">
                  <a16:creationId xmlns:a16="http://schemas.microsoft.com/office/drawing/2014/main" id="{F928BD4A-0027-42F7-BF9A-E62823A213AE}"/>
                </a:ext>
              </a:extLst>
            </p:cNvPr>
            <p:cNvGrpSpPr/>
            <p:nvPr/>
          </p:nvGrpSpPr>
          <p:grpSpPr>
            <a:xfrm>
              <a:off x="166057" y="5630737"/>
              <a:ext cx="9615996" cy="1008112"/>
              <a:chOff x="166057" y="5630737"/>
              <a:chExt cx="9615996" cy="1008112"/>
            </a:xfrm>
          </p:grpSpPr>
          <p:sp>
            <p:nvSpPr>
              <p:cNvPr id="10" name="Rectangle 9">
                <a:extLst>
                  <a:ext uri="{FF2B5EF4-FFF2-40B4-BE49-F238E27FC236}">
                    <a16:creationId xmlns:a16="http://schemas.microsoft.com/office/drawing/2014/main" id="{DAAAFF27-C112-454A-AF6C-E3CF812F1798}"/>
                  </a:ext>
                </a:extLst>
              </p:cNvPr>
              <p:cNvSpPr/>
              <p:nvPr/>
            </p:nvSpPr>
            <p:spPr>
              <a:xfrm>
                <a:off x="4677974" y="5765175"/>
                <a:ext cx="5104079" cy="785343"/>
              </a:xfrm>
              <a:prstGeom prst="rect">
                <a:avLst/>
              </a:prstGeom>
            </p:spPr>
            <p:txBody>
              <a:bodyPr wrap="square">
                <a:spAutoFit/>
              </a:bodyPr>
              <a:lstStyle/>
              <a:p>
                <a:pPr>
                  <a:lnSpc>
                    <a:spcPct val="150000"/>
                  </a:lnSpc>
                </a:pPr>
                <a:r>
                  <a:rPr lang="en-US" sz="1600" dirty="0">
                    <a:solidFill>
                      <a:srgbClr val="00B050"/>
                    </a:solidFill>
                    <a:latin typeface="+mn-lt"/>
                  </a:rPr>
                  <a:t>Ununiform lifetime increase</a:t>
                </a:r>
                <a:r>
                  <a:rPr lang="en-US" sz="1600" dirty="0">
                    <a:solidFill>
                      <a:schemeClr val="tx1"/>
                    </a:solidFill>
                    <a:latin typeface="+mn-lt"/>
                  </a:rPr>
                  <a:t>: can </a:t>
                </a:r>
                <a:r>
                  <a:rPr lang="en-US" sz="1600" dirty="0">
                    <a:solidFill>
                      <a:srgbClr val="FF0000"/>
                    </a:solidFill>
                    <a:latin typeface="+mn-lt"/>
                  </a:rPr>
                  <a:t>spoil the rectangular filling pattern</a:t>
                </a:r>
                <a:r>
                  <a:rPr lang="en-US" sz="1600" dirty="0">
                    <a:solidFill>
                      <a:schemeClr val="tx1"/>
                    </a:solidFill>
                    <a:latin typeface="+mn-lt"/>
                  </a:rPr>
                  <a:t>  </a:t>
                </a:r>
              </a:p>
            </p:txBody>
          </p:sp>
          <p:sp>
            <p:nvSpPr>
              <p:cNvPr id="12" name="Rectangle 11">
                <a:extLst>
                  <a:ext uri="{FF2B5EF4-FFF2-40B4-BE49-F238E27FC236}">
                    <a16:creationId xmlns:a16="http://schemas.microsoft.com/office/drawing/2014/main" id="{A21F5F0A-0E1A-4DB6-B8D1-A0AF6C5C91B2}"/>
                  </a:ext>
                </a:extLst>
              </p:cNvPr>
              <p:cNvSpPr/>
              <p:nvPr/>
            </p:nvSpPr>
            <p:spPr bwMode="auto">
              <a:xfrm>
                <a:off x="166057" y="5630737"/>
                <a:ext cx="3927007" cy="100811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sp>
          <p:nvSpPr>
            <p:cNvPr id="20" name="Arrow: Right 19">
              <a:extLst>
                <a:ext uri="{FF2B5EF4-FFF2-40B4-BE49-F238E27FC236}">
                  <a16:creationId xmlns:a16="http://schemas.microsoft.com/office/drawing/2014/main" id="{472817BA-E7E1-4D72-A377-4738C247F84D}"/>
                </a:ext>
              </a:extLst>
            </p:cNvPr>
            <p:cNvSpPr/>
            <p:nvPr/>
          </p:nvSpPr>
          <p:spPr bwMode="auto">
            <a:xfrm>
              <a:off x="4210525" y="6015533"/>
              <a:ext cx="421071" cy="229117"/>
            </a:xfrm>
            <a:prstGeom prst="rightArrow">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sp>
        <p:nvSpPr>
          <p:cNvPr id="25" name="Title 1">
            <a:extLst>
              <a:ext uri="{FF2B5EF4-FFF2-40B4-BE49-F238E27FC236}">
                <a16:creationId xmlns:a16="http://schemas.microsoft.com/office/drawing/2014/main" id="{F4175FA7-D01A-467C-9122-BF4B51D9E907}"/>
              </a:ext>
            </a:extLst>
          </p:cNvPr>
          <p:cNvSpPr txBox="1">
            <a:spLocks/>
          </p:cNvSpPr>
          <p:nvPr/>
        </p:nvSpPr>
        <p:spPr bwMode="auto">
          <a:xfrm>
            <a:off x="3085979" y="34900"/>
            <a:ext cx="3394494" cy="93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eaLnBrk="1" hangingPunct="1"/>
            <a:r>
              <a:rPr lang="en-US" sz="2400" kern="0" dirty="0" err="1"/>
              <a:t>Elettra</a:t>
            </a:r>
            <a:r>
              <a:rPr lang="en-US" sz="2400" kern="0" dirty="0"/>
              <a:t> 2.0 studies</a:t>
            </a:r>
            <a:endParaRPr lang="it-IT" altLang="it-IT" sz="2400" kern="0" dirty="0"/>
          </a:p>
        </p:txBody>
      </p:sp>
    </p:spTree>
    <p:extLst>
      <p:ext uri="{BB962C8B-B14F-4D97-AF65-F5344CB8AC3E}">
        <p14:creationId xmlns:p14="http://schemas.microsoft.com/office/powerpoint/2010/main" val="4076997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4F34A052-44D4-4EE3-8D50-366BAB1EEDEF}"/>
              </a:ext>
            </a:extLst>
          </p:cNvPr>
          <p:cNvSpPr>
            <a:spLocks noGrp="1"/>
          </p:cNvSpPr>
          <p:nvPr>
            <p:ph type="title"/>
          </p:nvPr>
        </p:nvSpPr>
        <p:spPr>
          <a:xfrm>
            <a:off x="3024089" y="52306"/>
            <a:ext cx="7056536" cy="936104"/>
          </a:xfrm>
        </p:spPr>
        <p:txBody>
          <a:bodyPr/>
          <a:lstStyle/>
          <a:p>
            <a:r>
              <a:rPr lang="en-US" sz="2400" dirty="0"/>
              <a:t>Transient beam loading effects vs. 3HC detuning</a:t>
            </a:r>
          </a:p>
        </p:txBody>
      </p:sp>
      <p:sp>
        <p:nvSpPr>
          <p:cNvPr id="14" name="Slide Number Placeholder 2">
            <a:extLst>
              <a:ext uri="{FF2B5EF4-FFF2-40B4-BE49-F238E27FC236}">
                <a16:creationId xmlns:a16="http://schemas.microsoft.com/office/drawing/2014/main" id="{5D32C780-6CFD-4CFA-A4AA-A9994A50905F}"/>
              </a:ext>
            </a:extLst>
          </p:cNvPr>
          <p:cNvSpPr>
            <a:spLocks noGrp="1"/>
          </p:cNvSpPr>
          <p:nvPr>
            <p:ph type="sldNum" sz="quarter" idx="10"/>
          </p:nvPr>
        </p:nvSpPr>
        <p:spPr>
          <a:xfrm>
            <a:off x="10774555" y="7021802"/>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12</a:t>
            </a:fld>
            <a:endParaRPr lang="it-IT" altLang="it-IT" sz="1300" dirty="0">
              <a:solidFill>
                <a:srgbClr val="000000"/>
              </a:solidFill>
            </a:endParaRPr>
          </a:p>
        </p:txBody>
      </p:sp>
      <p:sp>
        <p:nvSpPr>
          <p:cNvPr id="9" name="Title 3">
            <a:extLst>
              <a:ext uri="{FF2B5EF4-FFF2-40B4-BE49-F238E27FC236}">
                <a16:creationId xmlns:a16="http://schemas.microsoft.com/office/drawing/2014/main" id="{55E1CCB0-AE8E-4778-9760-C7E98611FDF4}"/>
              </a:ext>
            </a:extLst>
          </p:cNvPr>
          <p:cNvSpPr txBox="1">
            <a:spLocks/>
          </p:cNvSpPr>
          <p:nvPr/>
        </p:nvSpPr>
        <p:spPr>
          <a:xfrm>
            <a:off x="233683" y="1396584"/>
            <a:ext cx="3456384" cy="1991379"/>
          </a:xfrm>
          <a:prstGeom prst="rect">
            <a:avLst/>
          </a:prstGeom>
        </p:spPr>
        <p:txBody>
          <a:bodyPr wrap="square"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a:lnSpc>
                <a:spcPct val="150000"/>
              </a:lnSpc>
            </a:pPr>
            <a:r>
              <a:rPr lang="en-US" sz="1400" u="sng" kern="0" dirty="0"/>
              <a:t>Electron beam</a:t>
            </a:r>
          </a:p>
          <a:p>
            <a:pPr marL="342900" indent="-342900">
              <a:lnSpc>
                <a:spcPct val="150000"/>
              </a:lnSpc>
              <a:buFont typeface="Arial" panose="020B0604020202020204" pitchFamily="34" charset="0"/>
              <a:buChar char="•"/>
            </a:pPr>
            <a:r>
              <a:rPr lang="en-US" sz="1400" kern="0" dirty="0"/>
              <a:t>Energy: 2.4 GeV</a:t>
            </a:r>
          </a:p>
          <a:p>
            <a:pPr marL="342900" indent="-342900">
              <a:lnSpc>
                <a:spcPct val="150000"/>
              </a:lnSpc>
              <a:buFont typeface="Arial" panose="020B0604020202020204" pitchFamily="34" charset="0"/>
              <a:buChar char="•"/>
            </a:pPr>
            <a:r>
              <a:rPr lang="en-US" sz="1400" kern="0" dirty="0"/>
              <a:t>Total current: 400 mA</a:t>
            </a:r>
          </a:p>
          <a:p>
            <a:pPr marL="342900" indent="-342900">
              <a:lnSpc>
                <a:spcPct val="150000"/>
              </a:lnSpc>
              <a:buFont typeface="Arial" panose="020B0604020202020204" pitchFamily="34" charset="0"/>
              <a:buChar char="•"/>
            </a:pPr>
            <a:r>
              <a:rPr lang="en-US" sz="1400" kern="0" dirty="0"/>
              <a:t>filling pattern: 90% </a:t>
            </a:r>
          </a:p>
          <a:p>
            <a:pPr marL="342900" indent="-342900">
              <a:lnSpc>
                <a:spcPct val="150000"/>
              </a:lnSpc>
              <a:buFont typeface="Arial" panose="020B0604020202020204" pitchFamily="34" charset="0"/>
              <a:buChar char="•"/>
            </a:pPr>
            <a:r>
              <a:rPr lang="en-US" sz="1400" kern="0" dirty="0"/>
              <a:t>3HC and main RF cavity included</a:t>
            </a:r>
          </a:p>
          <a:p>
            <a:pPr marL="342900" indent="-342900">
              <a:lnSpc>
                <a:spcPct val="150000"/>
              </a:lnSpc>
              <a:buFont typeface="Arial" panose="020B0604020202020204" pitchFamily="34" charset="0"/>
              <a:buChar char="•"/>
            </a:pPr>
            <a:r>
              <a:rPr lang="en-US" sz="1400" kern="0" dirty="0">
                <a:solidFill>
                  <a:schemeClr val="tx1"/>
                </a:solidFill>
              </a:rPr>
              <a:t>3HC detuning from 70 to 100 kHz</a:t>
            </a:r>
            <a:endParaRPr lang="en-US" sz="1400" kern="0" dirty="0"/>
          </a:p>
        </p:txBody>
      </p:sp>
      <p:grpSp>
        <p:nvGrpSpPr>
          <p:cNvPr id="6" name="Group 5">
            <a:extLst>
              <a:ext uri="{FF2B5EF4-FFF2-40B4-BE49-F238E27FC236}">
                <a16:creationId xmlns:a16="http://schemas.microsoft.com/office/drawing/2014/main" id="{3222FC63-5F34-4385-94C3-CFB10D4B8E39}"/>
              </a:ext>
            </a:extLst>
          </p:cNvPr>
          <p:cNvGrpSpPr/>
          <p:nvPr/>
        </p:nvGrpSpPr>
        <p:grpSpPr>
          <a:xfrm>
            <a:off x="6763912" y="4067869"/>
            <a:ext cx="2992800" cy="2599860"/>
            <a:chOff x="35956" y="4067869"/>
            <a:chExt cx="2992800" cy="2599860"/>
          </a:xfrm>
        </p:grpSpPr>
        <p:pic>
          <p:nvPicPr>
            <p:cNvPr id="5" name="Picture 4">
              <a:extLst>
                <a:ext uri="{FF2B5EF4-FFF2-40B4-BE49-F238E27FC236}">
                  <a16:creationId xmlns:a16="http://schemas.microsoft.com/office/drawing/2014/main" id="{F0CEBE1A-8026-4009-9726-4F84E553CEAD}"/>
                </a:ext>
              </a:extLst>
            </p:cNvPr>
            <p:cNvPicPr>
              <a:picLocks noChangeAspect="1"/>
            </p:cNvPicPr>
            <p:nvPr/>
          </p:nvPicPr>
          <p:blipFill>
            <a:blip r:embed="rId3"/>
            <a:stretch>
              <a:fillRect/>
            </a:stretch>
          </p:blipFill>
          <p:spPr>
            <a:xfrm>
              <a:off x="35956" y="4067869"/>
              <a:ext cx="2992800" cy="2599860"/>
            </a:xfrm>
            <a:prstGeom prst="rect">
              <a:avLst/>
            </a:prstGeom>
          </p:spPr>
        </p:pic>
        <p:sp>
          <p:nvSpPr>
            <p:cNvPr id="10" name="TextBox 9">
              <a:extLst>
                <a:ext uri="{FF2B5EF4-FFF2-40B4-BE49-F238E27FC236}">
                  <a16:creationId xmlns:a16="http://schemas.microsoft.com/office/drawing/2014/main" id="{1982E2A6-E644-4797-B6E6-FC63BD0AF0F4}"/>
                </a:ext>
              </a:extLst>
            </p:cNvPr>
            <p:cNvSpPr txBox="1"/>
            <p:nvPr/>
          </p:nvSpPr>
          <p:spPr>
            <a:xfrm>
              <a:off x="773376" y="4570000"/>
              <a:ext cx="588623" cy="246221"/>
            </a:xfrm>
            <a:prstGeom prst="rect">
              <a:avLst/>
            </a:prstGeom>
            <a:noFill/>
          </p:spPr>
          <p:txBody>
            <a:bodyPr wrap="none" rtlCol="0">
              <a:spAutoFit/>
            </a:bodyPr>
            <a:lstStyle/>
            <a:p>
              <a:r>
                <a:rPr lang="en-US" sz="1000" b="1" dirty="0">
                  <a:solidFill>
                    <a:schemeClr val="tx1"/>
                  </a:solidFill>
                </a:rPr>
                <a:t>70 kHz</a:t>
              </a:r>
            </a:p>
          </p:txBody>
        </p:sp>
        <p:sp>
          <p:nvSpPr>
            <p:cNvPr id="13" name="TextBox 12">
              <a:extLst>
                <a:ext uri="{FF2B5EF4-FFF2-40B4-BE49-F238E27FC236}">
                  <a16:creationId xmlns:a16="http://schemas.microsoft.com/office/drawing/2014/main" id="{D1D5EB80-07CE-4D12-AD3A-703863454D03}"/>
                </a:ext>
              </a:extLst>
            </p:cNvPr>
            <p:cNvSpPr txBox="1"/>
            <p:nvPr/>
          </p:nvSpPr>
          <p:spPr>
            <a:xfrm>
              <a:off x="408532" y="5181699"/>
              <a:ext cx="659155" cy="246221"/>
            </a:xfrm>
            <a:prstGeom prst="rect">
              <a:avLst/>
            </a:prstGeom>
            <a:noFill/>
          </p:spPr>
          <p:txBody>
            <a:bodyPr wrap="none" rtlCol="0">
              <a:spAutoFit/>
            </a:bodyPr>
            <a:lstStyle/>
            <a:p>
              <a:r>
                <a:rPr lang="en-US" sz="1000" b="1" dirty="0">
                  <a:solidFill>
                    <a:schemeClr val="tx1"/>
                  </a:solidFill>
                </a:rPr>
                <a:t>100 kHz</a:t>
              </a:r>
            </a:p>
          </p:txBody>
        </p:sp>
      </p:grpSp>
      <p:grpSp>
        <p:nvGrpSpPr>
          <p:cNvPr id="3" name="Group 2">
            <a:extLst>
              <a:ext uri="{FF2B5EF4-FFF2-40B4-BE49-F238E27FC236}">
                <a16:creationId xmlns:a16="http://schemas.microsoft.com/office/drawing/2014/main" id="{6A36CB58-BB9A-403B-AECF-58A4C9F185ED}"/>
              </a:ext>
            </a:extLst>
          </p:cNvPr>
          <p:cNvGrpSpPr/>
          <p:nvPr/>
        </p:nvGrpSpPr>
        <p:grpSpPr>
          <a:xfrm>
            <a:off x="3532979" y="4067869"/>
            <a:ext cx="3104686" cy="2599860"/>
            <a:chOff x="6742107" y="1157894"/>
            <a:chExt cx="3104686" cy="2599860"/>
          </a:xfrm>
        </p:grpSpPr>
        <p:pic>
          <p:nvPicPr>
            <p:cNvPr id="4" name="Picture 3">
              <a:extLst>
                <a:ext uri="{FF2B5EF4-FFF2-40B4-BE49-F238E27FC236}">
                  <a16:creationId xmlns:a16="http://schemas.microsoft.com/office/drawing/2014/main" id="{48CC65A8-5D15-4319-A2F9-068CF5F6C972}"/>
                </a:ext>
              </a:extLst>
            </p:cNvPr>
            <p:cNvPicPr>
              <a:picLocks noChangeAspect="1"/>
            </p:cNvPicPr>
            <p:nvPr/>
          </p:nvPicPr>
          <p:blipFill>
            <a:blip r:embed="rId4"/>
            <a:stretch>
              <a:fillRect/>
            </a:stretch>
          </p:blipFill>
          <p:spPr>
            <a:xfrm>
              <a:off x="6742107" y="1157894"/>
              <a:ext cx="3104686" cy="2599860"/>
            </a:xfrm>
            <a:prstGeom prst="rect">
              <a:avLst/>
            </a:prstGeom>
          </p:spPr>
        </p:pic>
        <p:sp>
          <p:nvSpPr>
            <p:cNvPr id="15" name="TextBox 14">
              <a:extLst>
                <a:ext uri="{FF2B5EF4-FFF2-40B4-BE49-F238E27FC236}">
                  <a16:creationId xmlns:a16="http://schemas.microsoft.com/office/drawing/2014/main" id="{36E6082F-0114-4228-BA9C-DDC8EE67413C}"/>
                </a:ext>
              </a:extLst>
            </p:cNvPr>
            <p:cNvSpPr txBox="1"/>
            <p:nvPr/>
          </p:nvSpPr>
          <p:spPr>
            <a:xfrm>
              <a:off x="7966243" y="2015747"/>
              <a:ext cx="588623" cy="246221"/>
            </a:xfrm>
            <a:prstGeom prst="rect">
              <a:avLst/>
            </a:prstGeom>
            <a:noFill/>
          </p:spPr>
          <p:txBody>
            <a:bodyPr wrap="none" rtlCol="0">
              <a:spAutoFit/>
            </a:bodyPr>
            <a:lstStyle/>
            <a:p>
              <a:r>
                <a:rPr lang="en-US" sz="1000" b="1" dirty="0">
                  <a:solidFill>
                    <a:schemeClr val="tx1"/>
                  </a:solidFill>
                </a:rPr>
                <a:t>70 kHz</a:t>
              </a:r>
            </a:p>
          </p:txBody>
        </p:sp>
        <p:sp>
          <p:nvSpPr>
            <p:cNvPr id="16" name="TextBox 15">
              <a:extLst>
                <a:ext uri="{FF2B5EF4-FFF2-40B4-BE49-F238E27FC236}">
                  <a16:creationId xmlns:a16="http://schemas.microsoft.com/office/drawing/2014/main" id="{B5C18F6E-3E27-4C75-A87B-3E1E5E9C3279}"/>
                </a:ext>
              </a:extLst>
            </p:cNvPr>
            <p:cNvSpPr txBox="1"/>
            <p:nvPr/>
          </p:nvSpPr>
          <p:spPr>
            <a:xfrm>
              <a:off x="7930976" y="3205378"/>
              <a:ext cx="659155" cy="246221"/>
            </a:xfrm>
            <a:prstGeom prst="rect">
              <a:avLst/>
            </a:prstGeom>
            <a:noFill/>
          </p:spPr>
          <p:txBody>
            <a:bodyPr wrap="none" rtlCol="0">
              <a:spAutoFit/>
            </a:bodyPr>
            <a:lstStyle/>
            <a:p>
              <a:r>
                <a:rPr lang="en-US" sz="1000" b="1" dirty="0">
                  <a:solidFill>
                    <a:schemeClr val="tx1"/>
                  </a:solidFill>
                </a:rPr>
                <a:t>100 kHz</a:t>
              </a:r>
            </a:p>
          </p:txBody>
        </p:sp>
      </p:grpSp>
      <p:grpSp>
        <p:nvGrpSpPr>
          <p:cNvPr id="2" name="Group 1">
            <a:extLst>
              <a:ext uri="{FF2B5EF4-FFF2-40B4-BE49-F238E27FC236}">
                <a16:creationId xmlns:a16="http://schemas.microsoft.com/office/drawing/2014/main" id="{2E021329-5727-44AD-B942-7543F5AD9AE6}"/>
              </a:ext>
            </a:extLst>
          </p:cNvPr>
          <p:cNvGrpSpPr/>
          <p:nvPr/>
        </p:nvGrpSpPr>
        <p:grpSpPr>
          <a:xfrm>
            <a:off x="304482" y="4078171"/>
            <a:ext cx="3102250" cy="2599861"/>
            <a:chOff x="6742107" y="3976569"/>
            <a:chExt cx="3102250" cy="2599861"/>
          </a:xfrm>
        </p:grpSpPr>
        <p:pic>
          <p:nvPicPr>
            <p:cNvPr id="8" name="Picture 7">
              <a:extLst>
                <a:ext uri="{FF2B5EF4-FFF2-40B4-BE49-F238E27FC236}">
                  <a16:creationId xmlns:a16="http://schemas.microsoft.com/office/drawing/2014/main" id="{8F2167EE-FFB6-45EA-992D-11B30170E03B}"/>
                </a:ext>
              </a:extLst>
            </p:cNvPr>
            <p:cNvPicPr>
              <a:picLocks noChangeAspect="1"/>
            </p:cNvPicPr>
            <p:nvPr/>
          </p:nvPicPr>
          <p:blipFill>
            <a:blip r:embed="rId5"/>
            <a:stretch>
              <a:fillRect/>
            </a:stretch>
          </p:blipFill>
          <p:spPr>
            <a:xfrm>
              <a:off x="6742107" y="3976569"/>
              <a:ext cx="3102250" cy="2599861"/>
            </a:xfrm>
            <a:prstGeom prst="rect">
              <a:avLst/>
            </a:prstGeom>
          </p:spPr>
        </p:pic>
        <p:sp>
          <p:nvSpPr>
            <p:cNvPr id="17" name="TextBox 16">
              <a:extLst>
                <a:ext uri="{FF2B5EF4-FFF2-40B4-BE49-F238E27FC236}">
                  <a16:creationId xmlns:a16="http://schemas.microsoft.com/office/drawing/2014/main" id="{0A7E2449-7224-460B-BF5F-4D964C7E4564}"/>
                </a:ext>
              </a:extLst>
            </p:cNvPr>
            <p:cNvSpPr txBox="1"/>
            <p:nvPr/>
          </p:nvSpPr>
          <p:spPr>
            <a:xfrm>
              <a:off x="7930976" y="4328344"/>
              <a:ext cx="588623" cy="246221"/>
            </a:xfrm>
            <a:prstGeom prst="rect">
              <a:avLst/>
            </a:prstGeom>
            <a:noFill/>
          </p:spPr>
          <p:txBody>
            <a:bodyPr wrap="none" rtlCol="0">
              <a:spAutoFit/>
            </a:bodyPr>
            <a:lstStyle/>
            <a:p>
              <a:r>
                <a:rPr lang="en-US" sz="1000" b="1" dirty="0">
                  <a:solidFill>
                    <a:schemeClr val="tx1"/>
                  </a:solidFill>
                </a:rPr>
                <a:t>70 kHz</a:t>
              </a:r>
            </a:p>
          </p:txBody>
        </p:sp>
        <p:sp>
          <p:nvSpPr>
            <p:cNvPr id="18" name="TextBox 17">
              <a:extLst>
                <a:ext uri="{FF2B5EF4-FFF2-40B4-BE49-F238E27FC236}">
                  <a16:creationId xmlns:a16="http://schemas.microsoft.com/office/drawing/2014/main" id="{013B7D6A-87A1-4E15-9A7F-FF3737D4D8FF}"/>
                </a:ext>
              </a:extLst>
            </p:cNvPr>
            <p:cNvSpPr txBox="1"/>
            <p:nvPr/>
          </p:nvSpPr>
          <p:spPr>
            <a:xfrm>
              <a:off x="7390179" y="4910324"/>
              <a:ext cx="659155" cy="246221"/>
            </a:xfrm>
            <a:prstGeom prst="rect">
              <a:avLst/>
            </a:prstGeom>
            <a:noFill/>
          </p:spPr>
          <p:txBody>
            <a:bodyPr wrap="none" rtlCol="0">
              <a:spAutoFit/>
            </a:bodyPr>
            <a:lstStyle/>
            <a:p>
              <a:r>
                <a:rPr lang="en-US" sz="1000" b="1" dirty="0">
                  <a:solidFill>
                    <a:schemeClr val="tx1"/>
                  </a:solidFill>
                </a:rPr>
                <a:t>100 kHz</a:t>
              </a:r>
            </a:p>
          </p:txBody>
        </p:sp>
      </p:grpSp>
      <p:sp>
        <p:nvSpPr>
          <p:cNvPr id="19" name="Title 3">
            <a:extLst>
              <a:ext uri="{FF2B5EF4-FFF2-40B4-BE49-F238E27FC236}">
                <a16:creationId xmlns:a16="http://schemas.microsoft.com/office/drawing/2014/main" id="{E2C7404E-FEAC-4CA7-BEE3-FA8B3BAE2116}"/>
              </a:ext>
            </a:extLst>
          </p:cNvPr>
          <p:cNvSpPr txBox="1">
            <a:spLocks/>
          </p:cNvSpPr>
          <p:nvPr/>
        </p:nvSpPr>
        <p:spPr>
          <a:xfrm>
            <a:off x="4016139" y="1396585"/>
            <a:ext cx="2419541" cy="1991379"/>
          </a:xfrm>
          <a:prstGeom prst="rect">
            <a:avLst/>
          </a:prstGeom>
        </p:spPr>
        <p:txBody>
          <a:bodyPr wrap="square"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a:lnSpc>
                <a:spcPct val="150000"/>
              </a:lnSpc>
            </a:pPr>
            <a:r>
              <a:rPr lang="en-US" sz="1400" u="sng" kern="0" dirty="0"/>
              <a:t>RF</a:t>
            </a:r>
          </a:p>
          <a:p>
            <a:pPr marL="342900" indent="-342900">
              <a:lnSpc>
                <a:spcPct val="150000"/>
              </a:lnSpc>
              <a:buFont typeface="Arial" panose="020B0604020202020204" pitchFamily="34" charset="0"/>
              <a:buChar char="•"/>
            </a:pPr>
            <a:r>
              <a:rPr lang="en-US" sz="1400" kern="0" dirty="0"/>
              <a:t>Frequency: 500 MHz</a:t>
            </a:r>
          </a:p>
          <a:p>
            <a:pPr marL="342900" indent="-342900">
              <a:lnSpc>
                <a:spcPct val="150000"/>
              </a:lnSpc>
              <a:buFont typeface="Arial" panose="020B0604020202020204" pitchFamily="34" charset="0"/>
              <a:buChar char="•"/>
            </a:pPr>
            <a:r>
              <a:rPr lang="en-US" sz="1400" kern="0" dirty="0"/>
              <a:t>Total voltage: 2 MV</a:t>
            </a:r>
          </a:p>
          <a:p>
            <a:pPr marL="342900" indent="-342900">
              <a:lnSpc>
                <a:spcPct val="150000"/>
              </a:lnSpc>
              <a:buFont typeface="Arial" panose="020B0604020202020204" pitchFamily="34" charset="0"/>
              <a:buChar char="•"/>
            </a:pPr>
            <a:r>
              <a:rPr lang="en-US" sz="1400" kern="0" dirty="0"/>
              <a:t>Detuning: 1 kHz</a:t>
            </a:r>
          </a:p>
          <a:p>
            <a:pPr marL="342900" indent="-342900">
              <a:lnSpc>
                <a:spcPct val="150000"/>
              </a:lnSpc>
              <a:buFont typeface="Arial" panose="020B0604020202020204" pitchFamily="34" charset="0"/>
              <a:buChar char="•"/>
            </a:pPr>
            <a:r>
              <a:rPr lang="en-US" sz="1400" kern="0" dirty="0"/>
              <a:t>Q: 40000</a:t>
            </a:r>
          </a:p>
          <a:p>
            <a:pPr marL="342900" indent="-342900">
              <a:lnSpc>
                <a:spcPct val="150000"/>
              </a:lnSpc>
              <a:buFont typeface="Arial" panose="020B0604020202020204" pitchFamily="34" charset="0"/>
              <a:buChar char="•"/>
            </a:pPr>
            <a:r>
              <a:rPr lang="en-US" sz="1400" kern="0" dirty="0"/>
              <a:t>R</a:t>
            </a:r>
            <a:r>
              <a:rPr lang="en-US" sz="1400" kern="0" baseline="-25000" dirty="0"/>
              <a:t>S</a:t>
            </a:r>
            <a:r>
              <a:rPr lang="en-US" sz="1400" kern="0" dirty="0"/>
              <a:t>: 3.3 M</a:t>
            </a:r>
            <a:r>
              <a:rPr lang="el-GR" sz="1400" kern="0" dirty="0"/>
              <a:t>Ω</a:t>
            </a:r>
            <a:endParaRPr lang="en-US" sz="1400" kern="0" baseline="-25000" dirty="0"/>
          </a:p>
        </p:txBody>
      </p:sp>
      <p:sp>
        <p:nvSpPr>
          <p:cNvPr id="20" name="Title 3">
            <a:extLst>
              <a:ext uri="{FF2B5EF4-FFF2-40B4-BE49-F238E27FC236}">
                <a16:creationId xmlns:a16="http://schemas.microsoft.com/office/drawing/2014/main" id="{654EE276-FFE4-4228-AD20-1946169689F6}"/>
              </a:ext>
            </a:extLst>
          </p:cNvPr>
          <p:cNvSpPr txBox="1">
            <a:spLocks/>
          </p:cNvSpPr>
          <p:nvPr/>
        </p:nvSpPr>
        <p:spPr>
          <a:xfrm>
            <a:off x="7087825" y="1370391"/>
            <a:ext cx="2344975" cy="1021883"/>
          </a:xfrm>
          <a:prstGeom prst="rect">
            <a:avLst/>
          </a:prstGeom>
        </p:spPr>
        <p:txBody>
          <a:bodyPr wrap="square"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a:lnSpc>
                <a:spcPct val="150000"/>
              </a:lnSpc>
            </a:pPr>
            <a:r>
              <a:rPr lang="en-US" sz="1400" u="sng" kern="0" dirty="0"/>
              <a:t>3HC</a:t>
            </a:r>
          </a:p>
          <a:p>
            <a:pPr marL="342900" indent="-342900">
              <a:lnSpc>
                <a:spcPct val="150000"/>
              </a:lnSpc>
              <a:buFont typeface="Arial" panose="020B0604020202020204" pitchFamily="34" charset="0"/>
              <a:buChar char="•"/>
            </a:pPr>
            <a:r>
              <a:rPr lang="en-US" sz="1400" kern="0" dirty="0"/>
              <a:t>Q: 2</a:t>
            </a:r>
            <a:r>
              <a:rPr lang="en-US" sz="1400" kern="0" baseline="30000" dirty="0"/>
              <a:t>.</a:t>
            </a:r>
            <a:r>
              <a:rPr lang="en-US" sz="1400" kern="0" dirty="0"/>
              <a:t>10</a:t>
            </a:r>
            <a:r>
              <a:rPr lang="en-US" sz="1400" kern="0" baseline="30000" dirty="0"/>
              <a:t>8</a:t>
            </a:r>
          </a:p>
          <a:p>
            <a:pPr marL="342900" indent="-342900">
              <a:lnSpc>
                <a:spcPct val="150000"/>
              </a:lnSpc>
              <a:buFont typeface="Arial" panose="020B0604020202020204" pitchFamily="34" charset="0"/>
              <a:buChar char="•"/>
            </a:pPr>
            <a:r>
              <a:rPr lang="en-US" sz="1400" kern="0" dirty="0"/>
              <a:t>R</a:t>
            </a:r>
            <a:r>
              <a:rPr lang="en-US" sz="1400" kern="0" baseline="-25000" dirty="0"/>
              <a:t>S</a:t>
            </a:r>
            <a:r>
              <a:rPr lang="en-US" sz="1400" kern="0" dirty="0"/>
              <a:t>/Q: 88 </a:t>
            </a:r>
            <a:r>
              <a:rPr lang="el-GR" sz="1400" kern="0" dirty="0"/>
              <a:t>Ω</a:t>
            </a:r>
            <a:endParaRPr lang="en-US" sz="1400" kern="0" baseline="-25000" dirty="0"/>
          </a:p>
        </p:txBody>
      </p:sp>
    </p:spTree>
    <p:extLst>
      <p:ext uri="{BB962C8B-B14F-4D97-AF65-F5344CB8AC3E}">
        <p14:creationId xmlns:p14="http://schemas.microsoft.com/office/powerpoint/2010/main" val="7700243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4F34A052-44D4-4EE3-8D50-366BAB1EEDEF}"/>
              </a:ext>
            </a:extLst>
          </p:cNvPr>
          <p:cNvSpPr>
            <a:spLocks noGrp="1"/>
          </p:cNvSpPr>
          <p:nvPr>
            <p:ph type="title"/>
          </p:nvPr>
        </p:nvSpPr>
        <p:spPr>
          <a:xfrm>
            <a:off x="3024088" y="16970"/>
            <a:ext cx="6984776" cy="936104"/>
          </a:xfrm>
        </p:spPr>
        <p:txBody>
          <a:bodyPr/>
          <a:lstStyle/>
          <a:p>
            <a:r>
              <a:rPr lang="en-US" sz="2400" dirty="0"/>
              <a:t>Transient beam loading effects vs. 3HC detuning</a:t>
            </a:r>
          </a:p>
        </p:txBody>
      </p:sp>
      <p:sp>
        <p:nvSpPr>
          <p:cNvPr id="14" name="Slide Number Placeholder 2">
            <a:extLst>
              <a:ext uri="{FF2B5EF4-FFF2-40B4-BE49-F238E27FC236}">
                <a16:creationId xmlns:a16="http://schemas.microsoft.com/office/drawing/2014/main" id="{5D32C780-6CFD-4CFA-A4AA-A9994A50905F}"/>
              </a:ext>
            </a:extLst>
          </p:cNvPr>
          <p:cNvSpPr>
            <a:spLocks noGrp="1"/>
          </p:cNvSpPr>
          <p:nvPr>
            <p:ph type="sldNum" sz="quarter" idx="10"/>
          </p:nvPr>
        </p:nvSpPr>
        <p:spPr>
          <a:xfrm>
            <a:off x="9648824" y="7020197"/>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13</a:t>
            </a:fld>
            <a:endParaRPr lang="it-IT" altLang="it-IT" sz="1300" dirty="0">
              <a:solidFill>
                <a:srgbClr val="000000"/>
              </a:solidFill>
            </a:endParaRPr>
          </a:p>
        </p:txBody>
      </p:sp>
      <p:pic>
        <p:nvPicPr>
          <p:cNvPr id="6" name="Picture 5">
            <a:extLst>
              <a:ext uri="{FF2B5EF4-FFF2-40B4-BE49-F238E27FC236}">
                <a16:creationId xmlns:a16="http://schemas.microsoft.com/office/drawing/2014/main" id="{06A65E78-91E5-43E3-AE8F-F443A3C87AA0}"/>
              </a:ext>
            </a:extLst>
          </p:cNvPr>
          <p:cNvPicPr>
            <a:picLocks noChangeAspect="1"/>
          </p:cNvPicPr>
          <p:nvPr/>
        </p:nvPicPr>
        <p:blipFill>
          <a:blip r:embed="rId3"/>
          <a:stretch>
            <a:fillRect/>
          </a:stretch>
        </p:blipFill>
        <p:spPr>
          <a:xfrm>
            <a:off x="385914" y="1227355"/>
            <a:ext cx="4095676" cy="2675136"/>
          </a:xfrm>
          <a:prstGeom prst="rect">
            <a:avLst/>
          </a:prstGeom>
        </p:spPr>
      </p:pic>
      <p:pic>
        <p:nvPicPr>
          <p:cNvPr id="7" name="Picture 6">
            <a:extLst>
              <a:ext uri="{FF2B5EF4-FFF2-40B4-BE49-F238E27FC236}">
                <a16:creationId xmlns:a16="http://schemas.microsoft.com/office/drawing/2014/main" id="{E52EEADB-233E-4F1A-929C-EE9F50E2FF25}"/>
              </a:ext>
            </a:extLst>
          </p:cNvPr>
          <p:cNvPicPr>
            <a:picLocks noChangeAspect="1"/>
          </p:cNvPicPr>
          <p:nvPr/>
        </p:nvPicPr>
        <p:blipFill>
          <a:blip r:embed="rId4"/>
          <a:stretch>
            <a:fillRect/>
          </a:stretch>
        </p:blipFill>
        <p:spPr>
          <a:xfrm>
            <a:off x="5367295" y="4076621"/>
            <a:ext cx="4095676" cy="2655544"/>
          </a:xfrm>
          <a:prstGeom prst="rect">
            <a:avLst/>
          </a:prstGeom>
        </p:spPr>
      </p:pic>
      <p:pic>
        <p:nvPicPr>
          <p:cNvPr id="2" name="Picture 1">
            <a:extLst>
              <a:ext uri="{FF2B5EF4-FFF2-40B4-BE49-F238E27FC236}">
                <a16:creationId xmlns:a16="http://schemas.microsoft.com/office/drawing/2014/main" id="{8597E0EA-51AA-4019-B821-4CBD95B94B89}"/>
              </a:ext>
            </a:extLst>
          </p:cNvPr>
          <p:cNvPicPr>
            <a:picLocks noChangeAspect="1"/>
          </p:cNvPicPr>
          <p:nvPr/>
        </p:nvPicPr>
        <p:blipFill>
          <a:blip r:embed="rId5"/>
          <a:stretch>
            <a:fillRect/>
          </a:stretch>
        </p:blipFill>
        <p:spPr>
          <a:xfrm>
            <a:off x="5367295" y="1195384"/>
            <a:ext cx="3979374" cy="2655544"/>
          </a:xfrm>
          <a:prstGeom prst="rect">
            <a:avLst/>
          </a:prstGeom>
        </p:spPr>
      </p:pic>
      <p:sp>
        <p:nvSpPr>
          <p:cNvPr id="10" name="TextBox 9">
            <a:extLst>
              <a:ext uri="{FF2B5EF4-FFF2-40B4-BE49-F238E27FC236}">
                <a16:creationId xmlns:a16="http://schemas.microsoft.com/office/drawing/2014/main" id="{DA572DD5-2ED4-41B1-97FB-FEFFE7BCF06E}"/>
              </a:ext>
            </a:extLst>
          </p:cNvPr>
          <p:cNvSpPr txBox="1"/>
          <p:nvPr/>
        </p:nvSpPr>
        <p:spPr>
          <a:xfrm>
            <a:off x="7225312" y="2986832"/>
            <a:ext cx="550151" cy="230832"/>
          </a:xfrm>
          <a:prstGeom prst="rect">
            <a:avLst/>
          </a:prstGeom>
          <a:noFill/>
        </p:spPr>
        <p:txBody>
          <a:bodyPr wrap="none" rtlCol="0">
            <a:spAutoFit/>
          </a:bodyPr>
          <a:lstStyle/>
          <a:p>
            <a:r>
              <a:rPr lang="en-US" sz="900" b="1" dirty="0">
                <a:solidFill>
                  <a:schemeClr val="tx1"/>
                </a:solidFill>
              </a:rPr>
              <a:t>70 kHz</a:t>
            </a:r>
          </a:p>
        </p:txBody>
      </p:sp>
      <p:sp>
        <p:nvSpPr>
          <p:cNvPr id="11" name="TextBox 10">
            <a:extLst>
              <a:ext uri="{FF2B5EF4-FFF2-40B4-BE49-F238E27FC236}">
                <a16:creationId xmlns:a16="http://schemas.microsoft.com/office/drawing/2014/main" id="{D97F49E4-26E9-4C01-82CE-0D6FF7A7357B}"/>
              </a:ext>
            </a:extLst>
          </p:cNvPr>
          <p:cNvSpPr txBox="1"/>
          <p:nvPr/>
        </p:nvSpPr>
        <p:spPr>
          <a:xfrm>
            <a:off x="7136564" y="2407740"/>
            <a:ext cx="614271" cy="230832"/>
          </a:xfrm>
          <a:prstGeom prst="rect">
            <a:avLst/>
          </a:prstGeom>
          <a:noFill/>
        </p:spPr>
        <p:txBody>
          <a:bodyPr wrap="none" rtlCol="0">
            <a:spAutoFit/>
          </a:bodyPr>
          <a:lstStyle/>
          <a:p>
            <a:r>
              <a:rPr lang="en-US" sz="900" b="1" dirty="0">
                <a:solidFill>
                  <a:schemeClr val="tx1"/>
                </a:solidFill>
              </a:rPr>
              <a:t>100 kHz</a:t>
            </a:r>
          </a:p>
        </p:txBody>
      </p:sp>
      <p:sp>
        <p:nvSpPr>
          <p:cNvPr id="12" name="TextBox 11">
            <a:extLst>
              <a:ext uri="{FF2B5EF4-FFF2-40B4-BE49-F238E27FC236}">
                <a16:creationId xmlns:a16="http://schemas.microsoft.com/office/drawing/2014/main" id="{71F9A2EC-5A85-46C4-86C1-98E57CDF4C6F}"/>
              </a:ext>
            </a:extLst>
          </p:cNvPr>
          <p:cNvSpPr txBox="1"/>
          <p:nvPr/>
        </p:nvSpPr>
        <p:spPr>
          <a:xfrm>
            <a:off x="2290792" y="2766560"/>
            <a:ext cx="550151" cy="230832"/>
          </a:xfrm>
          <a:prstGeom prst="rect">
            <a:avLst/>
          </a:prstGeom>
          <a:noFill/>
        </p:spPr>
        <p:txBody>
          <a:bodyPr wrap="none" rtlCol="0">
            <a:spAutoFit/>
          </a:bodyPr>
          <a:lstStyle/>
          <a:p>
            <a:r>
              <a:rPr lang="en-US" sz="900" b="1" dirty="0">
                <a:solidFill>
                  <a:schemeClr val="tx1"/>
                </a:solidFill>
              </a:rPr>
              <a:t>70 kHz</a:t>
            </a:r>
          </a:p>
        </p:txBody>
      </p:sp>
      <p:sp>
        <p:nvSpPr>
          <p:cNvPr id="13" name="TextBox 12">
            <a:extLst>
              <a:ext uri="{FF2B5EF4-FFF2-40B4-BE49-F238E27FC236}">
                <a16:creationId xmlns:a16="http://schemas.microsoft.com/office/drawing/2014/main" id="{1A106EB8-8AA4-4FBF-91A7-25827CE485E8}"/>
              </a:ext>
            </a:extLst>
          </p:cNvPr>
          <p:cNvSpPr txBox="1"/>
          <p:nvPr/>
        </p:nvSpPr>
        <p:spPr>
          <a:xfrm>
            <a:off x="2273011" y="3233353"/>
            <a:ext cx="614271" cy="230832"/>
          </a:xfrm>
          <a:prstGeom prst="rect">
            <a:avLst/>
          </a:prstGeom>
          <a:noFill/>
        </p:spPr>
        <p:txBody>
          <a:bodyPr wrap="none" rtlCol="0">
            <a:spAutoFit/>
          </a:bodyPr>
          <a:lstStyle/>
          <a:p>
            <a:r>
              <a:rPr lang="en-US" sz="900" b="1" dirty="0">
                <a:solidFill>
                  <a:schemeClr val="tx1"/>
                </a:solidFill>
              </a:rPr>
              <a:t>100 kHz</a:t>
            </a:r>
          </a:p>
        </p:txBody>
      </p:sp>
      <p:pic>
        <p:nvPicPr>
          <p:cNvPr id="8" name="Picture 7">
            <a:extLst>
              <a:ext uri="{FF2B5EF4-FFF2-40B4-BE49-F238E27FC236}">
                <a16:creationId xmlns:a16="http://schemas.microsoft.com/office/drawing/2014/main" id="{E56DB9F6-B870-4DB3-93FF-50B9DE6F2F59}"/>
              </a:ext>
            </a:extLst>
          </p:cNvPr>
          <p:cNvPicPr>
            <a:picLocks noChangeAspect="1"/>
          </p:cNvPicPr>
          <p:nvPr/>
        </p:nvPicPr>
        <p:blipFill>
          <a:blip r:embed="rId6"/>
          <a:stretch>
            <a:fillRect/>
          </a:stretch>
        </p:blipFill>
        <p:spPr>
          <a:xfrm>
            <a:off x="385914" y="4057029"/>
            <a:ext cx="4095676" cy="2675136"/>
          </a:xfrm>
          <a:prstGeom prst="rect">
            <a:avLst/>
          </a:prstGeom>
        </p:spPr>
      </p:pic>
      <p:sp>
        <p:nvSpPr>
          <p:cNvPr id="15" name="TextBox 14">
            <a:extLst>
              <a:ext uri="{FF2B5EF4-FFF2-40B4-BE49-F238E27FC236}">
                <a16:creationId xmlns:a16="http://schemas.microsoft.com/office/drawing/2014/main" id="{59D3612A-5E34-4A46-968C-03B79EEAD916}"/>
              </a:ext>
            </a:extLst>
          </p:cNvPr>
          <p:cNvSpPr txBox="1"/>
          <p:nvPr/>
        </p:nvSpPr>
        <p:spPr>
          <a:xfrm>
            <a:off x="5760392" y="1388765"/>
            <a:ext cx="979755" cy="230832"/>
          </a:xfrm>
          <a:prstGeom prst="rect">
            <a:avLst/>
          </a:prstGeom>
          <a:noFill/>
        </p:spPr>
        <p:txBody>
          <a:bodyPr wrap="none" rtlCol="0">
            <a:spAutoFit/>
          </a:bodyPr>
          <a:lstStyle/>
          <a:p>
            <a:r>
              <a:rPr lang="en-US" sz="900" b="1" dirty="0">
                <a:solidFill>
                  <a:schemeClr val="tx1"/>
                </a:solidFill>
              </a:rPr>
              <a:t>Nominal Value</a:t>
            </a:r>
          </a:p>
        </p:txBody>
      </p:sp>
      <p:sp>
        <p:nvSpPr>
          <p:cNvPr id="16" name="TextBox 15">
            <a:extLst>
              <a:ext uri="{FF2B5EF4-FFF2-40B4-BE49-F238E27FC236}">
                <a16:creationId xmlns:a16="http://schemas.microsoft.com/office/drawing/2014/main" id="{66733BEA-3EE2-4492-A9B2-B411DAE2499F}"/>
              </a:ext>
            </a:extLst>
          </p:cNvPr>
          <p:cNvSpPr txBox="1"/>
          <p:nvPr/>
        </p:nvSpPr>
        <p:spPr>
          <a:xfrm>
            <a:off x="2657051" y="5704347"/>
            <a:ext cx="979755" cy="230832"/>
          </a:xfrm>
          <a:prstGeom prst="rect">
            <a:avLst/>
          </a:prstGeom>
          <a:noFill/>
        </p:spPr>
        <p:txBody>
          <a:bodyPr wrap="none" rtlCol="0">
            <a:spAutoFit/>
          </a:bodyPr>
          <a:lstStyle/>
          <a:p>
            <a:r>
              <a:rPr lang="en-US" sz="900" b="1" dirty="0">
                <a:solidFill>
                  <a:schemeClr val="tx1"/>
                </a:solidFill>
              </a:rPr>
              <a:t>Nominal Value</a:t>
            </a:r>
          </a:p>
        </p:txBody>
      </p:sp>
      <p:sp>
        <p:nvSpPr>
          <p:cNvPr id="17" name="TextBox 16">
            <a:extLst>
              <a:ext uri="{FF2B5EF4-FFF2-40B4-BE49-F238E27FC236}">
                <a16:creationId xmlns:a16="http://schemas.microsoft.com/office/drawing/2014/main" id="{AD43CC6D-FCF2-4927-B65D-8683EAA97DB0}"/>
              </a:ext>
            </a:extLst>
          </p:cNvPr>
          <p:cNvSpPr txBox="1"/>
          <p:nvPr/>
        </p:nvSpPr>
        <p:spPr>
          <a:xfrm>
            <a:off x="1993696" y="4457171"/>
            <a:ext cx="550151" cy="230832"/>
          </a:xfrm>
          <a:prstGeom prst="rect">
            <a:avLst/>
          </a:prstGeom>
          <a:noFill/>
        </p:spPr>
        <p:txBody>
          <a:bodyPr wrap="none" rtlCol="0">
            <a:spAutoFit/>
          </a:bodyPr>
          <a:lstStyle/>
          <a:p>
            <a:r>
              <a:rPr lang="en-US" sz="900" b="1" dirty="0">
                <a:solidFill>
                  <a:schemeClr val="tx1"/>
                </a:solidFill>
              </a:rPr>
              <a:t>70 kHz</a:t>
            </a:r>
          </a:p>
        </p:txBody>
      </p:sp>
      <p:sp>
        <p:nvSpPr>
          <p:cNvPr id="18" name="TextBox 17">
            <a:extLst>
              <a:ext uri="{FF2B5EF4-FFF2-40B4-BE49-F238E27FC236}">
                <a16:creationId xmlns:a16="http://schemas.microsoft.com/office/drawing/2014/main" id="{DC44F4EC-4561-461E-B3F1-C8DC8DD776E9}"/>
              </a:ext>
            </a:extLst>
          </p:cNvPr>
          <p:cNvSpPr txBox="1"/>
          <p:nvPr/>
        </p:nvSpPr>
        <p:spPr>
          <a:xfrm>
            <a:off x="2438415" y="5242718"/>
            <a:ext cx="614271" cy="230832"/>
          </a:xfrm>
          <a:prstGeom prst="rect">
            <a:avLst/>
          </a:prstGeom>
          <a:noFill/>
        </p:spPr>
        <p:txBody>
          <a:bodyPr wrap="none" rtlCol="0">
            <a:spAutoFit/>
          </a:bodyPr>
          <a:lstStyle/>
          <a:p>
            <a:r>
              <a:rPr lang="en-US" sz="900" b="1" dirty="0">
                <a:solidFill>
                  <a:schemeClr val="tx1"/>
                </a:solidFill>
              </a:rPr>
              <a:t>100 kHz</a:t>
            </a:r>
          </a:p>
        </p:txBody>
      </p:sp>
      <p:sp>
        <p:nvSpPr>
          <p:cNvPr id="19" name="TextBox 18">
            <a:extLst>
              <a:ext uri="{FF2B5EF4-FFF2-40B4-BE49-F238E27FC236}">
                <a16:creationId xmlns:a16="http://schemas.microsoft.com/office/drawing/2014/main" id="{74DFF743-E0C4-4D2A-A0D4-DB10E6708BB8}"/>
              </a:ext>
            </a:extLst>
          </p:cNvPr>
          <p:cNvSpPr txBox="1"/>
          <p:nvPr/>
        </p:nvSpPr>
        <p:spPr>
          <a:xfrm>
            <a:off x="3146928" y="3366360"/>
            <a:ext cx="979755" cy="230832"/>
          </a:xfrm>
          <a:prstGeom prst="rect">
            <a:avLst/>
          </a:prstGeom>
          <a:noFill/>
        </p:spPr>
        <p:txBody>
          <a:bodyPr wrap="none" rtlCol="0">
            <a:spAutoFit/>
          </a:bodyPr>
          <a:lstStyle/>
          <a:p>
            <a:r>
              <a:rPr lang="en-US" sz="900" b="1" dirty="0">
                <a:solidFill>
                  <a:schemeClr val="tx1"/>
                </a:solidFill>
              </a:rPr>
              <a:t>Nominal Value</a:t>
            </a:r>
          </a:p>
        </p:txBody>
      </p:sp>
      <p:sp>
        <p:nvSpPr>
          <p:cNvPr id="20" name="TextBox 19">
            <a:extLst>
              <a:ext uri="{FF2B5EF4-FFF2-40B4-BE49-F238E27FC236}">
                <a16:creationId xmlns:a16="http://schemas.microsoft.com/office/drawing/2014/main" id="{20910FD7-D119-4A7C-A1D9-CD13166F8014}"/>
              </a:ext>
            </a:extLst>
          </p:cNvPr>
          <p:cNvSpPr txBox="1"/>
          <p:nvPr/>
        </p:nvSpPr>
        <p:spPr>
          <a:xfrm>
            <a:off x="6791463" y="5526960"/>
            <a:ext cx="550151" cy="230832"/>
          </a:xfrm>
          <a:prstGeom prst="rect">
            <a:avLst/>
          </a:prstGeom>
          <a:noFill/>
        </p:spPr>
        <p:txBody>
          <a:bodyPr wrap="none" rtlCol="0">
            <a:spAutoFit/>
          </a:bodyPr>
          <a:lstStyle/>
          <a:p>
            <a:r>
              <a:rPr lang="en-US" sz="900" b="1" dirty="0">
                <a:solidFill>
                  <a:schemeClr val="tx1"/>
                </a:solidFill>
              </a:rPr>
              <a:t>70 kHz</a:t>
            </a:r>
          </a:p>
        </p:txBody>
      </p:sp>
      <p:sp>
        <p:nvSpPr>
          <p:cNvPr id="21" name="TextBox 20">
            <a:extLst>
              <a:ext uri="{FF2B5EF4-FFF2-40B4-BE49-F238E27FC236}">
                <a16:creationId xmlns:a16="http://schemas.microsoft.com/office/drawing/2014/main" id="{0D65EFCC-AE26-4930-AFF9-4984EA1BC360}"/>
              </a:ext>
            </a:extLst>
          </p:cNvPr>
          <p:cNvSpPr txBox="1"/>
          <p:nvPr/>
        </p:nvSpPr>
        <p:spPr>
          <a:xfrm>
            <a:off x="7724599" y="6007360"/>
            <a:ext cx="614271" cy="230832"/>
          </a:xfrm>
          <a:prstGeom prst="rect">
            <a:avLst/>
          </a:prstGeom>
          <a:noFill/>
        </p:spPr>
        <p:txBody>
          <a:bodyPr wrap="none" rtlCol="0">
            <a:spAutoFit/>
          </a:bodyPr>
          <a:lstStyle/>
          <a:p>
            <a:r>
              <a:rPr lang="en-US" sz="900" b="1" dirty="0">
                <a:solidFill>
                  <a:schemeClr val="tx1"/>
                </a:solidFill>
              </a:rPr>
              <a:t>100 kHz</a:t>
            </a:r>
          </a:p>
        </p:txBody>
      </p:sp>
    </p:spTree>
    <p:extLst>
      <p:ext uri="{BB962C8B-B14F-4D97-AF65-F5344CB8AC3E}">
        <p14:creationId xmlns:p14="http://schemas.microsoft.com/office/powerpoint/2010/main" val="208449728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4F34A052-44D4-4EE3-8D50-366BAB1EEDEF}"/>
              </a:ext>
            </a:extLst>
          </p:cNvPr>
          <p:cNvSpPr>
            <a:spLocks noGrp="1"/>
          </p:cNvSpPr>
          <p:nvPr>
            <p:ph type="title"/>
          </p:nvPr>
        </p:nvSpPr>
        <p:spPr>
          <a:xfrm>
            <a:off x="3423956" y="188483"/>
            <a:ext cx="5792820" cy="936104"/>
          </a:xfrm>
        </p:spPr>
        <p:txBody>
          <a:bodyPr/>
          <a:lstStyle/>
          <a:p>
            <a:r>
              <a:rPr lang="en-US" sz="2400" dirty="0"/>
              <a:t>Bunch charge profile vs. 3HC detuning</a:t>
            </a:r>
          </a:p>
        </p:txBody>
      </p:sp>
      <p:sp>
        <p:nvSpPr>
          <p:cNvPr id="14" name="Slide Number Placeholder 2">
            <a:extLst>
              <a:ext uri="{FF2B5EF4-FFF2-40B4-BE49-F238E27FC236}">
                <a16:creationId xmlns:a16="http://schemas.microsoft.com/office/drawing/2014/main" id="{5D32C780-6CFD-4CFA-A4AA-A9994A50905F}"/>
              </a:ext>
            </a:extLst>
          </p:cNvPr>
          <p:cNvSpPr>
            <a:spLocks noGrp="1"/>
          </p:cNvSpPr>
          <p:nvPr>
            <p:ph type="sldNum" sz="quarter" idx="10"/>
          </p:nvPr>
        </p:nvSpPr>
        <p:spPr>
          <a:xfrm>
            <a:off x="9648824" y="7020197"/>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14</a:t>
            </a:fld>
            <a:endParaRPr lang="it-IT" altLang="it-IT" sz="1300" dirty="0">
              <a:solidFill>
                <a:srgbClr val="000000"/>
              </a:solidFill>
            </a:endParaRPr>
          </a:p>
        </p:txBody>
      </p:sp>
      <p:pic>
        <p:nvPicPr>
          <p:cNvPr id="2" name="Picture 1">
            <a:extLst>
              <a:ext uri="{FF2B5EF4-FFF2-40B4-BE49-F238E27FC236}">
                <a16:creationId xmlns:a16="http://schemas.microsoft.com/office/drawing/2014/main" id="{AE132A72-716F-49E1-8FFF-8901CDE12DC2}"/>
              </a:ext>
            </a:extLst>
          </p:cNvPr>
          <p:cNvPicPr>
            <a:picLocks noChangeAspect="1"/>
          </p:cNvPicPr>
          <p:nvPr/>
        </p:nvPicPr>
        <p:blipFill>
          <a:blip r:embed="rId3"/>
          <a:stretch>
            <a:fillRect/>
          </a:stretch>
        </p:blipFill>
        <p:spPr>
          <a:xfrm>
            <a:off x="1396999" y="1142526"/>
            <a:ext cx="7321488" cy="5761485"/>
          </a:xfrm>
          <a:prstGeom prst="rect">
            <a:avLst/>
          </a:prstGeom>
        </p:spPr>
      </p:pic>
      <p:sp>
        <p:nvSpPr>
          <p:cNvPr id="6" name="TextBox 5">
            <a:extLst>
              <a:ext uri="{FF2B5EF4-FFF2-40B4-BE49-F238E27FC236}">
                <a16:creationId xmlns:a16="http://schemas.microsoft.com/office/drawing/2014/main" id="{DEE9319C-73D7-437B-80EF-AFA369D604D6}"/>
              </a:ext>
            </a:extLst>
          </p:cNvPr>
          <p:cNvSpPr txBox="1"/>
          <p:nvPr/>
        </p:nvSpPr>
        <p:spPr>
          <a:xfrm>
            <a:off x="3888184" y="1691605"/>
            <a:ext cx="550151" cy="230832"/>
          </a:xfrm>
          <a:prstGeom prst="rect">
            <a:avLst/>
          </a:prstGeom>
          <a:noFill/>
        </p:spPr>
        <p:txBody>
          <a:bodyPr wrap="none" rtlCol="0">
            <a:spAutoFit/>
          </a:bodyPr>
          <a:lstStyle/>
          <a:p>
            <a:r>
              <a:rPr lang="en-US" sz="900" b="1" dirty="0">
                <a:solidFill>
                  <a:schemeClr val="tx1"/>
                </a:solidFill>
              </a:rPr>
              <a:t>70 kHz</a:t>
            </a:r>
          </a:p>
        </p:txBody>
      </p:sp>
      <p:sp>
        <p:nvSpPr>
          <p:cNvPr id="7" name="TextBox 6">
            <a:extLst>
              <a:ext uri="{FF2B5EF4-FFF2-40B4-BE49-F238E27FC236}">
                <a16:creationId xmlns:a16="http://schemas.microsoft.com/office/drawing/2014/main" id="{BE502AA3-720F-488F-A91C-4C247FD719A9}"/>
              </a:ext>
            </a:extLst>
          </p:cNvPr>
          <p:cNvSpPr txBox="1"/>
          <p:nvPr/>
        </p:nvSpPr>
        <p:spPr>
          <a:xfrm>
            <a:off x="2809685" y="2195661"/>
            <a:ext cx="614271" cy="230832"/>
          </a:xfrm>
          <a:prstGeom prst="rect">
            <a:avLst/>
          </a:prstGeom>
          <a:noFill/>
        </p:spPr>
        <p:txBody>
          <a:bodyPr wrap="none" rtlCol="0">
            <a:spAutoFit/>
          </a:bodyPr>
          <a:lstStyle/>
          <a:p>
            <a:r>
              <a:rPr lang="en-US" sz="900" b="1" dirty="0">
                <a:solidFill>
                  <a:schemeClr val="tx1"/>
                </a:solidFill>
              </a:rPr>
              <a:t>100 kHz</a:t>
            </a:r>
          </a:p>
        </p:txBody>
      </p:sp>
      <p:sp>
        <p:nvSpPr>
          <p:cNvPr id="8" name="TextBox 7">
            <a:extLst>
              <a:ext uri="{FF2B5EF4-FFF2-40B4-BE49-F238E27FC236}">
                <a16:creationId xmlns:a16="http://schemas.microsoft.com/office/drawing/2014/main" id="{0D57A6B4-EA16-46D0-B768-FA5712BEDD27}"/>
              </a:ext>
            </a:extLst>
          </p:cNvPr>
          <p:cNvSpPr txBox="1"/>
          <p:nvPr/>
        </p:nvSpPr>
        <p:spPr>
          <a:xfrm>
            <a:off x="1922209" y="4933867"/>
            <a:ext cx="550151" cy="230832"/>
          </a:xfrm>
          <a:prstGeom prst="rect">
            <a:avLst/>
          </a:prstGeom>
          <a:noFill/>
        </p:spPr>
        <p:txBody>
          <a:bodyPr wrap="none" rtlCol="0">
            <a:spAutoFit/>
          </a:bodyPr>
          <a:lstStyle/>
          <a:p>
            <a:r>
              <a:rPr lang="en-US" sz="900" b="1" dirty="0">
                <a:solidFill>
                  <a:schemeClr val="tx1"/>
                </a:solidFill>
              </a:rPr>
              <a:t>70 kHz</a:t>
            </a:r>
          </a:p>
        </p:txBody>
      </p:sp>
      <p:sp>
        <p:nvSpPr>
          <p:cNvPr id="9" name="TextBox 8">
            <a:extLst>
              <a:ext uri="{FF2B5EF4-FFF2-40B4-BE49-F238E27FC236}">
                <a16:creationId xmlns:a16="http://schemas.microsoft.com/office/drawing/2014/main" id="{2990180D-0887-4E8F-B1D5-D30914BEE5F3}"/>
              </a:ext>
            </a:extLst>
          </p:cNvPr>
          <p:cNvSpPr txBox="1"/>
          <p:nvPr/>
        </p:nvSpPr>
        <p:spPr>
          <a:xfrm>
            <a:off x="3024088" y="4933867"/>
            <a:ext cx="614271" cy="230832"/>
          </a:xfrm>
          <a:prstGeom prst="rect">
            <a:avLst/>
          </a:prstGeom>
          <a:noFill/>
        </p:spPr>
        <p:txBody>
          <a:bodyPr wrap="none" rtlCol="0">
            <a:spAutoFit/>
          </a:bodyPr>
          <a:lstStyle/>
          <a:p>
            <a:r>
              <a:rPr lang="en-US" sz="900" b="1" dirty="0">
                <a:solidFill>
                  <a:schemeClr val="tx1"/>
                </a:solidFill>
              </a:rPr>
              <a:t>100 kHz</a:t>
            </a:r>
          </a:p>
        </p:txBody>
      </p:sp>
      <p:sp>
        <p:nvSpPr>
          <p:cNvPr id="10" name="TextBox 9">
            <a:extLst>
              <a:ext uri="{FF2B5EF4-FFF2-40B4-BE49-F238E27FC236}">
                <a16:creationId xmlns:a16="http://schemas.microsoft.com/office/drawing/2014/main" id="{29CE4697-FDF2-424A-A92E-5AE6BC3DDF57}"/>
              </a:ext>
            </a:extLst>
          </p:cNvPr>
          <p:cNvSpPr txBox="1"/>
          <p:nvPr/>
        </p:nvSpPr>
        <p:spPr>
          <a:xfrm>
            <a:off x="7200552" y="2169920"/>
            <a:ext cx="550151" cy="230832"/>
          </a:xfrm>
          <a:prstGeom prst="rect">
            <a:avLst/>
          </a:prstGeom>
          <a:noFill/>
        </p:spPr>
        <p:txBody>
          <a:bodyPr wrap="none" rtlCol="0">
            <a:spAutoFit/>
          </a:bodyPr>
          <a:lstStyle/>
          <a:p>
            <a:r>
              <a:rPr lang="en-US" sz="900" b="1" dirty="0">
                <a:solidFill>
                  <a:schemeClr val="tx1"/>
                </a:solidFill>
              </a:rPr>
              <a:t>70 kHz</a:t>
            </a:r>
          </a:p>
        </p:txBody>
      </p:sp>
      <p:sp>
        <p:nvSpPr>
          <p:cNvPr id="11" name="TextBox 10">
            <a:extLst>
              <a:ext uri="{FF2B5EF4-FFF2-40B4-BE49-F238E27FC236}">
                <a16:creationId xmlns:a16="http://schemas.microsoft.com/office/drawing/2014/main" id="{A68FF436-383F-4591-86AB-6A1B19236210}"/>
              </a:ext>
            </a:extLst>
          </p:cNvPr>
          <p:cNvSpPr txBox="1"/>
          <p:nvPr/>
        </p:nvSpPr>
        <p:spPr>
          <a:xfrm>
            <a:off x="6480472" y="1472929"/>
            <a:ext cx="614271" cy="230832"/>
          </a:xfrm>
          <a:prstGeom prst="rect">
            <a:avLst/>
          </a:prstGeom>
          <a:noFill/>
        </p:spPr>
        <p:txBody>
          <a:bodyPr wrap="none" rtlCol="0">
            <a:spAutoFit/>
          </a:bodyPr>
          <a:lstStyle/>
          <a:p>
            <a:r>
              <a:rPr lang="en-US" sz="900" b="1" dirty="0">
                <a:solidFill>
                  <a:schemeClr val="tx1"/>
                </a:solidFill>
              </a:rPr>
              <a:t>100 kHz</a:t>
            </a:r>
          </a:p>
        </p:txBody>
      </p:sp>
      <p:sp>
        <p:nvSpPr>
          <p:cNvPr id="12" name="TextBox 11">
            <a:extLst>
              <a:ext uri="{FF2B5EF4-FFF2-40B4-BE49-F238E27FC236}">
                <a16:creationId xmlns:a16="http://schemas.microsoft.com/office/drawing/2014/main" id="{369AA7A6-CAC7-4B2C-B0BF-7A8EF2461FDD}"/>
              </a:ext>
            </a:extLst>
          </p:cNvPr>
          <p:cNvSpPr txBox="1"/>
          <p:nvPr/>
        </p:nvSpPr>
        <p:spPr>
          <a:xfrm>
            <a:off x="7608265" y="4912608"/>
            <a:ext cx="550151" cy="230832"/>
          </a:xfrm>
          <a:prstGeom prst="rect">
            <a:avLst/>
          </a:prstGeom>
          <a:noFill/>
        </p:spPr>
        <p:txBody>
          <a:bodyPr wrap="none" rtlCol="0">
            <a:spAutoFit/>
          </a:bodyPr>
          <a:lstStyle/>
          <a:p>
            <a:r>
              <a:rPr lang="en-US" sz="900" b="1" dirty="0">
                <a:solidFill>
                  <a:schemeClr val="tx1"/>
                </a:solidFill>
              </a:rPr>
              <a:t>70 kHz</a:t>
            </a:r>
          </a:p>
        </p:txBody>
      </p:sp>
      <p:sp>
        <p:nvSpPr>
          <p:cNvPr id="13" name="TextBox 12">
            <a:extLst>
              <a:ext uri="{FF2B5EF4-FFF2-40B4-BE49-F238E27FC236}">
                <a16:creationId xmlns:a16="http://schemas.microsoft.com/office/drawing/2014/main" id="{643C9510-D073-4ADD-ADA3-96A713FB577E}"/>
              </a:ext>
            </a:extLst>
          </p:cNvPr>
          <p:cNvSpPr txBox="1"/>
          <p:nvPr/>
        </p:nvSpPr>
        <p:spPr>
          <a:xfrm>
            <a:off x="6480472" y="4778565"/>
            <a:ext cx="614271" cy="230832"/>
          </a:xfrm>
          <a:prstGeom prst="rect">
            <a:avLst/>
          </a:prstGeom>
          <a:noFill/>
        </p:spPr>
        <p:txBody>
          <a:bodyPr wrap="none" rtlCol="0">
            <a:spAutoFit/>
          </a:bodyPr>
          <a:lstStyle/>
          <a:p>
            <a:r>
              <a:rPr lang="en-US" sz="900" b="1" dirty="0">
                <a:solidFill>
                  <a:schemeClr val="tx1"/>
                </a:solidFill>
              </a:rPr>
              <a:t>100 kHz</a:t>
            </a:r>
          </a:p>
        </p:txBody>
      </p:sp>
    </p:spTree>
    <p:extLst>
      <p:ext uri="{BB962C8B-B14F-4D97-AF65-F5344CB8AC3E}">
        <p14:creationId xmlns:p14="http://schemas.microsoft.com/office/powerpoint/2010/main" val="277669768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5D32C780-6CFD-4CFA-A4AA-A9994A50905F}"/>
              </a:ext>
            </a:extLst>
          </p:cNvPr>
          <p:cNvSpPr>
            <a:spLocks noGrp="1"/>
          </p:cNvSpPr>
          <p:nvPr>
            <p:ph type="sldNum" sz="quarter" idx="10"/>
          </p:nvPr>
        </p:nvSpPr>
        <p:spPr>
          <a:xfrm>
            <a:off x="9648824" y="7020197"/>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15</a:t>
            </a:fld>
            <a:endParaRPr lang="it-IT" altLang="it-IT" sz="1300" dirty="0">
              <a:solidFill>
                <a:srgbClr val="000000"/>
              </a:solidFill>
            </a:endParaRPr>
          </a:p>
        </p:txBody>
      </p:sp>
      <p:sp>
        <p:nvSpPr>
          <p:cNvPr id="6" name="Title 3">
            <a:extLst>
              <a:ext uri="{FF2B5EF4-FFF2-40B4-BE49-F238E27FC236}">
                <a16:creationId xmlns:a16="http://schemas.microsoft.com/office/drawing/2014/main" id="{787D2055-A4DB-4ECC-B1F4-5A896A43FB48}"/>
              </a:ext>
            </a:extLst>
          </p:cNvPr>
          <p:cNvSpPr txBox="1">
            <a:spLocks/>
          </p:cNvSpPr>
          <p:nvPr/>
        </p:nvSpPr>
        <p:spPr>
          <a:xfrm>
            <a:off x="3096096" y="323453"/>
            <a:ext cx="6336705" cy="580247"/>
          </a:xfrm>
          <a:prstGeom prst="rect">
            <a:avLst/>
          </a:prstGeom>
        </p:spPr>
        <p:txBody>
          <a:bodyPr anchor="ct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r>
              <a:rPr lang="en-US" sz="2400" kern="0" dirty="0"/>
              <a:t>Bunch charge profile vs. 3HC detuning</a:t>
            </a:r>
          </a:p>
        </p:txBody>
      </p:sp>
      <p:pic>
        <p:nvPicPr>
          <p:cNvPr id="7" name="Picture 6">
            <a:extLst>
              <a:ext uri="{FF2B5EF4-FFF2-40B4-BE49-F238E27FC236}">
                <a16:creationId xmlns:a16="http://schemas.microsoft.com/office/drawing/2014/main" id="{6E476306-CBFC-4997-B836-D2ABFDB85D7C}"/>
              </a:ext>
            </a:extLst>
          </p:cNvPr>
          <p:cNvPicPr>
            <a:picLocks noChangeAspect="1"/>
          </p:cNvPicPr>
          <p:nvPr/>
        </p:nvPicPr>
        <p:blipFill>
          <a:blip r:embed="rId3"/>
          <a:stretch>
            <a:fillRect/>
          </a:stretch>
        </p:blipFill>
        <p:spPr>
          <a:xfrm>
            <a:off x="1367904" y="1043533"/>
            <a:ext cx="7200800" cy="4991031"/>
          </a:xfrm>
          <a:prstGeom prst="rect">
            <a:avLst/>
          </a:prstGeom>
        </p:spPr>
      </p:pic>
      <p:sp>
        <p:nvSpPr>
          <p:cNvPr id="10" name="Title 3">
            <a:extLst>
              <a:ext uri="{FF2B5EF4-FFF2-40B4-BE49-F238E27FC236}">
                <a16:creationId xmlns:a16="http://schemas.microsoft.com/office/drawing/2014/main" id="{C1FD2F34-D79D-410F-BC09-0068A511D456}"/>
              </a:ext>
            </a:extLst>
          </p:cNvPr>
          <p:cNvSpPr txBox="1">
            <a:spLocks/>
          </p:cNvSpPr>
          <p:nvPr/>
        </p:nvSpPr>
        <p:spPr>
          <a:xfrm>
            <a:off x="1835955" y="6174397"/>
            <a:ext cx="6408713" cy="698717"/>
          </a:xfrm>
          <a:prstGeom prst="rect">
            <a:avLst/>
          </a:prstGeom>
        </p:spPr>
        <p:txBody>
          <a:bodyPr wrap="square"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a:lnSpc>
                <a:spcPct val="150000"/>
              </a:lnSpc>
            </a:pPr>
            <a:r>
              <a:rPr lang="en-US" sz="1400" kern="0" dirty="0"/>
              <a:t>The single bunch in the gap is the most affected by transient beam loading</a:t>
            </a:r>
          </a:p>
          <a:p>
            <a:pPr>
              <a:lnSpc>
                <a:spcPct val="150000"/>
              </a:lnSpc>
            </a:pPr>
            <a:r>
              <a:rPr lang="en-US" sz="1400" kern="0" dirty="0"/>
              <a:t>Decreasing the detuning it starts splitting into two bunches</a:t>
            </a:r>
          </a:p>
        </p:txBody>
      </p:sp>
      <p:cxnSp>
        <p:nvCxnSpPr>
          <p:cNvPr id="3" name="Straight Arrow Connector 2">
            <a:extLst>
              <a:ext uri="{FF2B5EF4-FFF2-40B4-BE49-F238E27FC236}">
                <a16:creationId xmlns:a16="http://schemas.microsoft.com/office/drawing/2014/main" id="{E75A1FD9-C4E1-442F-8841-B7D91B0AE0EF}"/>
              </a:ext>
            </a:extLst>
          </p:cNvPr>
          <p:cNvCxnSpPr>
            <a:cxnSpLocks/>
          </p:cNvCxnSpPr>
          <p:nvPr/>
        </p:nvCxnSpPr>
        <p:spPr bwMode="auto">
          <a:xfrm flipV="1">
            <a:off x="5184328" y="4715941"/>
            <a:ext cx="1656184" cy="1458456"/>
          </a:xfrm>
          <a:prstGeom prst="straightConnector1">
            <a:avLst/>
          </a:prstGeom>
          <a:solidFill>
            <a:srgbClr val="00B8FF"/>
          </a:solidFill>
          <a:ln w="158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5338797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4F34A052-44D4-4EE3-8D50-366BAB1EEDEF}"/>
              </a:ext>
            </a:extLst>
          </p:cNvPr>
          <p:cNvSpPr>
            <a:spLocks noGrp="1"/>
          </p:cNvSpPr>
          <p:nvPr>
            <p:ph type="title"/>
          </p:nvPr>
        </p:nvSpPr>
        <p:spPr>
          <a:xfrm>
            <a:off x="2304008" y="323453"/>
            <a:ext cx="7776617" cy="580247"/>
          </a:xfrm>
        </p:spPr>
        <p:txBody>
          <a:bodyPr/>
          <a:lstStyle/>
          <a:p>
            <a:r>
              <a:rPr lang="en-US" sz="2400" dirty="0"/>
              <a:t>Bunch characteristics vs. harmonic cavity detuning</a:t>
            </a:r>
          </a:p>
        </p:txBody>
      </p:sp>
      <p:sp>
        <p:nvSpPr>
          <p:cNvPr id="14" name="Slide Number Placeholder 2">
            <a:extLst>
              <a:ext uri="{FF2B5EF4-FFF2-40B4-BE49-F238E27FC236}">
                <a16:creationId xmlns:a16="http://schemas.microsoft.com/office/drawing/2014/main" id="{5D32C780-6CFD-4CFA-A4AA-A9994A50905F}"/>
              </a:ext>
            </a:extLst>
          </p:cNvPr>
          <p:cNvSpPr>
            <a:spLocks noGrp="1"/>
          </p:cNvSpPr>
          <p:nvPr>
            <p:ph type="sldNum" sz="quarter" idx="10"/>
          </p:nvPr>
        </p:nvSpPr>
        <p:spPr>
          <a:xfrm>
            <a:off x="9648824" y="7020197"/>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16</a:t>
            </a:fld>
            <a:endParaRPr lang="it-IT" altLang="it-IT" sz="1300" dirty="0">
              <a:solidFill>
                <a:srgbClr val="000000"/>
              </a:solidFill>
            </a:endParaRPr>
          </a:p>
        </p:txBody>
      </p:sp>
      <p:pic>
        <p:nvPicPr>
          <p:cNvPr id="2" name="Picture 1">
            <a:extLst>
              <a:ext uri="{FF2B5EF4-FFF2-40B4-BE49-F238E27FC236}">
                <a16:creationId xmlns:a16="http://schemas.microsoft.com/office/drawing/2014/main" id="{13B81D07-B6B5-420B-8CEE-E303610C8EC9}"/>
              </a:ext>
            </a:extLst>
          </p:cNvPr>
          <p:cNvPicPr>
            <a:picLocks noChangeAspect="1"/>
          </p:cNvPicPr>
          <p:nvPr/>
        </p:nvPicPr>
        <p:blipFill>
          <a:blip r:embed="rId3"/>
          <a:stretch>
            <a:fillRect/>
          </a:stretch>
        </p:blipFill>
        <p:spPr>
          <a:xfrm>
            <a:off x="197144" y="1681881"/>
            <a:ext cx="4771161" cy="3826148"/>
          </a:xfrm>
          <a:prstGeom prst="rect">
            <a:avLst/>
          </a:prstGeom>
        </p:spPr>
      </p:pic>
      <p:pic>
        <p:nvPicPr>
          <p:cNvPr id="3" name="Picture 2">
            <a:extLst>
              <a:ext uri="{FF2B5EF4-FFF2-40B4-BE49-F238E27FC236}">
                <a16:creationId xmlns:a16="http://schemas.microsoft.com/office/drawing/2014/main" id="{256D469E-93DB-4830-9DD3-5ADFB8A4247E}"/>
              </a:ext>
            </a:extLst>
          </p:cNvPr>
          <p:cNvPicPr>
            <a:picLocks noChangeAspect="1"/>
          </p:cNvPicPr>
          <p:nvPr/>
        </p:nvPicPr>
        <p:blipFill>
          <a:blip r:embed="rId4"/>
          <a:stretch>
            <a:fillRect/>
          </a:stretch>
        </p:blipFill>
        <p:spPr>
          <a:xfrm>
            <a:off x="5100286" y="1681881"/>
            <a:ext cx="4845944" cy="3826148"/>
          </a:xfrm>
          <a:prstGeom prst="rect">
            <a:avLst/>
          </a:prstGeom>
        </p:spPr>
      </p:pic>
      <p:sp>
        <p:nvSpPr>
          <p:cNvPr id="8" name="Title 3">
            <a:extLst>
              <a:ext uri="{FF2B5EF4-FFF2-40B4-BE49-F238E27FC236}">
                <a16:creationId xmlns:a16="http://schemas.microsoft.com/office/drawing/2014/main" id="{5BD4AB5D-FC7B-4E60-B646-4E1FE0020279}"/>
              </a:ext>
            </a:extLst>
          </p:cNvPr>
          <p:cNvSpPr txBox="1">
            <a:spLocks/>
          </p:cNvSpPr>
          <p:nvPr/>
        </p:nvSpPr>
        <p:spPr>
          <a:xfrm>
            <a:off x="1583928" y="1187549"/>
            <a:ext cx="2304256" cy="580247"/>
          </a:xfrm>
          <a:prstGeom prst="rect">
            <a:avLst/>
          </a:prstGeom>
        </p:spPr>
        <p:txBody>
          <a:bodyPr anchor="ct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r>
              <a:rPr lang="en-US" sz="1800" kern="0" dirty="0"/>
              <a:t>90% filling pattern</a:t>
            </a:r>
          </a:p>
        </p:txBody>
      </p:sp>
      <p:sp>
        <p:nvSpPr>
          <p:cNvPr id="9" name="Title 3">
            <a:extLst>
              <a:ext uri="{FF2B5EF4-FFF2-40B4-BE49-F238E27FC236}">
                <a16:creationId xmlns:a16="http://schemas.microsoft.com/office/drawing/2014/main" id="{A0BD54A3-D8C5-44FA-B695-91A30FDAAC05}"/>
              </a:ext>
            </a:extLst>
          </p:cNvPr>
          <p:cNvSpPr txBox="1">
            <a:spLocks/>
          </p:cNvSpPr>
          <p:nvPr/>
        </p:nvSpPr>
        <p:spPr>
          <a:xfrm>
            <a:off x="6480472" y="1211510"/>
            <a:ext cx="2160240" cy="580247"/>
          </a:xfrm>
          <a:prstGeom prst="rect">
            <a:avLst/>
          </a:prstGeom>
        </p:spPr>
        <p:txBody>
          <a:bodyPr anchor="ct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r>
              <a:rPr lang="en-US" sz="1800" kern="0" dirty="0"/>
              <a:t>95% filling pattern</a:t>
            </a:r>
          </a:p>
        </p:txBody>
      </p:sp>
      <p:sp>
        <p:nvSpPr>
          <p:cNvPr id="10" name="Title 3">
            <a:extLst>
              <a:ext uri="{FF2B5EF4-FFF2-40B4-BE49-F238E27FC236}">
                <a16:creationId xmlns:a16="http://schemas.microsoft.com/office/drawing/2014/main" id="{AA61EF78-7029-4629-A736-269832D29CE4}"/>
              </a:ext>
            </a:extLst>
          </p:cNvPr>
          <p:cNvSpPr txBox="1">
            <a:spLocks/>
          </p:cNvSpPr>
          <p:nvPr/>
        </p:nvSpPr>
        <p:spPr>
          <a:xfrm>
            <a:off x="287784" y="5872714"/>
            <a:ext cx="4485167" cy="779188"/>
          </a:xfrm>
          <a:prstGeom prst="rect">
            <a:avLst/>
          </a:prstGeom>
        </p:spPr>
        <p:txBody>
          <a:bodyPr wrap="square"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r>
              <a:rPr lang="en-US" sz="1200" kern="0" dirty="0">
                <a:solidFill>
                  <a:srgbClr val="FF0000"/>
                </a:solidFill>
              </a:rPr>
              <a:t>In order to have a good and uniform bunch lengthening and a reasonable synchronous phase shift along the bunch train, a good compromise is:</a:t>
            </a:r>
          </a:p>
          <a:p>
            <a:r>
              <a:rPr lang="en-US" sz="1200" kern="0" dirty="0">
                <a:solidFill>
                  <a:srgbClr val="FF0000"/>
                </a:solidFill>
              </a:rPr>
              <a:t> </a:t>
            </a:r>
            <a:r>
              <a:rPr lang="en-US" sz="1200" b="1" kern="0" dirty="0">
                <a:solidFill>
                  <a:srgbClr val="1067EA"/>
                </a:solidFill>
              </a:rPr>
              <a:t>detuning = 90 kHz at 95% filling pattern</a:t>
            </a:r>
          </a:p>
        </p:txBody>
      </p:sp>
      <p:sp>
        <p:nvSpPr>
          <p:cNvPr id="11" name="Title 3">
            <a:extLst>
              <a:ext uri="{FF2B5EF4-FFF2-40B4-BE49-F238E27FC236}">
                <a16:creationId xmlns:a16="http://schemas.microsoft.com/office/drawing/2014/main" id="{53EE4CB6-CC4B-4510-A53C-03A5EC83636F}"/>
              </a:ext>
            </a:extLst>
          </p:cNvPr>
          <p:cNvSpPr txBox="1">
            <a:spLocks/>
          </p:cNvSpPr>
          <p:nvPr/>
        </p:nvSpPr>
        <p:spPr>
          <a:xfrm>
            <a:off x="5472360" y="5887663"/>
            <a:ext cx="3096344" cy="779188"/>
          </a:xfrm>
          <a:prstGeom prst="rect">
            <a:avLst/>
          </a:prstGeom>
        </p:spPr>
        <p:txBody>
          <a:bodyPr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marL="171450" indent="-171450">
              <a:buFont typeface="Arial" panose="020B0604020202020204" pitchFamily="34" charset="0"/>
              <a:buChar char="•"/>
            </a:pPr>
            <a:r>
              <a:rPr lang="en-US" sz="1200" kern="0" dirty="0">
                <a:solidFill>
                  <a:srgbClr val="1067EA"/>
                </a:solidFill>
              </a:rPr>
              <a:t>Max synchronous phase shift: 10º</a:t>
            </a:r>
          </a:p>
          <a:p>
            <a:pPr marL="171450" indent="-171450">
              <a:buFont typeface="Arial" panose="020B0604020202020204" pitchFamily="34" charset="0"/>
              <a:buChar char="•"/>
            </a:pPr>
            <a:r>
              <a:rPr lang="en-US" sz="1200" kern="0" dirty="0">
                <a:solidFill>
                  <a:srgbClr val="1067EA"/>
                </a:solidFill>
              </a:rPr>
              <a:t>Synchrotron frequency: ~1 kHz</a:t>
            </a:r>
          </a:p>
          <a:p>
            <a:pPr marL="171450" indent="-171450">
              <a:buFont typeface="Arial" panose="020B0604020202020204" pitchFamily="34" charset="0"/>
              <a:buChar char="•"/>
            </a:pPr>
            <a:r>
              <a:rPr lang="en-US" sz="1200" kern="0" dirty="0">
                <a:solidFill>
                  <a:srgbClr val="1067EA"/>
                </a:solidFill>
              </a:rPr>
              <a:t>Bunch lengthening factor: ~ 3</a:t>
            </a:r>
          </a:p>
          <a:p>
            <a:pPr marL="171450" indent="-171450">
              <a:buFont typeface="Arial" panose="020B0604020202020204" pitchFamily="34" charset="0"/>
              <a:buChar char="•"/>
            </a:pPr>
            <a:r>
              <a:rPr lang="en-US" sz="1200" kern="0" dirty="0" err="1">
                <a:solidFill>
                  <a:srgbClr val="1067EA"/>
                </a:solidFill>
              </a:rPr>
              <a:t>Touschek</a:t>
            </a:r>
            <a:r>
              <a:rPr lang="en-US" sz="1200" kern="0" dirty="0">
                <a:solidFill>
                  <a:srgbClr val="1067EA"/>
                </a:solidFill>
              </a:rPr>
              <a:t> lifetime increase factor: ~ 3</a:t>
            </a:r>
          </a:p>
        </p:txBody>
      </p:sp>
      <p:sp>
        <p:nvSpPr>
          <p:cNvPr id="4" name="Oval 3">
            <a:extLst>
              <a:ext uri="{FF2B5EF4-FFF2-40B4-BE49-F238E27FC236}">
                <a16:creationId xmlns:a16="http://schemas.microsoft.com/office/drawing/2014/main" id="{FD8B14B3-57CA-4145-B68B-16FA8504F897}"/>
              </a:ext>
            </a:extLst>
          </p:cNvPr>
          <p:cNvSpPr/>
          <p:nvPr/>
        </p:nvSpPr>
        <p:spPr bwMode="auto">
          <a:xfrm>
            <a:off x="8280672" y="2218521"/>
            <a:ext cx="144016" cy="144016"/>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BFC88789-AF1F-44C9-B74A-63673C02FF75}"/>
              </a:ext>
            </a:extLst>
          </p:cNvPr>
          <p:cNvSpPr/>
          <p:nvPr/>
        </p:nvSpPr>
        <p:spPr bwMode="auto">
          <a:xfrm>
            <a:off x="8280672" y="2980129"/>
            <a:ext cx="144016" cy="144016"/>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5" name="Oval 14">
            <a:extLst>
              <a:ext uri="{FF2B5EF4-FFF2-40B4-BE49-F238E27FC236}">
                <a16:creationId xmlns:a16="http://schemas.microsoft.com/office/drawing/2014/main" id="{E28BFDB4-FED6-4F89-AAB3-85EC5C5FD3C3}"/>
              </a:ext>
            </a:extLst>
          </p:cNvPr>
          <p:cNvSpPr/>
          <p:nvPr/>
        </p:nvSpPr>
        <p:spPr bwMode="auto">
          <a:xfrm>
            <a:off x="8280672" y="3779837"/>
            <a:ext cx="144016" cy="144016"/>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6" name="Oval 15">
            <a:extLst>
              <a:ext uri="{FF2B5EF4-FFF2-40B4-BE49-F238E27FC236}">
                <a16:creationId xmlns:a16="http://schemas.microsoft.com/office/drawing/2014/main" id="{EF573277-BD35-4A01-AE1C-BD179AC81FFF}"/>
              </a:ext>
            </a:extLst>
          </p:cNvPr>
          <p:cNvSpPr/>
          <p:nvPr/>
        </p:nvSpPr>
        <p:spPr bwMode="auto">
          <a:xfrm>
            <a:off x="8280672" y="4693081"/>
            <a:ext cx="144016" cy="144016"/>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7" name="Arrow: Right 6">
            <a:extLst>
              <a:ext uri="{FF2B5EF4-FFF2-40B4-BE49-F238E27FC236}">
                <a16:creationId xmlns:a16="http://schemas.microsoft.com/office/drawing/2014/main" id="{D713224F-F677-4482-A9A0-89FFD726F307}"/>
              </a:ext>
            </a:extLst>
          </p:cNvPr>
          <p:cNvSpPr/>
          <p:nvPr/>
        </p:nvSpPr>
        <p:spPr bwMode="auto">
          <a:xfrm>
            <a:off x="4947635" y="6169245"/>
            <a:ext cx="360040"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7" name="Oval 16">
            <a:extLst>
              <a:ext uri="{FF2B5EF4-FFF2-40B4-BE49-F238E27FC236}">
                <a16:creationId xmlns:a16="http://schemas.microsoft.com/office/drawing/2014/main" id="{38F333C4-29DF-4D3A-B495-72E9A8F321CF}"/>
              </a:ext>
            </a:extLst>
          </p:cNvPr>
          <p:cNvSpPr/>
          <p:nvPr/>
        </p:nvSpPr>
        <p:spPr bwMode="auto">
          <a:xfrm>
            <a:off x="3476327" y="6451801"/>
            <a:ext cx="144016" cy="144016"/>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2455317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5D32C780-6CFD-4CFA-A4AA-A9994A50905F}"/>
              </a:ext>
            </a:extLst>
          </p:cNvPr>
          <p:cNvSpPr>
            <a:spLocks noGrp="1"/>
          </p:cNvSpPr>
          <p:nvPr>
            <p:ph type="sldNum" sz="quarter" idx="10"/>
          </p:nvPr>
        </p:nvSpPr>
        <p:spPr>
          <a:xfrm>
            <a:off x="9301825" y="7377104"/>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17</a:t>
            </a:fld>
            <a:endParaRPr lang="it-IT" altLang="it-IT" sz="1300" dirty="0">
              <a:solidFill>
                <a:srgbClr val="000000"/>
              </a:solidFill>
            </a:endParaRPr>
          </a:p>
        </p:txBody>
      </p:sp>
      <p:sp>
        <p:nvSpPr>
          <p:cNvPr id="5" name="Title 3">
            <a:extLst>
              <a:ext uri="{FF2B5EF4-FFF2-40B4-BE49-F238E27FC236}">
                <a16:creationId xmlns:a16="http://schemas.microsoft.com/office/drawing/2014/main" id="{8A5449AD-BDA5-461A-9C42-CFB8FF08F2ED}"/>
              </a:ext>
            </a:extLst>
          </p:cNvPr>
          <p:cNvSpPr txBox="1">
            <a:spLocks/>
          </p:cNvSpPr>
          <p:nvPr/>
        </p:nvSpPr>
        <p:spPr>
          <a:xfrm>
            <a:off x="287784" y="2062741"/>
            <a:ext cx="9649072" cy="3780522"/>
          </a:xfrm>
          <a:prstGeom prst="rect">
            <a:avLst/>
          </a:prstGeom>
        </p:spPr>
        <p:txBody>
          <a:bodyPr wrap="square"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marL="342900" indent="-342900">
              <a:lnSpc>
                <a:spcPct val="150000"/>
              </a:lnSpc>
              <a:buFont typeface="Arial" panose="020B0604020202020204" pitchFamily="34" charset="0"/>
              <a:buChar char="•"/>
            </a:pPr>
            <a:r>
              <a:rPr lang="en-US" sz="1800" kern="0" dirty="0"/>
              <a:t>Simulator based on an analytical frequency-domain model of the beam and third harmonic cavity (3HC), equilibrium bunch density distribution is obtained via an iterative process: convergence is obtained in a few seconds</a:t>
            </a:r>
          </a:p>
          <a:p>
            <a:pPr marL="342900" indent="-342900">
              <a:lnSpc>
                <a:spcPct val="150000"/>
              </a:lnSpc>
              <a:buFont typeface="Arial" panose="020B0604020202020204" pitchFamily="34" charset="0"/>
              <a:buChar char="•"/>
            </a:pPr>
            <a:r>
              <a:rPr lang="en-US" sz="1800" kern="0" dirty="0"/>
              <a:t>Results in good agreement with </a:t>
            </a:r>
            <a:r>
              <a:rPr lang="en-US" sz="1800" i="1" kern="0" dirty="0"/>
              <a:t>mbtrack2</a:t>
            </a:r>
            <a:r>
              <a:rPr lang="en-US" sz="1800" kern="0" dirty="0"/>
              <a:t> and </a:t>
            </a:r>
            <a:r>
              <a:rPr lang="en-US" sz="1800" kern="0" dirty="0" err="1"/>
              <a:t>Elettra</a:t>
            </a:r>
            <a:r>
              <a:rPr lang="en-US" sz="1800" kern="0" dirty="0"/>
              <a:t> experimental data</a:t>
            </a:r>
          </a:p>
          <a:p>
            <a:pPr marL="342900" indent="-342900">
              <a:lnSpc>
                <a:spcPct val="150000"/>
              </a:lnSpc>
              <a:buFont typeface="Arial" panose="020B0604020202020204" pitchFamily="34" charset="0"/>
              <a:buChar char="•"/>
            </a:pPr>
            <a:r>
              <a:rPr lang="en-US" sz="1800" kern="0" dirty="0"/>
              <a:t>Transient beam loading due to the main RF accelerating cavities included in the simulator</a:t>
            </a:r>
          </a:p>
          <a:p>
            <a:pPr marL="342900" indent="-342900">
              <a:lnSpc>
                <a:spcPct val="150000"/>
              </a:lnSpc>
              <a:buFont typeface="Arial" panose="020B0604020202020204" pitchFamily="34" charset="0"/>
              <a:buChar char="•"/>
            </a:pPr>
            <a:r>
              <a:rPr lang="en-US" sz="1800" kern="0" dirty="0"/>
              <a:t>The simulator is very efficient but is not suitable to study instabilities (Robinson, PTBL, …); </a:t>
            </a:r>
            <a:r>
              <a:rPr lang="en-US" sz="1800" i="1" kern="0" dirty="0"/>
              <a:t>elegant</a:t>
            </a:r>
            <a:r>
              <a:rPr lang="en-US" sz="1800" kern="0" dirty="0"/>
              <a:t> or </a:t>
            </a:r>
            <a:r>
              <a:rPr lang="en-US" sz="1800" i="1" kern="0" dirty="0"/>
              <a:t>mbtrack2</a:t>
            </a:r>
            <a:r>
              <a:rPr lang="en-US" sz="1800" kern="0" dirty="0"/>
              <a:t> have to be used</a:t>
            </a:r>
          </a:p>
          <a:p>
            <a:pPr marL="342900" indent="-342900">
              <a:lnSpc>
                <a:spcPct val="150000"/>
              </a:lnSpc>
              <a:buFont typeface="Arial" panose="020B0604020202020204" pitchFamily="34" charset="0"/>
              <a:buChar char="•"/>
            </a:pPr>
            <a:r>
              <a:rPr lang="en-US" sz="1800" kern="0" dirty="0"/>
              <a:t>Simulations of </a:t>
            </a:r>
            <a:r>
              <a:rPr lang="en-US" sz="1800" kern="0" dirty="0" err="1"/>
              <a:t>Elettra</a:t>
            </a:r>
            <a:r>
              <a:rPr lang="en-US" sz="1800" kern="0" dirty="0"/>
              <a:t> 2.0 have been carried out: a reasonable compromise has been found with limited negative impact of 3HC on the beam </a:t>
            </a:r>
          </a:p>
        </p:txBody>
      </p:sp>
      <p:sp>
        <p:nvSpPr>
          <p:cNvPr id="8" name="Title 3">
            <a:extLst>
              <a:ext uri="{FF2B5EF4-FFF2-40B4-BE49-F238E27FC236}">
                <a16:creationId xmlns:a16="http://schemas.microsoft.com/office/drawing/2014/main" id="{9394DDB8-3424-4074-ACF8-894D394C843E}"/>
              </a:ext>
            </a:extLst>
          </p:cNvPr>
          <p:cNvSpPr txBox="1">
            <a:spLocks/>
          </p:cNvSpPr>
          <p:nvPr/>
        </p:nvSpPr>
        <p:spPr>
          <a:xfrm>
            <a:off x="2883671" y="160854"/>
            <a:ext cx="2660697" cy="936104"/>
          </a:xfrm>
          <a:prstGeom prst="rect">
            <a:avLst/>
          </a:prstGeom>
        </p:spPr>
        <p:txBody>
          <a:bodyPr anchor="ct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r>
              <a:rPr lang="en-US" sz="2400" kern="0" dirty="0"/>
              <a:t>Conclusions</a:t>
            </a:r>
          </a:p>
        </p:txBody>
      </p:sp>
    </p:spTree>
    <p:extLst>
      <p:ext uri="{BB962C8B-B14F-4D97-AF65-F5344CB8AC3E}">
        <p14:creationId xmlns:p14="http://schemas.microsoft.com/office/powerpoint/2010/main" val="184831477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2">
            <a:extLst>
              <a:ext uri="{FF2B5EF4-FFF2-40B4-BE49-F238E27FC236}">
                <a16:creationId xmlns:a16="http://schemas.microsoft.com/office/drawing/2014/main" id="{9E2EA4AF-1FB4-4651-BC82-A83CDAA9F21F}"/>
              </a:ext>
            </a:extLst>
          </p:cNvPr>
          <p:cNvSpPr>
            <a:spLocks noGrp="1"/>
          </p:cNvSpPr>
          <p:nvPr>
            <p:ph type="sldNum" sz="quarter" idx="10"/>
          </p:nvPr>
        </p:nvSpPr>
        <p:spPr>
          <a:xfrm>
            <a:off x="9796463" y="7078663"/>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18</a:t>
            </a:fld>
            <a:endParaRPr lang="it-IT" altLang="it-IT" sz="1300">
              <a:solidFill>
                <a:srgbClr val="000000"/>
              </a:solidFill>
            </a:endParaRPr>
          </a:p>
        </p:txBody>
      </p:sp>
      <p:sp>
        <p:nvSpPr>
          <p:cNvPr id="2" name="TextBox 1">
            <a:extLst>
              <a:ext uri="{FF2B5EF4-FFF2-40B4-BE49-F238E27FC236}">
                <a16:creationId xmlns:a16="http://schemas.microsoft.com/office/drawing/2014/main" id="{ABC188C4-254A-4B53-9519-7368E80E53BB}"/>
              </a:ext>
            </a:extLst>
          </p:cNvPr>
          <p:cNvSpPr txBox="1"/>
          <p:nvPr/>
        </p:nvSpPr>
        <p:spPr>
          <a:xfrm>
            <a:off x="104780" y="1403573"/>
            <a:ext cx="9798045" cy="521732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it-IT" sz="1600" b="1" dirty="0">
                <a:solidFill>
                  <a:schemeClr val="tx1"/>
                </a:solidFill>
              </a:rPr>
              <a:t>M. Lonza, S. </a:t>
            </a:r>
            <a:r>
              <a:rPr lang="it-IT" sz="1600" b="1" dirty="0" err="1">
                <a:solidFill>
                  <a:schemeClr val="tx1"/>
                </a:solidFill>
              </a:rPr>
              <a:t>Cleva</a:t>
            </a:r>
            <a:r>
              <a:rPr lang="it-IT" sz="1600" b="1" dirty="0">
                <a:solidFill>
                  <a:schemeClr val="tx1"/>
                </a:solidFill>
              </a:rPr>
              <a:t>, S. </a:t>
            </a:r>
            <a:r>
              <a:rPr lang="it-IT" sz="1600" b="1" dirty="0" err="1">
                <a:solidFill>
                  <a:schemeClr val="tx1"/>
                </a:solidFill>
              </a:rPr>
              <a:t>Dastan</a:t>
            </a:r>
            <a:r>
              <a:rPr lang="it-IT" sz="1600" b="1" dirty="0">
                <a:solidFill>
                  <a:schemeClr val="tx1"/>
                </a:solidFill>
              </a:rPr>
              <a:t>, S. Di Mitri, </a:t>
            </a:r>
            <a:r>
              <a:rPr lang="en-US" sz="1600" b="1" dirty="0">
                <a:solidFill>
                  <a:schemeClr val="tx1"/>
                </a:solidFill>
              </a:rPr>
              <a:t>“</a:t>
            </a:r>
            <a:r>
              <a:rPr lang="en-US" sz="1600" b="1" i="1" dirty="0">
                <a:solidFill>
                  <a:schemeClr val="tx1"/>
                </a:solidFill>
              </a:rPr>
              <a:t>Transient beam loading studies in view of the </a:t>
            </a:r>
            <a:r>
              <a:rPr lang="en-US" sz="1600" b="1" i="1" dirty="0" err="1">
                <a:solidFill>
                  <a:schemeClr val="tx1"/>
                </a:solidFill>
              </a:rPr>
              <a:t>Elettra</a:t>
            </a:r>
            <a:r>
              <a:rPr lang="en-US" sz="1600" b="1" i="1" dirty="0">
                <a:solidFill>
                  <a:schemeClr val="tx1"/>
                </a:solidFill>
              </a:rPr>
              <a:t> 2.0 upgrade project</a:t>
            </a:r>
            <a:r>
              <a:rPr lang="en-US" sz="1600" b="1" dirty="0">
                <a:solidFill>
                  <a:schemeClr val="tx1"/>
                </a:solidFill>
              </a:rPr>
              <a:t>”, presented at IPAC’23, Venice, Italy, May 2023, paper WEPA009</a:t>
            </a:r>
          </a:p>
          <a:p>
            <a:pPr marL="342900" indent="-342900" algn="just">
              <a:lnSpc>
                <a:spcPct val="150000"/>
              </a:lnSpc>
              <a:buFont typeface="Arial" panose="020B0604020202020204" pitchFamily="34" charset="0"/>
              <a:buChar char="•"/>
            </a:pPr>
            <a:r>
              <a:rPr lang="en-US" sz="1600" dirty="0">
                <a:solidFill>
                  <a:schemeClr val="tx1"/>
                </a:solidFill>
              </a:rPr>
              <a:t>J. M. Byrd, S. De </a:t>
            </a:r>
            <a:r>
              <a:rPr lang="en-US" sz="1600" dirty="0" err="1">
                <a:solidFill>
                  <a:schemeClr val="tx1"/>
                </a:solidFill>
              </a:rPr>
              <a:t>Santis</a:t>
            </a:r>
            <a:r>
              <a:rPr lang="en-US" sz="1600" dirty="0">
                <a:solidFill>
                  <a:schemeClr val="tx1"/>
                </a:solidFill>
              </a:rPr>
              <a:t>, J. Jacob, and V. </a:t>
            </a:r>
            <a:r>
              <a:rPr lang="en-US" sz="1600" dirty="0" err="1">
                <a:solidFill>
                  <a:schemeClr val="tx1"/>
                </a:solidFill>
              </a:rPr>
              <a:t>Serriere</a:t>
            </a:r>
            <a:r>
              <a:rPr lang="en-US" sz="1600" dirty="0">
                <a:solidFill>
                  <a:schemeClr val="tx1"/>
                </a:solidFill>
              </a:rPr>
              <a:t>, “</a:t>
            </a:r>
            <a:r>
              <a:rPr lang="en-US" sz="1600" i="1" dirty="0">
                <a:solidFill>
                  <a:schemeClr val="tx1"/>
                </a:solidFill>
              </a:rPr>
              <a:t>Transient beam loading effects in harmonic rf systems for light sources</a:t>
            </a:r>
            <a:r>
              <a:rPr lang="en-US" sz="1600" dirty="0">
                <a:solidFill>
                  <a:schemeClr val="tx1"/>
                </a:solidFill>
              </a:rPr>
              <a:t>”, Phys. Rev. ST Accel. Beams, vol. 5, p. 092001, 2002. doi:10.1103/PhysRevSTAB.5.0920012</a:t>
            </a:r>
          </a:p>
          <a:p>
            <a:pPr marL="342900" indent="-342900" algn="just">
              <a:lnSpc>
                <a:spcPct val="150000"/>
              </a:lnSpc>
              <a:buFont typeface="Arial" panose="020B0604020202020204" pitchFamily="34" charset="0"/>
              <a:buChar char="•"/>
            </a:pPr>
            <a:r>
              <a:rPr lang="en-US" sz="1600" dirty="0">
                <a:solidFill>
                  <a:schemeClr val="tx1"/>
                </a:solidFill>
              </a:rPr>
              <a:t>G. </a:t>
            </a:r>
            <a:r>
              <a:rPr lang="en-US" sz="1600" dirty="0" err="1">
                <a:solidFill>
                  <a:schemeClr val="tx1"/>
                </a:solidFill>
              </a:rPr>
              <a:t>Penco</a:t>
            </a:r>
            <a:r>
              <a:rPr lang="en-US" sz="1600" dirty="0">
                <a:solidFill>
                  <a:schemeClr val="tx1"/>
                </a:solidFill>
              </a:rPr>
              <a:t> and M. </a:t>
            </a:r>
            <a:r>
              <a:rPr lang="en-US" sz="1600" dirty="0" err="1">
                <a:solidFill>
                  <a:schemeClr val="tx1"/>
                </a:solidFill>
              </a:rPr>
              <a:t>Svandrlik</a:t>
            </a:r>
            <a:r>
              <a:rPr lang="en-US" sz="1600" dirty="0">
                <a:solidFill>
                  <a:schemeClr val="tx1"/>
                </a:solidFill>
              </a:rPr>
              <a:t>, “</a:t>
            </a:r>
            <a:r>
              <a:rPr lang="en-US" sz="1600" i="1" dirty="0">
                <a:solidFill>
                  <a:schemeClr val="tx1"/>
                </a:solidFill>
              </a:rPr>
              <a:t>Experimental studies on </a:t>
            </a:r>
            <a:r>
              <a:rPr lang="en-US" sz="1600" i="1" dirty="0" err="1">
                <a:solidFill>
                  <a:schemeClr val="tx1"/>
                </a:solidFill>
              </a:rPr>
              <a:t>tran-sient</a:t>
            </a:r>
            <a:r>
              <a:rPr lang="en-US" sz="1600" i="1" dirty="0">
                <a:solidFill>
                  <a:schemeClr val="tx1"/>
                </a:solidFill>
              </a:rPr>
              <a:t> beam loading effects in the presence of a </a:t>
            </a:r>
            <a:r>
              <a:rPr lang="en-US" sz="1600" i="1" dirty="0" err="1">
                <a:solidFill>
                  <a:schemeClr val="tx1"/>
                </a:solidFill>
              </a:rPr>
              <a:t>supercon</a:t>
            </a:r>
            <a:r>
              <a:rPr lang="en-US" sz="1600" i="1" dirty="0">
                <a:solidFill>
                  <a:schemeClr val="tx1"/>
                </a:solidFill>
              </a:rPr>
              <a:t>-ducting third harmonic cavity</a:t>
            </a:r>
            <a:r>
              <a:rPr lang="en-US" sz="1600" dirty="0">
                <a:solidFill>
                  <a:schemeClr val="tx1"/>
                </a:solidFill>
              </a:rPr>
              <a:t>”, Phys. Rev. ST Accel. Beams, vol. 9, p. 044401, 2006. doi:10.1103/PhysRevSTAB.9.044401</a:t>
            </a:r>
          </a:p>
          <a:p>
            <a:pPr marL="342900" indent="-342900" algn="just">
              <a:lnSpc>
                <a:spcPct val="150000"/>
              </a:lnSpc>
              <a:buFont typeface="Arial" panose="020B0604020202020204" pitchFamily="34" charset="0"/>
              <a:buChar char="•"/>
            </a:pPr>
            <a:r>
              <a:rPr lang="en-US" sz="1600" dirty="0">
                <a:solidFill>
                  <a:schemeClr val="tx1"/>
                </a:solidFill>
              </a:rPr>
              <a:t>P. F. Tavares, Å. Andersson, A. Hansson, and J. </a:t>
            </a:r>
            <a:r>
              <a:rPr lang="en-US" sz="1600" dirty="0" err="1">
                <a:solidFill>
                  <a:schemeClr val="tx1"/>
                </a:solidFill>
              </a:rPr>
              <a:t>Breunlin</a:t>
            </a:r>
            <a:r>
              <a:rPr lang="en-US" sz="1600" dirty="0">
                <a:solidFill>
                  <a:schemeClr val="tx1"/>
                </a:solidFill>
              </a:rPr>
              <a:t>, “</a:t>
            </a:r>
            <a:r>
              <a:rPr lang="en-US" sz="1600" i="1" dirty="0">
                <a:solidFill>
                  <a:schemeClr val="tx1"/>
                </a:solidFill>
              </a:rPr>
              <a:t>Equilibrium bunch density distribution with passive har-monic cavities in a storage ring</a:t>
            </a:r>
            <a:r>
              <a:rPr lang="en-US" sz="1600" dirty="0">
                <a:solidFill>
                  <a:schemeClr val="tx1"/>
                </a:solidFill>
              </a:rPr>
              <a:t>”, Phys. Rev. ST Accel. Beams, vol. 17, p. 064401, 2014. doi:10.1103/PhysRevSTAB.17.064401</a:t>
            </a:r>
          </a:p>
          <a:p>
            <a:pPr marL="342900" indent="-342900" algn="just">
              <a:lnSpc>
                <a:spcPct val="150000"/>
              </a:lnSpc>
              <a:buFont typeface="Arial" panose="020B0604020202020204" pitchFamily="34" charset="0"/>
              <a:buChar char="•"/>
            </a:pPr>
            <a:r>
              <a:rPr lang="en-US" sz="1600" dirty="0">
                <a:solidFill>
                  <a:schemeClr val="tx1"/>
                </a:solidFill>
              </a:rPr>
              <a:t>A. </a:t>
            </a:r>
            <a:r>
              <a:rPr lang="en-US" sz="1600" dirty="0" err="1">
                <a:solidFill>
                  <a:schemeClr val="tx1"/>
                </a:solidFill>
              </a:rPr>
              <a:t>Gamelin</a:t>
            </a:r>
            <a:r>
              <a:rPr lang="en-US" sz="1600" dirty="0">
                <a:solidFill>
                  <a:schemeClr val="tx1"/>
                </a:solidFill>
              </a:rPr>
              <a:t> and N. Yamamoto, “</a:t>
            </a:r>
            <a:r>
              <a:rPr lang="en-US" sz="1600" i="1" dirty="0">
                <a:solidFill>
                  <a:schemeClr val="tx1"/>
                </a:solidFill>
              </a:rPr>
              <a:t>Equilibrium Bunch Density Distribution with Multiple Active and Passive RF Cavities</a:t>
            </a:r>
            <a:r>
              <a:rPr lang="en-US" sz="1600" dirty="0">
                <a:solidFill>
                  <a:schemeClr val="tx1"/>
                </a:solidFill>
              </a:rPr>
              <a:t>”, in Proc. IPAC'21, Campinas, Brazil, May 2021, pp. 278-281. doi:10.18429/JACoW-IPAC2021-MOPAB069</a:t>
            </a:r>
          </a:p>
        </p:txBody>
      </p:sp>
      <p:sp>
        <p:nvSpPr>
          <p:cNvPr id="5" name="Rectangle 4">
            <a:extLst>
              <a:ext uri="{FF2B5EF4-FFF2-40B4-BE49-F238E27FC236}">
                <a16:creationId xmlns:a16="http://schemas.microsoft.com/office/drawing/2014/main" id="{759F9AB3-3266-4D63-AE7C-48A316C30ABA}"/>
              </a:ext>
            </a:extLst>
          </p:cNvPr>
          <p:cNvSpPr/>
          <p:nvPr/>
        </p:nvSpPr>
        <p:spPr>
          <a:xfrm>
            <a:off x="3152310" y="287662"/>
            <a:ext cx="5560409" cy="461665"/>
          </a:xfrm>
          <a:prstGeom prst="rect">
            <a:avLst/>
          </a:prstGeom>
        </p:spPr>
        <p:txBody>
          <a:bodyPr wrap="square">
            <a:spAutoFit/>
          </a:bodyPr>
          <a:lstStyle/>
          <a:p>
            <a:pPr lvl="0"/>
            <a:r>
              <a:rPr lang="en-US" dirty="0">
                <a:solidFill>
                  <a:schemeClr val="tx1"/>
                </a:solidFill>
              </a:rPr>
              <a:t>References </a:t>
            </a:r>
            <a:endParaRPr lang="en-US" dirty="0"/>
          </a:p>
        </p:txBody>
      </p:sp>
    </p:spTree>
    <p:extLst>
      <p:ext uri="{BB962C8B-B14F-4D97-AF65-F5344CB8AC3E}">
        <p14:creationId xmlns:p14="http://schemas.microsoft.com/office/powerpoint/2010/main" val="380075638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1">
            <a:extLst>
              <a:ext uri="{FF2B5EF4-FFF2-40B4-BE49-F238E27FC236}">
                <a16:creationId xmlns:a16="http://schemas.microsoft.com/office/drawing/2014/main" id="{C8EFAEE5-A6CB-47CC-BB36-12E83210F56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28C15271-27ED-49AB-A003-93F9D60C41B5}" type="slidenum">
              <a:rPr lang="it-IT" altLang="it-IT" sz="1300" smtClean="0">
                <a:solidFill>
                  <a:srgbClr val="000000"/>
                </a:solidFill>
              </a:rPr>
              <a:pPr/>
              <a:t>19</a:t>
            </a:fld>
            <a:endParaRPr lang="it-IT" altLang="it-IT" sz="1300">
              <a:solidFill>
                <a:srgbClr val="000000"/>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2">
            <a:extLst>
              <a:ext uri="{FF2B5EF4-FFF2-40B4-BE49-F238E27FC236}">
                <a16:creationId xmlns:a16="http://schemas.microsoft.com/office/drawing/2014/main" id="{9E2EA4AF-1FB4-4651-BC82-A83CDAA9F21F}"/>
              </a:ext>
            </a:extLst>
          </p:cNvPr>
          <p:cNvSpPr>
            <a:spLocks noGrp="1"/>
          </p:cNvSpPr>
          <p:nvPr>
            <p:ph type="sldNum" sz="quarter" idx="10"/>
          </p:nvPr>
        </p:nvSpPr>
        <p:spPr>
          <a:xfrm>
            <a:off x="9796463" y="7078663"/>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2</a:t>
            </a:fld>
            <a:endParaRPr lang="it-IT" altLang="it-IT" sz="1300">
              <a:solidFill>
                <a:srgbClr val="000000"/>
              </a:solidFill>
            </a:endParaRPr>
          </a:p>
        </p:txBody>
      </p:sp>
      <p:sp>
        <p:nvSpPr>
          <p:cNvPr id="2" name="TextBox 1">
            <a:extLst>
              <a:ext uri="{FF2B5EF4-FFF2-40B4-BE49-F238E27FC236}">
                <a16:creationId xmlns:a16="http://schemas.microsoft.com/office/drawing/2014/main" id="{ABC188C4-254A-4B53-9519-7368E80E53BB}"/>
              </a:ext>
            </a:extLst>
          </p:cNvPr>
          <p:cNvSpPr txBox="1"/>
          <p:nvPr/>
        </p:nvSpPr>
        <p:spPr>
          <a:xfrm>
            <a:off x="359792" y="3765655"/>
            <a:ext cx="9073008" cy="1420325"/>
          </a:xfrm>
          <a:prstGeom prst="rect">
            <a:avLst/>
          </a:prstGeom>
          <a:noFill/>
        </p:spPr>
        <p:txBody>
          <a:bodyPr wrap="square" rtlCol="0">
            <a:spAutoFit/>
          </a:bodyPr>
          <a:lstStyle/>
          <a:p>
            <a:pPr algn="ctr">
              <a:lnSpc>
                <a:spcPct val="150000"/>
              </a:lnSpc>
            </a:pPr>
            <a:r>
              <a:rPr lang="en-US" sz="2000" dirty="0">
                <a:solidFill>
                  <a:schemeClr val="tx1"/>
                </a:solidFill>
              </a:rPr>
              <a:t>Marco Lonza</a:t>
            </a:r>
          </a:p>
          <a:p>
            <a:pPr algn="ctr">
              <a:lnSpc>
                <a:spcPct val="150000"/>
              </a:lnSpc>
            </a:pPr>
            <a:r>
              <a:rPr lang="en-US" sz="1800" dirty="0">
                <a:solidFill>
                  <a:schemeClr val="tx1"/>
                </a:solidFill>
              </a:rPr>
              <a:t>S. Dastan, S. </a:t>
            </a:r>
            <a:r>
              <a:rPr lang="en-US" sz="1800" dirty="0" err="1">
                <a:solidFill>
                  <a:schemeClr val="tx1"/>
                </a:solidFill>
              </a:rPr>
              <a:t>Cleva</a:t>
            </a:r>
            <a:r>
              <a:rPr lang="en-US" sz="1800" dirty="0">
                <a:solidFill>
                  <a:schemeClr val="tx1"/>
                </a:solidFill>
              </a:rPr>
              <a:t>, S. Di </a:t>
            </a:r>
            <a:r>
              <a:rPr lang="en-US" sz="1800" dirty="0" err="1">
                <a:solidFill>
                  <a:schemeClr val="tx1"/>
                </a:solidFill>
              </a:rPr>
              <a:t>Mitri</a:t>
            </a:r>
            <a:endParaRPr lang="en-US" sz="1800" dirty="0">
              <a:solidFill>
                <a:schemeClr val="tx1"/>
              </a:solidFill>
            </a:endParaRPr>
          </a:p>
          <a:p>
            <a:pPr algn="ctr">
              <a:lnSpc>
                <a:spcPct val="150000"/>
              </a:lnSpc>
            </a:pPr>
            <a:r>
              <a:rPr lang="en-US" sz="2000" dirty="0">
                <a:solidFill>
                  <a:schemeClr val="tx1"/>
                </a:solidFill>
              </a:rPr>
              <a:t>(</a:t>
            </a:r>
            <a:r>
              <a:rPr lang="en-US" sz="2000" dirty="0" err="1">
                <a:solidFill>
                  <a:schemeClr val="tx1"/>
                </a:solidFill>
              </a:rPr>
              <a:t>Elettra</a:t>
            </a:r>
            <a:r>
              <a:rPr lang="en-US" sz="2000" dirty="0">
                <a:solidFill>
                  <a:schemeClr val="tx1"/>
                </a:solidFill>
              </a:rPr>
              <a:t> </a:t>
            </a:r>
            <a:r>
              <a:rPr lang="en-US" sz="2000" dirty="0" err="1">
                <a:solidFill>
                  <a:schemeClr val="tx1"/>
                </a:solidFill>
              </a:rPr>
              <a:t>Sincrotrone</a:t>
            </a:r>
            <a:r>
              <a:rPr lang="en-US" sz="2000" dirty="0">
                <a:solidFill>
                  <a:schemeClr val="tx1"/>
                </a:solidFill>
              </a:rPr>
              <a:t> Trieste)</a:t>
            </a:r>
          </a:p>
        </p:txBody>
      </p:sp>
      <p:sp>
        <p:nvSpPr>
          <p:cNvPr id="5" name="Rectangle 4">
            <a:extLst>
              <a:ext uri="{FF2B5EF4-FFF2-40B4-BE49-F238E27FC236}">
                <a16:creationId xmlns:a16="http://schemas.microsoft.com/office/drawing/2014/main" id="{759F9AB3-3266-4D63-AE7C-48A316C30ABA}"/>
              </a:ext>
            </a:extLst>
          </p:cNvPr>
          <p:cNvSpPr/>
          <p:nvPr/>
        </p:nvSpPr>
        <p:spPr>
          <a:xfrm>
            <a:off x="1187305" y="2483693"/>
            <a:ext cx="8424936" cy="830997"/>
          </a:xfrm>
          <a:prstGeom prst="rect">
            <a:avLst/>
          </a:prstGeom>
        </p:spPr>
        <p:txBody>
          <a:bodyPr wrap="square">
            <a:spAutoFit/>
          </a:bodyPr>
          <a:lstStyle/>
          <a:p>
            <a:pPr lvl="0" algn="ctr"/>
            <a:r>
              <a:rPr lang="en-US" dirty="0">
                <a:solidFill>
                  <a:schemeClr val="tx1"/>
                </a:solidFill>
              </a:rPr>
              <a:t>Studies on transient beam loading generated by the superconductive harmonic cavity</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8123F73-89E6-4A49-B9A3-525DC98A37AA}"/>
              </a:ext>
            </a:extLst>
          </p:cNvPr>
          <p:cNvSpPr>
            <a:spLocks noGrp="1"/>
          </p:cNvSpPr>
          <p:nvPr>
            <p:ph type="title"/>
          </p:nvPr>
        </p:nvSpPr>
        <p:spPr bwMode="auto">
          <a:xfrm>
            <a:off x="2795653" y="251445"/>
            <a:ext cx="6984106"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it-IT" sz="2400" dirty="0" err="1"/>
              <a:t>Elettra</a:t>
            </a:r>
            <a:r>
              <a:rPr lang="en-US" altLang="it-IT" sz="2400" dirty="0"/>
              <a:t> Machine and 3HC Characterization:</a:t>
            </a:r>
            <a:br>
              <a:rPr lang="en-US" altLang="it-IT" sz="2400" dirty="0"/>
            </a:br>
            <a:r>
              <a:rPr lang="en-US" altLang="it-IT" sz="2400" dirty="0"/>
              <a:t>3HC Quality Factor</a:t>
            </a:r>
          </a:p>
        </p:txBody>
      </p:sp>
      <p:sp>
        <p:nvSpPr>
          <p:cNvPr id="25603" name="Slide Number Placeholder 3">
            <a:extLst>
              <a:ext uri="{FF2B5EF4-FFF2-40B4-BE49-F238E27FC236}">
                <a16:creationId xmlns:a16="http://schemas.microsoft.com/office/drawing/2014/main" id="{37DAECBC-41D9-459C-B10F-AC55CAE0F617}"/>
              </a:ext>
            </a:extLst>
          </p:cNvPr>
          <p:cNvSpPr>
            <a:spLocks noGrp="1"/>
          </p:cNvSpPr>
          <p:nvPr>
            <p:ph type="sldNum" sz="quarter" idx="10"/>
          </p:nvPr>
        </p:nvSpPr>
        <p:spPr>
          <a:xfrm>
            <a:off x="9791700" y="7078663"/>
            <a:ext cx="2889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EC101881-0E69-4A11-A02B-35C9A863BD0F}" type="slidenum">
              <a:rPr lang="it-IT" altLang="it-IT" sz="1300" smtClean="0">
                <a:solidFill>
                  <a:srgbClr val="000000"/>
                </a:solidFill>
              </a:rPr>
              <a:pPr/>
              <a:t>21</a:t>
            </a:fld>
            <a:endParaRPr lang="it-IT" altLang="it-IT" sz="1300">
              <a:solidFill>
                <a:srgbClr val="000000"/>
              </a:solidFill>
            </a:endParaRPr>
          </a:p>
        </p:txBody>
      </p:sp>
      <p:graphicFrame>
        <p:nvGraphicFramePr>
          <p:cNvPr id="4" name="Table 3">
            <a:extLst>
              <a:ext uri="{FF2B5EF4-FFF2-40B4-BE49-F238E27FC236}">
                <a16:creationId xmlns:a16="http://schemas.microsoft.com/office/drawing/2014/main" id="{9BE8F2C0-6C69-428C-B677-EB21EBA30CD9}"/>
              </a:ext>
            </a:extLst>
          </p:cNvPr>
          <p:cNvGraphicFramePr>
            <a:graphicFrameLocks noGrp="1"/>
          </p:cNvGraphicFramePr>
          <p:nvPr>
            <p:extLst/>
          </p:nvPr>
        </p:nvGraphicFramePr>
        <p:xfrm>
          <a:off x="6134340" y="2339677"/>
          <a:ext cx="3490910" cy="4298952"/>
        </p:xfrm>
        <a:graphic>
          <a:graphicData uri="http://schemas.openxmlformats.org/drawingml/2006/table">
            <a:tbl>
              <a:tblPr firstRow="1" bandRow="1">
                <a:tableStyleId>{5C22544A-7EE6-4342-B048-85BDC9FD1C3A}</a:tableStyleId>
              </a:tblPr>
              <a:tblGrid>
                <a:gridCol w="698182">
                  <a:extLst>
                    <a:ext uri="{9D8B030D-6E8A-4147-A177-3AD203B41FA5}">
                      <a16:colId xmlns:a16="http://schemas.microsoft.com/office/drawing/2014/main" val="898134332"/>
                    </a:ext>
                  </a:extLst>
                </a:gridCol>
                <a:gridCol w="698182">
                  <a:extLst>
                    <a:ext uri="{9D8B030D-6E8A-4147-A177-3AD203B41FA5}">
                      <a16:colId xmlns:a16="http://schemas.microsoft.com/office/drawing/2014/main" val="1408790578"/>
                    </a:ext>
                  </a:extLst>
                </a:gridCol>
                <a:gridCol w="821976">
                  <a:extLst>
                    <a:ext uri="{9D8B030D-6E8A-4147-A177-3AD203B41FA5}">
                      <a16:colId xmlns:a16="http://schemas.microsoft.com/office/drawing/2014/main" val="96308817"/>
                    </a:ext>
                  </a:extLst>
                </a:gridCol>
                <a:gridCol w="574388">
                  <a:extLst>
                    <a:ext uri="{9D8B030D-6E8A-4147-A177-3AD203B41FA5}">
                      <a16:colId xmlns:a16="http://schemas.microsoft.com/office/drawing/2014/main" val="4271916848"/>
                    </a:ext>
                  </a:extLst>
                </a:gridCol>
                <a:gridCol w="698182">
                  <a:extLst>
                    <a:ext uri="{9D8B030D-6E8A-4147-A177-3AD203B41FA5}">
                      <a16:colId xmlns:a16="http://schemas.microsoft.com/office/drawing/2014/main" val="438917067"/>
                    </a:ext>
                  </a:extLst>
                </a:gridCol>
              </a:tblGrid>
              <a:tr h="497352">
                <a:tc>
                  <a:txBody>
                    <a:bodyPr/>
                    <a:lstStyle/>
                    <a:p>
                      <a:pPr algn="ctr" fontAlgn="b"/>
                      <a:r>
                        <a:rPr lang="en-US" sz="1600" b="1" i="0" u="none" strike="noStrike" dirty="0">
                          <a:solidFill>
                            <a:srgbClr val="000000"/>
                          </a:solidFill>
                          <a:effectLst/>
                          <a:latin typeface="Calibri" panose="020F0502020204030204" pitchFamily="34" charset="0"/>
                        </a:rPr>
                        <a:t>Cell#</a:t>
                      </a:r>
                    </a:p>
                  </a:txBody>
                  <a:tcPr marL="9526" marR="9526" marT="9528" marB="0" anchor="b"/>
                </a:tc>
                <a:tc>
                  <a:txBody>
                    <a:bodyPr/>
                    <a:lstStyle/>
                    <a:p>
                      <a:pPr algn="ctr" fontAlgn="b"/>
                      <a:r>
                        <a:rPr lang="en-US" sz="1600" b="1" i="0" u="none" strike="noStrike">
                          <a:solidFill>
                            <a:srgbClr val="000000"/>
                          </a:solidFill>
                          <a:effectLst/>
                          <a:latin typeface="Calibri" panose="020F0502020204030204" pitchFamily="34" charset="0"/>
                        </a:rPr>
                        <a:t>Current</a:t>
                      </a:r>
                    </a:p>
                  </a:txBody>
                  <a:tcPr marL="9526" marR="9526" marT="9528" marB="0" anchor="b"/>
                </a:tc>
                <a:tc>
                  <a:txBody>
                    <a:bodyPr/>
                    <a:lstStyle/>
                    <a:p>
                      <a:pPr algn="ctr" fontAlgn="b"/>
                      <a:r>
                        <a:rPr lang="en-US" sz="1600" b="1" i="0" u="none" strike="noStrike" dirty="0">
                          <a:solidFill>
                            <a:srgbClr val="000000"/>
                          </a:solidFill>
                          <a:effectLst/>
                          <a:latin typeface="Calibri" panose="020F0502020204030204" pitchFamily="34" charset="0"/>
                        </a:rPr>
                        <a:t>Detuning</a:t>
                      </a:r>
                    </a:p>
                  </a:txBody>
                  <a:tcPr marL="9526" marR="9526" marT="9528" marB="0" anchor="b"/>
                </a:tc>
                <a:tc>
                  <a:txBody>
                    <a:bodyPr/>
                    <a:lstStyle/>
                    <a:p>
                      <a:pPr algn="ctr" fontAlgn="b"/>
                      <a:r>
                        <a:rPr lang="el-GR" sz="1600" b="1" i="0" u="none" strike="noStrike" dirty="0">
                          <a:solidFill>
                            <a:srgbClr val="000000"/>
                          </a:solidFill>
                          <a:effectLst/>
                          <a:latin typeface="Calibri" panose="020F0502020204030204" pitchFamily="34" charset="0"/>
                        </a:rPr>
                        <a:t>τ</a:t>
                      </a:r>
                    </a:p>
                  </a:txBody>
                  <a:tcPr marL="9526" marR="9526" marT="9528" marB="0" anchor="b"/>
                </a:tc>
                <a:tc>
                  <a:txBody>
                    <a:bodyPr/>
                    <a:lstStyle/>
                    <a:p>
                      <a:pPr algn="ctr" fontAlgn="b"/>
                      <a:r>
                        <a:rPr lang="en-US" sz="1600" b="1" i="0" u="none" strike="noStrike" dirty="0">
                          <a:solidFill>
                            <a:srgbClr val="000000"/>
                          </a:solidFill>
                          <a:effectLst/>
                          <a:latin typeface="Calibri" panose="020F0502020204030204" pitchFamily="34" charset="0"/>
                        </a:rPr>
                        <a:t>Q</a:t>
                      </a:r>
                    </a:p>
                  </a:txBody>
                  <a:tcPr marL="9526" marR="9526" marT="9528" marB="0" anchor="b"/>
                </a:tc>
                <a:extLst>
                  <a:ext uri="{0D108BD9-81ED-4DB2-BD59-A6C34878D82A}">
                    <a16:rowId xmlns:a16="http://schemas.microsoft.com/office/drawing/2014/main" val="1278482812"/>
                  </a:ext>
                </a:extLst>
              </a:tr>
              <a:tr h="253440">
                <a:tc>
                  <a:txBody>
                    <a:bodyPr/>
                    <a:lstStyle/>
                    <a:p>
                      <a:pPr algn="ctr" fontAlgn="b"/>
                      <a:r>
                        <a:rPr lang="en-US" sz="1600" b="1" i="0" u="none" strike="noStrike" dirty="0">
                          <a:solidFill>
                            <a:srgbClr val="000000"/>
                          </a:solidFill>
                          <a:effectLst/>
                          <a:latin typeface="Calibri" panose="020F0502020204030204" pitchFamily="34" charset="0"/>
                        </a:rPr>
                        <a:t> </a:t>
                      </a:r>
                    </a:p>
                  </a:txBody>
                  <a:tcPr marL="9526" marR="9526" marT="9528" marB="0" anchor="b"/>
                </a:tc>
                <a:tc>
                  <a:txBody>
                    <a:bodyPr/>
                    <a:lstStyle/>
                    <a:p>
                      <a:pPr algn="ctr" fontAlgn="b"/>
                      <a:r>
                        <a:rPr lang="en-US" sz="1600" b="1" i="0" u="none" strike="noStrike">
                          <a:solidFill>
                            <a:srgbClr val="000000"/>
                          </a:solidFill>
                          <a:effectLst/>
                          <a:latin typeface="Calibri" panose="020F0502020204030204" pitchFamily="34" charset="0"/>
                        </a:rPr>
                        <a:t>(mA)</a:t>
                      </a:r>
                    </a:p>
                  </a:txBody>
                  <a:tcPr marL="9526" marR="9526" marT="9528" marB="0" anchor="b"/>
                </a:tc>
                <a:tc>
                  <a:txBody>
                    <a:bodyPr/>
                    <a:lstStyle/>
                    <a:p>
                      <a:pPr algn="ctr" fontAlgn="b"/>
                      <a:r>
                        <a:rPr lang="en-US" sz="1600" b="1" i="0" u="none" strike="noStrike">
                          <a:solidFill>
                            <a:srgbClr val="000000"/>
                          </a:solidFill>
                          <a:effectLst/>
                          <a:latin typeface="Calibri" panose="020F0502020204030204" pitchFamily="34" charset="0"/>
                        </a:rPr>
                        <a:t>kHz</a:t>
                      </a:r>
                    </a:p>
                  </a:txBody>
                  <a:tcPr marL="9526" marR="9526" marT="9528" marB="0" anchor="b"/>
                </a:tc>
                <a:tc>
                  <a:txBody>
                    <a:bodyPr/>
                    <a:lstStyle/>
                    <a:p>
                      <a:pPr algn="ctr" fontAlgn="b"/>
                      <a:r>
                        <a:rPr lang="en-US" sz="1600" b="1" i="0" u="none" strike="noStrike">
                          <a:solidFill>
                            <a:srgbClr val="000000"/>
                          </a:solidFill>
                          <a:effectLst/>
                          <a:latin typeface="Calibri" panose="020F0502020204030204" pitchFamily="34" charset="0"/>
                        </a:rPr>
                        <a:t>ms</a:t>
                      </a:r>
                    </a:p>
                  </a:txBody>
                  <a:tcPr marL="9526" marR="9526" marT="9528" marB="0" anchor="b"/>
                </a:tc>
                <a:tc>
                  <a:txBody>
                    <a:bodyPr/>
                    <a:lstStyle/>
                    <a:p>
                      <a:pPr algn="ctr" fontAlgn="b"/>
                      <a:r>
                        <a:rPr lang="en-US" sz="1600" b="1" i="0" u="none" strike="noStrike" dirty="0">
                          <a:solidFill>
                            <a:srgbClr val="000000"/>
                          </a:solidFill>
                          <a:effectLst/>
                          <a:latin typeface="Calibri" panose="020F0502020204030204" pitchFamily="34" charset="0"/>
                        </a:rPr>
                        <a:t> x 10</a:t>
                      </a:r>
                      <a:r>
                        <a:rPr lang="en-US" sz="1600" b="1" i="0" u="none" strike="noStrike" baseline="30000" dirty="0">
                          <a:solidFill>
                            <a:srgbClr val="000000"/>
                          </a:solidFill>
                          <a:effectLst/>
                          <a:latin typeface="Calibri" panose="020F0502020204030204" pitchFamily="34" charset="0"/>
                        </a:rPr>
                        <a:t>8</a:t>
                      </a:r>
                    </a:p>
                  </a:txBody>
                  <a:tcPr marL="9526" marR="9526" marT="9528" marB="0" anchor="b"/>
                </a:tc>
                <a:extLst>
                  <a:ext uri="{0D108BD9-81ED-4DB2-BD59-A6C34878D82A}">
                    <a16:rowId xmlns:a16="http://schemas.microsoft.com/office/drawing/2014/main" val="570809877"/>
                  </a:ext>
                </a:extLst>
              </a:tr>
              <a:tr h="253440">
                <a:tc>
                  <a:txBody>
                    <a:bodyPr/>
                    <a:lstStyle/>
                    <a:p>
                      <a:pPr algn="ctr" fontAlgn="b"/>
                      <a:r>
                        <a:rPr lang="en-US" sz="1600" b="0" i="0" u="none" strike="noStrike" dirty="0">
                          <a:solidFill>
                            <a:srgbClr val="000000"/>
                          </a:solidFill>
                          <a:effectLst/>
                          <a:latin typeface="Calibri" panose="020F0502020204030204" pitchFamily="34" charset="0"/>
                        </a:rPr>
                        <a:t>1</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40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28.3</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1.33</a:t>
                      </a:r>
                    </a:p>
                  </a:txBody>
                  <a:tcPr marL="9526" marR="9526" marT="9528" marB="0" anchor="b"/>
                </a:tc>
                <a:extLst>
                  <a:ext uri="{0D108BD9-81ED-4DB2-BD59-A6C34878D82A}">
                    <a16:rowId xmlns:a16="http://schemas.microsoft.com/office/drawing/2014/main" val="1107226034"/>
                  </a:ext>
                </a:extLst>
              </a:tr>
              <a:tr h="253440">
                <a:tc>
                  <a:txBody>
                    <a:bodyPr/>
                    <a:lstStyle/>
                    <a:p>
                      <a:pPr algn="ctr" fontAlgn="b"/>
                      <a:r>
                        <a:rPr lang="en-US" sz="1600" b="0" i="0" u="none" strike="noStrike">
                          <a:solidFill>
                            <a:srgbClr val="000000"/>
                          </a:solidFill>
                          <a:effectLst/>
                          <a:latin typeface="Calibri" panose="020F0502020204030204" pitchFamily="34" charset="0"/>
                        </a:rPr>
                        <a:t>1</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50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28.3</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1.33</a:t>
                      </a:r>
                    </a:p>
                  </a:txBody>
                  <a:tcPr marL="9526" marR="9526" marT="9528" marB="0" anchor="b"/>
                </a:tc>
                <a:extLst>
                  <a:ext uri="{0D108BD9-81ED-4DB2-BD59-A6C34878D82A}">
                    <a16:rowId xmlns:a16="http://schemas.microsoft.com/office/drawing/2014/main" val="14145989"/>
                  </a:ext>
                </a:extLst>
              </a:tr>
              <a:tr h="253440">
                <a:tc>
                  <a:txBody>
                    <a:bodyPr/>
                    <a:lstStyle/>
                    <a:p>
                      <a:pPr algn="ctr" fontAlgn="b"/>
                      <a:r>
                        <a:rPr lang="en-US" sz="1600" b="0" i="0" u="none" strike="noStrike">
                          <a:solidFill>
                            <a:srgbClr val="000000"/>
                          </a:solidFill>
                          <a:effectLst/>
                          <a:latin typeface="Calibri" panose="020F0502020204030204" pitchFamily="34" charset="0"/>
                        </a:rPr>
                        <a:t>1</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60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28.3</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1.33</a:t>
                      </a:r>
                    </a:p>
                  </a:txBody>
                  <a:tcPr marL="9526" marR="9526" marT="9528" marB="0" anchor="b"/>
                </a:tc>
                <a:extLst>
                  <a:ext uri="{0D108BD9-81ED-4DB2-BD59-A6C34878D82A}">
                    <a16:rowId xmlns:a16="http://schemas.microsoft.com/office/drawing/2014/main" val="2035490129"/>
                  </a:ext>
                </a:extLst>
              </a:tr>
              <a:tr h="253440">
                <a:tc>
                  <a:txBody>
                    <a:bodyPr/>
                    <a:lstStyle/>
                    <a:p>
                      <a:pPr algn="ctr" fontAlgn="b"/>
                      <a:r>
                        <a:rPr lang="en-US" sz="1600" b="0" i="0" u="none" strike="noStrike">
                          <a:solidFill>
                            <a:srgbClr val="000000"/>
                          </a:solidFill>
                          <a:effectLst/>
                          <a:latin typeface="Calibri" panose="020F0502020204030204" pitchFamily="34" charset="0"/>
                        </a:rPr>
                        <a:t>1</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70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28.3</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1.33</a:t>
                      </a:r>
                    </a:p>
                  </a:txBody>
                  <a:tcPr marL="9526" marR="9526" marT="9528" marB="0" anchor="b"/>
                </a:tc>
                <a:extLst>
                  <a:ext uri="{0D108BD9-81ED-4DB2-BD59-A6C34878D82A}">
                    <a16:rowId xmlns:a16="http://schemas.microsoft.com/office/drawing/2014/main" val="388058895"/>
                  </a:ext>
                </a:extLst>
              </a:tr>
              <a:tr h="253440">
                <a:tc>
                  <a:txBody>
                    <a:bodyPr/>
                    <a:lstStyle/>
                    <a:p>
                      <a:pPr algn="ctr" fontAlgn="b"/>
                      <a:r>
                        <a:rPr lang="en-US" sz="1600" b="0" i="0" u="none" strike="noStrike">
                          <a:solidFill>
                            <a:srgbClr val="000000"/>
                          </a:solidFill>
                          <a:effectLst/>
                          <a:latin typeface="Calibri" panose="020F0502020204030204" pitchFamily="34" charset="0"/>
                        </a:rPr>
                        <a:t>1</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80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28.3</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1.33</a:t>
                      </a:r>
                    </a:p>
                  </a:txBody>
                  <a:tcPr marL="9526" marR="9526" marT="9528" marB="0" anchor="b"/>
                </a:tc>
                <a:extLst>
                  <a:ext uri="{0D108BD9-81ED-4DB2-BD59-A6C34878D82A}">
                    <a16:rowId xmlns:a16="http://schemas.microsoft.com/office/drawing/2014/main" val="2098246219"/>
                  </a:ext>
                </a:extLst>
              </a:tr>
              <a:tr h="253440">
                <a:tc>
                  <a:txBody>
                    <a:bodyPr/>
                    <a:lstStyle/>
                    <a:p>
                      <a:pPr algn="ctr" fontAlgn="b"/>
                      <a:r>
                        <a:rPr lang="en-US" sz="1600" b="0" i="0" u="none" strike="noStrike">
                          <a:solidFill>
                            <a:srgbClr val="000000"/>
                          </a:solidFill>
                          <a:effectLst/>
                          <a:latin typeface="Calibri" panose="020F0502020204030204" pitchFamily="34" charset="0"/>
                        </a:rPr>
                        <a:t>1</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70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27.9</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1.31</a:t>
                      </a:r>
                    </a:p>
                  </a:txBody>
                  <a:tcPr marL="9526" marR="9526" marT="9528" marB="0" anchor="b"/>
                </a:tc>
                <a:extLst>
                  <a:ext uri="{0D108BD9-81ED-4DB2-BD59-A6C34878D82A}">
                    <a16:rowId xmlns:a16="http://schemas.microsoft.com/office/drawing/2014/main" val="564952788"/>
                  </a:ext>
                </a:extLst>
              </a:tr>
              <a:tr h="253440">
                <a:tc>
                  <a:txBody>
                    <a:bodyPr/>
                    <a:lstStyle/>
                    <a:p>
                      <a:pPr algn="ctr" fontAlgn="b"/>
                      <a:r>
                        <a:rPr lang="en-US" sz="1600" b="0" i="0" u="none" strike="noStrike">
                          <a:solidFill>
                            <a:srgbClr val="000000"/>
                          </a:solidFill>
                          <a:effectLst/>
                          <a:latin typeface="Calibri" panose="020F0502020204030204" pitchFamily="34" charset="0"/>
                        </a:rPr>
                        <a:t>1</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90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28.4</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1.34</a:t>
                      </a:r>
                    </a:p>
                  </a:txBody>
                  <a:tcPr marL="9526" marR="9526" marT="9528" marB="0" anchor="b"/>
                </a:tc>
                <a:extLst>
                  <a:ext uri="{0D108BD9-81ED-4DB2-BD59-A6C34878D82A}">
                    <a16:rowId xmlns:a16="http://schemas.microsoft.com/office/drawing/2014/main" val="3902758295"/>
                  </a:ext>
                </a:extLst>
              </a:tr>
              <a:tr h="253440">
                <a:tc>
                  <a:txBody>
                    <a:bodyPr/>
                    <a:lstStyle/>
                    <a:p>
                      <a:pPr algn="ctr" fontAlgn="b"/>
                      <a:r>
                        <a:rPr lang="en-US" sz="1600" b="0" i="0" u="none" strike="noStrike">
                          <a:solidFill>
                            <a:srgbClr val="000000"/>
                          </a:solidFill>
                          <a:effectLst/>
                          <a:latin typeface="Calibri" panose="020F0502020204030204" pitchFamily="34" charset="0"/>
                        </a:rPr>
                        <a:t>2</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40</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30.7</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1.45</a:t>
                      </a:r>
                    </a:p>
                  </a:txBody>
                  <a:tcPr marL="9526" marR="9526" marT="9528" marB="0" anchor="b"/>
                </a:tc>
                <a:extLst>
                  <a:ext uri="{0D108BD9-81ED-4DB2-BD59-A6C34878D82A}">
                    <a16:rowId xmlns:a16="http://schemas.microsoft.com/office/drawing/2014/main" val="2946486706"/>
                  </a:ext>
                </a:extLst>
              </a:tr>
              <a:tr h="253440">
                <a:tc>
                  <a:txBody>
                    <a:bodyPr/>
                    <a:lstStyle/>
                    <a:p>
                      <a:pPr algn="ctr" fontAlgn="b"/>
                      <a:r>
                        <a:rPr lang="en-US" sz="1600" b="0" i="0" u="none" strike="noStrike" dirty="0">
                          <a:solidFill>
                            <a:srgbClr val="000000"/>
                          </a:solidFill>
                          <a:effectLst/>
                          <a:latin typeface="Calibri" panose="020F0502020204030204" pitchFamily="34" charset="0"/>
                        </a:rPr>
                        <a:t>2</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50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30.7</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1.45</a:t>
                      </a:r>
                    </a:p>
                  </a:txBody>
                  <a:tcPr marL="9526" marR="9526" marT="9528" marB="0" anchor="b"/>
                </a:tc>
                <a:extLst>
                  <a:ext uri="{0D108BD9-81ED-4DB2-BD59-A6C34878D82A}">
                    <a16:rowId xmlns:a16="http://schemas.microsoft.com/office/drawing/2014/main" val="3394445598"/>
                  </a:ext>
                </a:extLst>
              </a:tr>
              <a:tr h="253440">
                <a:tc>
                  <a:txBody>
                    <a:bodyPr/>
                    <a:lstStyle/>
                    <a:p>
                      <a:pPr algn="ctr" fontAlgn="b"/>
                      <a:r>
                        <a:rPr lang="en-US" sz="1600" b="0" i="0" u="none" strike="noStrike">
                          <a:solidFill>
                            <a:srgbClr val="000000"/>
                          </a:solidFill>
                          <a:effectLst/>
                          <a:latin typeface="Calibri" panose="020F0502020204030204" pitchFamily="34" charset="0"/>
                        </a:rPr>
                        <a:t>2</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60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30.7</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1.45</a:t>
                      </a:r>
                    </a:p>
                  </a:txBody>
                  <a:tcPr marL="9526" marR="9526" marT="9528" marB="0" anchor="b"/>
                </a:tc>
                <a:extLst>
                  <a:ext uri="{0D108BD9-81ED-4DB2-BD59-A6C34878D82A}">
                    <a16:rowId xmlns:a16="http://schemas.microsoft.com/office/drawing/2014/main" val="300842656"/>
                  </a:ext>
                </a:extLst>
              </a:tr>
              <a:tr h="253440">
                <a:tc>
                  <a:txBody>
                    <a:bodyPr/>
                    <a:lstStyle/>
                    <a:p>
                      <a:pPr algn="ctr" fontAlgn="b"/>
                      <a:r>
                        <a:rPr lang="en-US" sz="1600" b="0" i="0" u="none" strike="noStrike">
                          <a:solidFill>
                            <a:srgbClr val="000000"/>
                          </a:solidFill>
                          <a:effectLst/>
                          <a:latin typeface="Calibri" panose="020F0502020204030204" pitchFamily="34" charset="0"/>
                        </a:rPr>
                        <a:t>2</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70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30.7</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1.45</a:t>
                      </a:r>
                    </a:p>
                  </a:txBody>
                  <a:tcPr marL="9526" marR="9526" marT="9528" marB="0" anchor="b"/>
                </a:tc>
                <a:extLst>
                  <a:ext uri="{0D108BD9-81ED-4DB2-BD59-A6C34878D82A}">
                    <a16:rowId xmlns:a16="http://schemas.microsoft.com/office/drawing/2014/main" val="2968646398"/>
                  </a:ext>
                </a:extLst>
              </a:tr>
              <a:tr h="253440">
                <a:tc>
                  <a:txBody>
                    <a:bodyPr/>
                    <a:lstStyle/>
                    <a:p>
                      <a:pPr algn="ctr" fontAlgn="b"/>
                      <a:r>
                        <a:rPr lang="en-US" sz="1600" b="0" i="0" u="none" strike="noStrike" dirty="0">
                          <a:solidFill>
                            <a:srgbClr val="000000"/>
                          </a:solidFill>
                          <a:effectLst/>
                          <a:latin typeface="Calibri" panose="020F0502020204030204" pitchFamily="34" charset="0"/>
                        </a:rPr>
                        <a:t>2</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120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80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30.7</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1.45</a:t>
                      </a:r>
                    </a:p>
                  </a:txBody>
                  <a:tcPr marL="9526" marR="9526" marT="9528" marB="0" anchor="b"/>
                </a:tc>
                <a:extLst>
                  <a:ext uri="{0D108BD9-81ED-4DB2-BD59-A6C34878D82A}">
                    <a16:rowId xmlns:a16="http://schemas.microsoft.com/office/drawing/2014/main" val="2093636417"/>
                  </a:ext>
                </a:extLst>
              </a:tr>
              <a:tr h="253440">
                <a:tc>
                  <a:txBody>
                    <a:bodyPr/>
                    <a:lstStyle/>
                    <a:p>
                      <a:pPr algn="ctr" fontAlgn="b"/>
                      <a:r>
                        <a:rPr lang="en-US" sz="1600" b="0" i="0" u="none" strike="noStrike">
                          <a:solidFill>
                            <a:srgbClr val="000000"/>
                          </a:solidFill>
                          <a:effectLst/>
                          <a:latin typeface="Calibri" panose="020F0502020204030204" pitchFamily="34" charset="0"/>
                        </a:rPr>
                        <a:t>2</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70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30.4</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1.43</a:t>
                      </a:r>
                    </a:p>
                  </a:txBody>
                  <a:tcPr marL="9526" marR="9526" marT="9528" marB="0" anchor="b"/>
                </a:tc>
                <a:extLst>
                  <a:ext uri="{0D108BD9-81ED-4DB2-BD59-A6C34878D82A}">
                    <a16:rowId xmlns:a16="http://schemas.microsoft.com/office/drawing/2014/main" val="931765747"/>
                  </a:ext>
                </a:extLst>
              </a:tr>
              <a:tr h="253440">
                <a:tc>
                  <a:txBody>
                    <a:bodyPr/>
                    <a:lstStyle/>
                    <a:p>
                      <a:pPr algn="ctr" fontAlgn="b"/>
                      <a:r>
                        <a:rPr lang="en-US" sz="1600" b="0" i="0" u="none" strike="noStrike">
                          <a:solidFill>
                            <a:srgbClr val="000000"/>
                          </a:solidFill>
                          <a:effectLst/>
                          <a:latin typeface="Calibri" panose="020F0502020204030204" pitchFamily="34" charset="0"/>
                        </a:rPr>
                        <a:t>2</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90</a:t>
                      </a:r>
                    </a:p>
                  </a:txBody>
                  <a:tcPr marL="9526" marR="9526" marT="9528" marB="0" anchor="b"/>
                </a:tc>
                <a:tc>
                  <a:txBody>
                    <a:bodyPr/>
                    <a:lstStyle/>
                    <a:p>
                      <a:pPr algn="ctr" fontAlgn="b"/>
                      <a:r>
                        <a:rPr lang="en-US" sz="1600" b="0" i="0" u="none" strike="noStrike">
                          <a:solidFill>
                            <a:srgbClr val="000000"/>
                          </a:solidFill>
                          <a:effectLst/>
                          <a:latin typeface="Calibri" panose="020F0502020204030204" pitchFamily="34" charset="0"/>
                        </a:rPr>
                        <a:t>30.2</a:t>
                      </a:r>
                    </a:p>
                  </a:txBody>
                  <a:tcPr marL="9526" marR="9526" marT="9528" marB="0" anchor="b"/>
                </a:tc>
                <a:tc>
                  <a:txBody>
                    <a:bodyPr/>
                    <a:lstStyle/>
                    <a:p>
                      <a:pPr algn="ctr" fontAlgn="b"/>
                      <a:r>
                        <a:rPr lang="en-US" sz="1600" b="0" i="0" u="none" strike="noStrike" dirty="0">
                          <a:solidFill>
                            <a:srgbClr val="000000"/>
                          </a:solidFill>
                          <a:effectLst/>
                          <a:latin typeface="Calibri" panose="020F0502020204030204" pitchFamily="34" charset="0"/>
                        </a:rPr>
                        <a:t>1.42</a:t>
                      </a:r>
                    </a:p>
                  </a:txBody>
                  <a:tcPr marL="9526" marR="9526" marT="9528" marB="0" anchor="b"/>
                </a:tc>
                <a:extLst>
                  <a:ext uri="{0D108BD9-81ED-4DB2-BD59-A6C34878D82A}">
                    <a16:rowId xmlns:a16="http://schemas.microsoft.com/office/drawing/2014/main" val="2180669517"/>
                  </a:ext>
                </a:extLst>
              </a:tr>
            </a:tbl>
          </a:graphicData>
        </a:graphic>
      </p:graphicFrame>
      <p:pic>
        <p:nvPicPr>
          <p:cNvPr id="5" name="Picture 33">
            <a:extLst>
              <a:ext uri="{FF2B5EF4-FFF2-40B4-BE49-F238E27FC236}">
                <a16:creationId xmlns:a16="http://schemas.microsoft.com/office/drawing/2014/main" id="{B8DCB33F-1113-4236-AC8F-A25109F9A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46" y="2892023"/>
            <a:ext cx="37941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68A13649-6861-437A-9727-B6E662A0E15E}"/>
              </a:ext>
            </a:extLst>
          </p:cNvPr>
          <p:cNvSpPr txBox="1">
            <a:spLocks noChangeArrowheads="1"/>
          </p:cNvSpPr>
          <p:nvPr/>
        </p:nvSpPr>
        <p:spPr bwMode="auto">
          <a:xfrm>
            <a:off x="455375" y="1262459"/>
            <a:ext cx="93610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600" dirty="0">
                <a:solidFill>
                  <a:srgbClr val="0070C0"/>
                </a:solidFill>
              </a:rPr>
              <a:t>The decay time of the 3HC voltage after a commanded beam dump has been measured by acquiring with an oscilloscope the signal taken from both cavity pickups. The acquired data have been digitally I/Q demodulated and the amplitude decay fitted with exponential curves, eventually providing the time constant and thus the Q factor. </a:t>
            </a:r>
          </a:p>
        </p:txBody>
      </p:sp>
      <p:cxnSp>
        <p:nvCxnSpPr>
          <p:cNvPr id="7" name="Straight Connector 6">
            <a:extLst>
              <a:ext uri="{FF2B5EF4-FFF2-40B4-BE49-F238E27FC236}">
                <a16:creationId xmlns:a16="http://schemas.microsoft.com/office/drawing/2014/main" id="{65EBAE1E-651E-42A9-A84F-7BDD16B8CE01}"/>
              </a:ext>
            </a:extLst>
          </p:cNvPr>
          <p:cNvCxnSpPr>
            <a:cxnSpLocks/>
          </p:cNvCxnSpPr>
          <p:nvPr/>
        </p:nvCxnSpPr>
        <p:spPr>
          <a:xfrm>
            <a:off x="10936290" y="621304"/>
            <a:ext cx="0" cy="7064375"/>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2">
            <a:extLst>
              <a:ext uri="{FF2B5EF4-FFF2-40B4-BE49-F238E27FC236}">
                <a16:creationId xmlns:a16="http://schemas.microsoft.com/office/drawing/2014/main" id="{26301E78-9500-4E58-B84D-1DAEE397A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379" y="3782520"/>
            <a:ext cx="1015576" cy="77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35576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8123F73-89E6-4A49-B9A3-525DC98A37AA}"/>
              </a:ext>
            </a:extLst>
          </p:cNvPr>
          <p:cNvSpPr>
            <a:spLocks noGrp="1"/>
          </p:cNvSpPr>
          <p:nvPr>
            <p:ph type="title"/>
          </p:nvPr>
        </p:nvSpPr>
        <p:spPr bwMode="auto">
          <a:xfrm>
            <a:off x="2795653" y="251445"/>
            <a:ext cx="6984106"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it-IT" sz="2400" dirty="0" err="1"/>
              <a:t>Elettra</a:t>
            </a:r>
            <a:r>
              <a:rPr lang="en-US" altLang="it-IT" sz="2400" dirty="0"/>
              <a:t> Machine and 3HC Characterization:</a:t>
            </a:r>
            <a:br>
              <a:rPr lang="en-US" altLang="it-IT" sz="2400" dirty="0"/>
            </a:br>
            <a:r>
              <a:rPr lang="en-US" altLang="it-IT" sz="2400" dirty="0"/>
              <a:t>3HC Rs/Q</a:t>
            </a:r>
          </a:p>
        </p:txBody>
      </p:sp>
      <p:sp>
        <p:nvSpPr>
          <p:cNvPr id="25603" name="Slide Number Placeholder 3">
            <a:extLst>
              <a:ext uri="{FF2B5EF4-FFF2-40B4-BE49-F238E27FC236}">
                <a16:creationId xmlns:a16="http://schemas.microsoft.com/office/drawing/2014/main" id="{37DAECBC-41D9-459C-B10F-AC55CAE0F617}"/>
              </a:ext>
            </a:extLst>
          </p:cNvPr>
          <p:cNvSpPr>
            <a:spLocks noGrp="1"/>
          </p:cNvSpPr>
          <p:nvPr>
            <p:ph type="sldNum" sz="quarter" idx="10"/>
          </p:nvPr>
        </p:nvSpPr>
        <p:spPr>
          <a:xfrm>
            <a:off x="9791700" y="7078663"/>
            <a:ext cx="2889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EC101881-0E69-4A11-A02B-35C9A863BD0F}" type="slidenum">
              <a:rPr lang="it-IT" altLang="it-IT" sz="1300" smtClean="0">
                <a:solidFill>
                  <a:srgbClr val="000000"/>
                </a:solidFill>
              </a:rPr>
              <a:pPr/>
              <a:t>22</a:t>
            </a:fld>
            <a:endParaRPr lang="it-IT" altLang="it-IT" sz="1300">
              <a:solidFill>
                <a:srgbClr val="000000"/>
              </a:solidFill>
            </a:endParaRPr>
          </a:p>
        </p:txBody>
      </p:sp>
      <p:pic>
        <p:nvPicPr>
          <p:cNvPr id="9" name="Picture 22">
            <a:extLst>
              <a:ext uri="{FF2B5EF4-FFF2-40B4-BE49-F238E27FC236}">
                <a16:creationId xmlns:a16="http://schemas.microsoft.com/office/drawing/2014/main" id="{22408622-CDD4-476E-9221-69C1EB428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64" y="2483692"/>
            <a:ext cx="752361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9CAC6B38-AE65-4EEC-91B7-1AC659C19FAE}"/>
              </a:ext>
            </a:extLst>
          </p:cNvPr>
          <p:cNvSpPr txBox="1">
            <a:spLocks noChangeArrowheads="1"/>
          </p:cNvSpPr>
          <p:nvPr/>
        </p:nvSpPr>
        <p:spPr bwMode="auto">
          <a:xfrm>
            <a:off x="384968" y="1466549"/>
            <a:ext cx="9310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400" dirty="0">
                <a:solidFill>
                  <a:srgbClr val="0070C0"/>
                </a:solidFill>
              </a:rPr>
              <a:t>By measuring the synchrotron frequency of the central bunch in the bunch train, which is almost unaffected by the phase shift due to beam loading, we can first calculate the 3HC voltage and then Rs/Q. Preliminary measurements: calculated Rs/Q value 80 Ω, nominal value 88 Ω.</a:t>
            </a:r>
          </a:p>
        </p:txBody>
      </p:sp>
    </p:spTree>
    <p:extLst>
      <p:ext uri="{BB962C8B-B14F-4D97-AF65-F5344CB8AC3E}">
        <p14:creationId xmlns:p14="http://schemas.microsoft.com/office/powerpoint/2010/main" val="394222428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8123F73-89E6-4A49-B9A3-525DC98A37AA}"/>
              </a:ext>
            </a:extLst>
          </p:cNvPr>
          <p:cNvSpPr>
            <a:spLocks noGrp="1"/>
          </p:cNvSpPr>
          <p:nvPr>
            <p:ph type="title"/>
          </p:nvPr>
        </p:nvSpPr>
        <p:spPr bwMode="auto">
          <a:xfrm>
            <a:off x="2795653" y="251445"/>
            <a:ext cx="6984106"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it-IT" sz="2400" dirty="0" err="1"/>
              <a:t>Elettra</a:t>
            </a:r>
            <a:r>
              <a:rPr lang="en-US" altLang="it-IT" sz="2400" dirty="0"/>
              <a:t> Machine and 3HC Characterization:</a:t>
            </a:r>
            <a:br>
              <a:rPr lang="en-US" altLang="it-IT" sz="2400" dirty="0"/>
            </a:br>
            <a:r>
              <a:rPr lang="en-US" altLang="it-IT" sz="2400" dirty="0"/>
              <a:t>Momentum compaction factor </a:t>
            </a:r>
            <a:r>
              <a:rPr lang="el-GR" altLang="it-IT" sz="2400" dirty="0"/>
              <a:t>α</a:t>
            </a:r>
            <a:br>
              <a:rPr lang="el-GR" altLang="it-IT" sz="2400" dirty="0"/>
            </a:br>
            <a:endParaRPr lang="en-US" altLang="it-IT" sz="2400" dirty="0"/>
          </a:p>
        </p:txBody>
      </p:sp>
      <p:sp>
        <p:nvSpPr>
          <p:cNvPr id="25603" name="Slide Number Placeholder 3">
            <a:extLst>
              <a:ext uri="{FF2B5EF4-FFF2-40B4-BE49-F238E27FC236}">
                <a16:creationId xmlns:a16="http://schemas.microsoft.com/office/drawing/2014/main" id="{37DAECBC-41D9-459C-B10F-AC55CAE0F617}"/>
              </a:ext>
            </a:extLst>
          </p:cNvPr>
          <p:cNvSpPr>
            <a:spLocks noGrp="1"/>
          </p:cNvSpPr>
          <p:nvPr>
            <p:ph type="sldNum" sz="quarter" idx="10"/>
          </p:nvPr>
        </p:nvSpPr>
        <p:spPr>
          <a:xfrm>
            <a:off x="9791700" y="7078663"/>
            <a:ext cx="2889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EC101881-0E69-4A11-A02B-35C9A863BD0F}" type="slidenum">
              <a:rPr lang="it-IT" altLang="it-IT" sz="1300" smtClean="0">
                <a:solidFill>
                  <a:srgbClr val="000000"/>
                </a:solidFill>
              </a:rPr>
              <a:pPr/>
              <a:t>23</a:t>
            </a:fld>
            <a:endParaRPr lang="it-IT" altLang="it-IT" sz="1300">
              <a:solidFill>
                <a:srgbClr val="000000"/>
              </a:solidFill>
            </a:endParaRPr>
          </a:p>
        </p:txBody>
      </p:sp>
      <p:pic>
        <p:nvPicPr>
          <p:cNvPr id="4" name="Picture 35">
            <a:extLst>
              <a:ext uri="{FF2B5EF4-FFF2-40B4-BE49-F238E27FC236}">
                <a16:creationId xmlns:a16="http://schemas.microsoft.com/office/drawing/2014/main" id="{10D7C7FF-E578-474D-BBB6-FDA899275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94" y="2426946"/>
            <a:ext cx="437832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36">
            <a:extLst>
              <a:ext uri="{FF2B5EF4-FFF2-40B4-BE49-F238E27FC236}">
                <a16:creationId xmlns:a16="http://schemas.microsoft.com/office/drawing/2014/main" id="{04208628-F63F-430F-90EA-A52BD6335037}"/>
              </a:ext>
            </a:extLst>
          </p:cNvPr>
          <p:cNvSpPr>
            <a:spLocks noChangeArrowheads="1"/>
          </p:cNvSpPr>
          <p:nvPr/>
        </p:nvSpPr>
        <p:spPr bwMode="auto">
          <a:xfrm>
            <a:off x="5551635" y="3773307"/>
            <a:ext cx="847725" cy="485775"/>
          </a:xfrm>
          <a:prstGeom prst="rightArrow">
            <a:avLst>
              <a:gd name="adj1" fmla="val 50000"/>
              <a:gd name="adj2" fmla="val 4976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8200">
                <a:solidFill>
                  <a:schemeClr val="tx1"/>
                </a:solidFill>
                <a:latin typeface="Calibri" panose="020F0502020204030204" pitchFamily="34" charset="0"/>
                <a:ea typeface="MS PGothic" panose="020B0600070205080204" pitchFamily="34" charset="-128"/>
              </a:defRPr>
            </a:lvl1pPr>
            <a:lvl2pPr defTabSz="449263">
              <a:defRPr sz="8200">
                <a:solidFill>
                  <a:schemeClr val="tx1"/>
                </a:solidFill>
                <a:latin typeface="Calibri" panose="020F0502020204030204" pitchFamily="34" charset="0"/>
                <a:ea typeface="MS PGothic" panose="020B0600070205080204" pitchFamily="34" charset="-128"/>
              </a:defRPr>
            </a:lvl2pPr>
            <a:lvl3pPr defTabSz="449263">
              <a:defRPr sz="8200">
                <a:solidFill>
                  <a:schemeClr val="tx1"/>
                </a:solidFill>
                <a:latin typeface="Calibri" panose="020F0502020204030204" pitchFamily="34" charset="0"/>
                <a:ea typeface="MS PGothic" panose="020B0600070205080204" pitchFamily="34" charset="-128"/>
              </a:defRPr>
            </a:lvl3pPr>
            <a:lvl4pPr defTabSz="449263">
              <a:defRPr sz="8200">
                <a:solidFill>
                  <a:schemeClr val="tx1"/>
                </a:solidFill>
                <a:latin typeface="Calibri" panose="020F0502020204030204" pitchFamily="34" charset="0"/>
                <a:ea typeface="MS PGothic" panose="020B0600070205080204" pitchFamily="34" charset="-128"/>
              </a:defRPr>
            </a:lvl4pPr>
            <a:lvl5pPr defTabSz="449263">
              <a:defRPr sz="8200">
                <a:solidFill>
                  <a:schemeClr val="tx1"/>
                </a:solidFill>
                <a:latin typeface="Calibri" panose="020F0502020204030204" pitchFamily="34" charset="0"/>
                <a:ea typeface="MS PGothic" panose="020B0600070205080204" pitchFamily="34" charset="-128"/>
              </a:defRPr>
            </a:lvl5pPr>
            <a:lvl6pPr marL="88106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78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50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22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eaLnBrk="1">
              <a:lnSpc>
                <a:spcPct val="93000"/>
              </a:lnSpc>
              <a:buClr>
                <a:srgbClr val="000000"/>
              </a:buClr>
              <a:buSzPct val="100000"/>
              <a:buFont typeface="Times New Roman" panose="02020603050405020304" pitchFamily="18" charset="0"/>
              <a:buNone/>
            </a:pPr>
            <a:endParaRPr lang="en-US" altLang="en-US" sz="2400">
              <a:solidFill>
                <a:schemeClr val="bg1"/>
              </a:solidFill>
              <a:latin typeface="Arial" panose="020B0604020202020204" pitchFamily="34" charset="0"/>
            </a:endParaRPr>
          </a:p>
        </p:txBody>
      </p:sp>
      <p:pic>
        <p:nvPicPr>
          <p:cNvPr id="6" name="Picture 1">
            <a:extLst>
              <a:ext uri="{FF2B5EF4-FFF2-40B4-BE49-F238E27FC236}">
                <a16:creationId xmlns:a16="http://schemas.microsoft.com/office/drawing/2014/main" id="{5A6C3352-8A0E-4407-B661-474710ADA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176" y="3199858"/>
            <a:ext cx="19526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3C049B32-BCB8-4F7A-BFA9-5374D021A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038" y="5334511"/>
            <a:ext cx="2628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974FBDD1-A223-4960-95E5-6C9858F4B144}"/>
              </a:ext>
            </a:extLst>
          </p:cNvPr>
          <p:cNvSpPr txBox="1">
            <a:spLocks noChangeArrowheads="1"/>
          </p:cNvSpPr>
          <p:nvPr/>
        </p:nvSpPr>
        <p:spPr bwMode="auto">
          <a:xfrm>
            <a:off x="693563" y="1322464"/>
            <a:ext cx="8693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600" dirty="0">
                <a:solidFill>
                  <a:srgbClr val="0070C0"/>
                </a:solidFill>
              </a:rPr>
              <a:t>The momentum compaction factor α can be calculated with reasonable accuracy through measurements of the photon energy on a beamline at different electron energies. </a:t>
            </a:r>
          </a:p>
        </p:txBody>
      </p:sp>
    </p:spTree>
    <p:extLst>
      <p:ext uri="{BB962C8B-B14F-4D97-AF65-F5344CB8AC3E}">
        <p14:creationId xmlns:p14="http://schemas.microsoft.com/office/powerpoint/2010/main" val="42503087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5D32C780-6CFD-4CFA-A4AA-A9994A50905F}"/>
              </a:ext>
            </a:extLst>
          </p:cNvPr>
          <p:cNvSpPr>
            <a:spLocks noGrp="1"/>
          </p:cNvSpPr>
          <p:nvPr>
            <p:ph type="sldNum" sz="quarter" idx="10"/>
          </p:nvPr>
        </p:nvSpPr>
        <p:spPr>
          <a:xfrm>
            <a:off x="9301825" y="7377104"/>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3</a:t>
            </a:fld>
            <a:endParaRPr lang="it-IT" altLang="it-IT" sz="1300" dirty="0">
              <a:solidFill>
                <a:srgbClr val="000000"/>
              </a:solidFill>
            </a:endParaRPr>
          </a:p>
        </p:txBody>
      </p:sp>
      <p:sp>
        <p:nvSpPr>
          <p:cNvPr id="5" name="Title 3">
            <a:extLst>
              <a:ext uri="{FF2B5EF4-FFF2-40B4-BE49-F238E27FC236}">
                <a16:creationId xmlns:a16="http://schemas.microsoft.com/office/drawing/2014/main" id="{8A5449AD-BDA5-461A-9C42-CFB8FF08F2ED}"/>
              </a:ext>
            </a:extLst>
          </p:cNvPr>
          <p:cNvSpPr txBox="1">
            <a:spLocks/>
          </p:cNvSpPr>
          <p:nvPr/>
        </p:nvSpPr>
        <p:spPr>
          <a:xfrm>
            <a:off x="575816" y="2391637"/>
            <a:ext cx="9001000" cy="2776401"/>
          </a:xfrm>
          <a:prstGeom prst="rect">
            <a:avLst/>
          </a:prstGeom>
        </p:spPr>
        <p:txBody>
          <a:bodyPr wrap="square" anchor="ctr">
            <a:spAutoFit/>
          </a:bodyP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marL="342900" indent="-342900">
              <a:lnSpc>
                <a:spcPct val="200000"/>
              </a:lnSpc>
              <a:buFont typeface="Arial" panose="020B0604020202020204" pitchFamily="34" charset="0"/>
              <a:buChar char="•"/>
            </a:pPr>
            <a:r>
              <a:rPr lang="en-US" sz="1800" kern="0" dirty="0"/>
              <a:t>Transient beam loading due to a passive harmonic cavity and uneven filling pattern</a:t>
            </a:r>
          </a:p>
          <a:p>
            <a:pPr marL="342900" indent="-342900">
              <a:lnSpc>
                <a:spcPct val="200000"/>
              </a:lnSpc>
              <a:buFont typeface="Arial" panose="020B0604020202020204" pitchFamily="34" charset="0"/>
              <a:buChar char="•"/>
            </a:pPr>
            <a:r>
              <a:rPr lang="en-US" sz="1800" kern="0" dirty="0"/>
              <a:t>Simulator based on analytic frequency-domain model </a:t>
            </a:r>
          </a:p>
          <a:p>
            <a:pPr marL="342900" indent="-342900">
              <a:lnSpc>
                <a:spcPct val="200000"/>
              </a:lnSpc>
              <a:buFont typeface="Arial" panose="020B0604020202020204" pitchFamily="34" charset="0"/>
              <a:buChar char="•"/>
            </a:pPr>
            <a:r>
              <a:rPr lang="en-US" sz="1800" kern="0" dirty="0" err="1"/>
              <a:t>Elettra</a:t>
            </a:r>
            <a:r>
              <a:rPr lang="en-US" sz="1800" kern="0" dirty="0"/>
              <a:t> 2.0 studies</a:t>
            </a:r>
          </a:p>
          <a:p>
            <a:pPr marL="342900" indent="-342900">
              <a:lnSpc>
                <a:spcPct val="200000"/>
              </a:lnSpc>
              <a:buFont typeface="Arial" panose="020B0604020202020204" pitchFamily="34" charset="0"/>
              <a:buChar char="•"/>
            </a:pPr>
            <a:r>
              <a:rPr lang="en-US" sz="1800" kern="0" dirty="0"/>
              <a:t>Conclusions</a:t>
            </a:r>
          </a:p>
          <a:p>
            <a:pPr marL="342900" indent="-342900">
              <a:lnSpc>
                <a:spcPct val="200000"/>
              </a:lnSpc>
              <a:buFont typeface="Arial" panose="020B0604020202020204" pitchFamily="34" charset="0"/>
              <a:buChar char="•"/>
            </a:pPr>
            <a:r>
              <a:rPr lang="en-US" sz="1800" kern="0" dirty="0"/>
              <a:t>(Optional: measurements and 3HC characterization in the </a:t>
            </a:r>
            <a:r>
              <a:rPr lang="en-US" sz="1800" kern="0" dirty="0" err="1"/>
              <a:t>Elettra</a:t>
            </a:r>
            <a:r>
              <a:rPr lang="en-US" sz="1800" kern="0" dirty="0"/>
              <a:t> storage ring)</a:t>
            </a:r>
          </a:p>
        </p:txBody>
      </p:sp>
      <p:sp>
        <p:nvSpPr>
          <p:cNvPr id="8" name="Title 3">
            <a:extLst>
              <a:ext uri="{FF2B5EF4-FFF2-40B4-BE49-F238E27FC236}">
                <a16:creationId xmlns:a16="http://schemas.microsoft.com/office/drawing/2014/main" id="{9394DDB8-3424-4074-ACF8-894D394C843E}"/>
              </a:ext>
            </a:extLst>
          </p:cNvPr>
          <p:cNvSpPr txBox="1">
            <a:spLocks/>
          </p:cNvSpPr>
          <p:nvPr/>
        </p:nvSpPr>
        <p:spPr>
          <a:xfrm>
            <a:off x="2883671" y="160854"/>
            <a:ext cx="2660697" cy="936104"/>
          </a:xfrm>
          <a:prstGeom prst="rect">
            <a:avLst/>
          </a:prstGeom>
        </p:spPr>
        <p:txBody>
          <a:bodyPr anchor="ctr"/>
          <a:lstStyle>
            <a:lvl1pPr algn="l"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28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r>
              <a:rPr lang="en-US" sz="2400" kern="0" dirty="0"/>
              <a:t>Outline</a:t>
            </a:r>
          </a:p>
        </p:txBody>
      </p:sp>
    </p:spTree>
    <p:extLst>
      <p:ext uri="{BB962C8B-B14F-4D97-AF65-F5344CB8AC3E}">
        <p14:creationId xmlns:p14="http://schemas.microsoft.com/office/powerpoint/2010/main" val="55819016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4F34A052-44D4-4EE3-8D50-366BAB1EEDEF}"/>
              </a:ext>
            </a:extLst>
          </p:cNvPr>
          <p:cNvSpPr>
            <a:spLocks noGrp="1"/>
          </p:cNvSpPr>
          <p:nvPr>
            <p:ph type="title"/>
          </p:nvPr>
        </p:nvSpPr>
        <p:spPr>
          <a:xfrm>
            <a:off x="2626445" y="188730"/>
            <a:ext cx="6408712" cy="936104"/>
          </a:xfrm>
        </p:spPr>
        <p:txBody>
          <a:bodyPr/>
          <a:lstStyle/>
          <a:p>
            <a:pPr algn="ctr"/>
            <a:r>
              <a:rPr lang="en-US" sz="2400" dirty="0"/>
              <a:t>3HC Impact on Longitudinal Beam Dynamics</a:t>
            </a:r>
            <a:endParaRPr lang="en-US" sz="1800" dirty="0"/>
          </a:p>
        </p:txBody>
      </p:sp>
      <p:sp>
        <p:nvSpPr>
          <p:cNvPr id="11" name="TextBox 10">
            <a:extLst>
              <a:ext uri="{FF2B5EF4-FFF2-40B4-BE49-F238E27FC236}">
                <a16:creationId xmlns:a16="http://schemas.microsoft.com/office/drawing/2014/main" id="{18F96917-C66D-4EED-9FCE-330EFC0E2B57}"/>
              </a:ext>
            </a:extLst>
          </p:cNvPr>
          <p:cNvSpPr txBox="1"/>
          <p:nvPr/>
        </p:nvSpPr>
        <p:spPr>
          <a:xfrm>
            <a:off x="3244386" y="1130230"/>
            <a:ext cx="3332221" cy="1287532"/>
          </a:xfrm>
          <a:prstGeom prst="rect">
            <a:avLst/>
          </a:prstGeom>
          <a:solidFill>
            <a:srgbClr val="FFFF00"/>
          </a:solidFill>
          <a:ln w="25400">
            <a:solidFill>
              <a:srgbClr val="002060"/>
            </a:solidFill>
          </a:ln>
        </p:spPr>
        <p:txBody>
          <a:bodyPr wrap="square" rtlCol="0">
            <a:spAutoFit/>
          </a:bodyPr>
          <a:lstStyle/>
          <a:p>
            <a:pPr algn="ctr">
              <a:lnSpc>
                <a:spcPct val="150000"/>
              </a:lnSpc>
            </a:pPr>
            <a:r>
              <a:rPr lang="en-US" sz="1800" dirty="0">
                <a:solidFill>
                  <a:schemeClr val="tx1"/>
                </a:solidFill>
              </a:rPr>
              <a:t>3HC</a:t>
            </a:r>
          </a:p>
          <a:p>
            <a:pPr algn="ctr">
              <a:lnSpc>
                <a:spcPct val="150000"/>
              </a:lnSpc>
            </a:pPr>
            <a:r>
              <a:rPr lang="en-US" sz="1800" dirty="0">
                <a:solidFill>
                  <a:schemeClr val="tx1"/>
                </a:solidFill>
              </a:rPr>
              <a:t>superconductive passive </a:t>
            </a:r>
          </a:p>
          <a:p>
            <a:pPr algn="ctr">
              <a:lnSpc>
                <a:spcPct val="150000"/>
              </a:lnSpc>
            </a:pPr>
            <a:r>
              <a:rPr lang="en-US" sz="1800" dirty="0">
                <a:solidFill>
                  <a:schemeClr val="tx1"/>
                </a:solidFill>
              </a:rPr>
              <a:t>third harmonic cavity </a:t>
            </a:r>
          </a:p>
        </p:txBody>
      </p:sp>
      <p:sp>
        <p:nvSpPr>
          <p:cNvPr id="5" name="TextBox 4">
            <a:extLst>
              <a:ext uri="{FF2B5EF4-FFF2-40B4-BE49-F238E27FC236}">
                <a16:creationId xmlns:a16="http://schemas.microsoft.com/office/drawing/2014/main" id="{68884C4F-31CE-4F6D-8ACC-DF846029D0D9}"/>
              </a:ext>
            </a:extLst>
          </p:cNvPr>
          <p:cNvSpPr txBox="1"/>
          <p:nvPr/>
        </p:nvSpPr>
        <p:spPr>
          <a:xfrm>
            <a:off x="1572583" y="3138600"/>
            <a:ext cx="2160240" cy="416011"/>
          </a:xfrm>
          <a:prstGeom prst="rect">
            <a:avLst/>
          </a:prstGeom>
          <a:solidFill>
            <a:srgbClr val="98C8E8"/>
          </a:solidFill>
          <a:ln w="25400">
            <a:solidFill>
              <a:srgbClr val="002060"/>
            </a:solidFill>
          </a:ln>
        </p:spPr>
        <p:txBody>
          <a:bodyPr wrap="square" rtlCol="0">
            <a:spAutoFit/>
          </a:bodyPr>
          <a:lstStyle/>
          <a:p>
            <a:pPr>
              <a:lnSpc>
                <a:spcPct val="150000"/>
              </a:lnSpc>
            </a:pPr>
            <a:r>
              <a:rPr lang="en-US" sz="1600" dirty="0">
                <a:solidFill>
                  <a:schemeClr val="tx1"/>
                </a:solidFill>
              </a:rPr>
              <a:t>Bunch lengthening</a:t>
            </a:r>
          </a:p>
        </p:txBody>
      </p:sp>
      <p:sp>
        <p:nvSpPr>
          <p:cNvPr id="6" name="TextBox 5">
            <a:extLst>
              <a:ext uri="{FF2B5EF4-FFF2-40B4-BE49-F238E27FC236}">
                <a16:creationId xmlns:a16="http://schemas.microsoft.com/office/drawing/2014/main" id="{EEB070DF-FB4C-4468-A09C-9BF04735D128}"/>
              </a:ext>
            </a:extLst>
          </p:cNvPr>
          <p:cNvSpPr txBox="1"/>
          <p:nvPr/>
        </p:nvSpPr>
        <p:spPr>
          <a:xfrm>
            <a:off x="303875" y="4446648"/>
            <a:ext cx="2160240" cy="416011"/>
          </a:xfrm>
          <a:prstGeom prst="rect">
            <a:avLst/>
          </a:prstGeom>
          <a:solidFill>
            <a:srgbClr val="CCFF33"/>
          </a:solidFill>
          <a:ln w="25400">
            <a:solidFill>
              <a:srgbClr val="002060"/>
            </a:solidFill>
          </a:ln>
        </p:spPr>
        <p:txBody>
          <a:bodyPr wrap="square" rtlCol="0">
            <a:spAutoFit/>
          </a:bodyPr>
          <a:lstStyle/>
          <a:p>
            <a:pPr>
              <a:lnSpc>
                <a:spcPct val="150000"/>
              </a:lnSpc>
            </a:pPr>
            <a:r>
              <a:rPr lang="en-US" sz="1600" dirty="0">
                <a:solidFill>
                  <a:schemeClr val="tx1"/>
                </a:solidFill>
              </a:rPr>
              <a:t>Lifetime increase</a:t>
            </a:r>
          </a:p>
        </p:txBody>
      </p:sp>
      <p:sp>
        <p:nvSpPr>
          <p:cNvPr id="7" name="TextBox 6">
            <a:extLst>
              <a:ext uri="{FF2B5EF4-FFF2-40B4-BE49-F238E27FC236}">
                <a16:creationId xmlns:a16="http://schemas.microsoft.com/office/drawing/2014/main" id="{FDEACE2B-1DCA-4C20-B08C-684964AC3B86}"/>
              </a:ext>
            </a:extLst>
          </p:cNvPr>
          <p:cNvSpPr txBox="1"/>
          <p:nvPr/>
        </p:nvSpPr>
        <p:spPr>
          <a:xfrm>
            <a:off x="2785707" y="4446649"/>
            <a:ext cx="2160240" cy="416011"/>
          </a:xfrm>
          <a:prstGeom prst="rect">
            <a:avLst/>
          </a:prstGeom>
          <a:solidFill>
            <a:srgbClr val="CCFF33"/>
          </a:solidFill>
          <a:ln w="25400">
            <a:solidFill>
              <a:srgbClr val="002060"/>
            </a:solidFill>
          </a:ln>
        </p:spPr>
        <p:txBody>
          <a:bodyPr wrap="square" rtlCol="0">
            <a:spAutoFit/>
          </a:bodyPr>
          <a:lstStyle/>
          <a:p>
            <a:pPr>
              <a:lnSpc>
                <a:spcPct val="150000"/>
              </a:lnSpc>
            </a:pPr>
            <a:r>
              <a:rPr lang="en-US" sz="1600" dirty="0">
                <a:solidFill>
                  <a:schemeClr val="tx1"/>
                </a:solidFill>
              </a:rPr>
              <a:t>Landau damping</a:t>
            </a:r>
          </a:p>
        </p:txBody>
      </p:sp>
      <p:sp>
        <p:nvSpPr>
          <p:cNvPr id="8" name="TextBox 7">
            <a:extLst>
              <a:ext uri="{FF2B5EF4-FFF2-40B4-BE49-F238E27FC236}">
                <a16:creationId xmlns:a16="http://schemas.microsoft.com/office/drawing/2014/main" id="{6B25982C-2B69-428D-A778-3E8A582A14C8}"/>
              </a:ext>
            </a:extLst>
          </p:cNvPr>
          <p:cNvSpPr txBox="1"/>
          <p:nvPr/>
        </p:nvSpPr>
        <p:spPr>
          <a:xfrm>
            <a:off x="5200819" y="3138600"/>
            <a:ext cx="3973040" cy="416011"/>
          </a:xfrm>
          <a:prstGeom prst="rect">
            <a:avLst/>
          </a:prstGeom>
          <a:solidFill>
            <a:srgbClr val="98C8E8"/>
          </a:solidFill>
          <a:ln w="25400">
            <a:solidFill>
              <a:srgbClr val="002060"/>
            </a:solidFill>
          </a:ln>
        </p:spPr>
        <p:txBody>
          <a:bodyPr wrap="square" rtlCol="0">
            <a:spAutoFit/>
          </a:bodyPr>
          <a:lstStyle/>
          <a:p>
            <a:pPr>
              <a:lnSpc>
                <a:spcPct val="150000"/>
              </a:lnSpc>
            </a:pPr>
            <a:r>
              <a:rPr lang="en-US" sz="1600" dirty="0">
                <a:solidFill>
                  <a:schemeClr val="tx1"/>
                </a:solidFill>
              </a:rPr>
              <a:t>3HC+dark gap: Transient Beam Loading</a:t>
            </a:r>
          </a:p>
        </p:txBody>
      </p:sp>
      <p:sp>
        <p:nvSpPr>
          <p:cNvPr id="10" name="TextBox 9">
            <a:extLst>
              <a:ext uri="{FF2B5EF4-FFF2-40B4-BE49-F238E27FC236}">
                <a16:creationId xmlns:a16="http://schemas.microsoft.com/office/drawing/2014/main" id="{9EAF9C1A-D49C-446B-B850-86FE6A37C340}"/>
              </a:ext>
            </a:extLst>
          </p:cNvPr>
          <p:cNvSpPr txBox="1"/>
          <p:nvPr/>
        </p:nvSpPr>
        <p:spPr>
          <a:xfrm>
            <a:off x="5218294" y="4177098"/>
            <a:ext cx="4437062" cy="1154675"/>
          </a:xfrm>
          <a:prstGeom prst="rect">
            <a:avLst/>
          </a:prstGeom>
          <a:solidFill>
            <a:srgbClr val="CCFF33"/>
          </a:solidFill>
          <a:ln w="25400">
            <a:solidFill>
              <a:srgbClr val="002060"/>
            </a:solidFill>
          </a:ln>
        </p:spPr>
        <p:txBody>
          <a:bodyPr wrap="square" rtlCol="0">
            <a:spAutoFit/>
          </a:bodyPr>
          <a:lstStyle/>
          <a:p>
            <a:pPr>
              <a:lnSpc>
                <a:spcPct val="150000"/>
              </a:lnSpc>
            </a:pPr>
            <a:r>
              <a:rPr lang="en-US" sz="1600" dirty="0">
                <a:solidFill>
                  <a:schemeClr val="tx1"/>
                </a:solidFill>
              </a:rPr>
              <a:t>Variation of beam characteristics along the bunch train: stable phase, synchrotron tune, charge profile, bunch length, bunch lifetime, …</a:t>
            </a:r>
          </a:p>
        </p:txBody>
      </p:sp>
      <p:pic>
        <p:nvPicPr>
          <p:cNvPr id="3" name="Picture 2">
            <a:extLst>
              <a:ext uri="{FF2B5EF4-FFF2-40B4-BE49-F238E27FC236}">
                <a16:creationId xmlns:a16="http://schemas.microsoft.com/office/drawing/2014/main" id="{61F0E434-4DF9-4ED2-B8DC-2A45E84F88A3}"/>
              </a:ext>
            </a:extLst>
          </p:cNvPr>
          <p:cNvPicPr>
            <a:picLocks noChangeAspect="1"/>
          </p:cNvPicPr>
          <p:nvPr/>
        </p:nvPicPr>
        <p:blipFill rotWithShape="1">
          <a:blip r:embed="rId3"/>
          <a:srcRect t="15491" r="45479" b="12978"/>
          <a:stretch/>
        </p:blipFill>
        <p:spPr>
          <a:xfrm>
            <a:off x="1022947" y="3115049"/>
            <a:ext cx="549636" cy="463112"/>
          </a:xfrm>
          <a:prstGeom prst="rect">
            <a:avLst/>
          </a:prstGeom>
        </p:spPr>
      </p:pic>
      <p:pic>
        <p:nvPicPr>
          <p:cNvPr id="13" name="Picture 12">
            <a:extLst>
              <a:ext uri="{FF2B5EF4-FFF2-40B4-BE49-F238E27FC236}">
                <a16:creationId xmlns:a16="http://schemas.microsoft.com/office/drawing/2014/main" id="{8277111F-8454-4DDE-81D4-6BEC1834B97C}"/>
              </a:ext>
            </a:extLst>
          </p:cNvPr>
          <p:cNvPicPr>
            <a:picLocks noChangeAspect="1"/>
          </p:cNvPicPr>
          <p:nvPr/>
        </p:nvPicPr>
        <p:blipFill rotWithShape="1">
          <a:blip r:embed="rId3"/>
          <a:srcRect l="50000" t="15491" b="12978"/>
          <a:stretch/>
        </p:blipFill>
        <p:spPr>
          <a:xfrm>
            <a:off x="9219394" y="3115049"/>
            <a:ext cx="504057" cy="463112"/>
          </a:xfrm>
          <a:prstGeom prst="rect">
            <a:avLst/>
          </a:prstGeom>
        </p:spPr>
      </p:pic>
      <p:cxnSp>
        <p:nvCxnSpPr>
          <p:cNvPr id="12" name="Straight Arrow Connector 11">
            <a:extLst>
              <a:ext uri="{FF2B5EF4-FFF2-40B4-BE49-F238E27FC236}">
                <a16:creationId xmlns:a16="http://schemas.microsoft.com/office/drawing/2014/main" id="{B5D28E71-4ABD-46C9-B3D7-8DD53AACD5D5}"/>
              </a:ext>
            </a:extLst>
          </p:cNvPr>
          <p:cNvCxnSpPr>
            <a:cxnSpLocks/>
          </p:cNvCxnSpPr>
          <p:nvPr/>
        </p:nvCxnSpPr>
        <p:spPr bwMode="auto">
          <a:xfrm flipH="1">
            <a:off x="2670601" y="2417762"/>
            <a:ext cx="858960" cy="730059"/>
          </a:xfrm>
          <a:prstGeom prst="straightConnector1">
            <a:avLst/>
          </a:prstGeom>
          <a:solidFill>
            <a:srgbClr val="00B8FF"/>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16">
            <a:extLst>
              <a:ext uri="{FF2B5EF4-FFF2-40B4-BE49-F238E27FC236}">
                <a16:creationId xmlns:a16="http://schemas.microsoft.com/office/drawing/2014/main" id="{8EB63714-53B4-4CFC-BA1B-295C14B331EE}"/>
              </a:ext>
            </a:extLst>
          </p:cNvPr>
          <p:cNvCxnSpPr>
            <a:cxnSpLocks/>
            <a:endCxn id="6" idx="0"/>
          </p:cNvCxnSpPr>
          <p:nvPr/>
        </p:nvCxnSpPr>
        <p:spPr bwMode="auto">
          <a:xfrm flipH="1">
            <a:off x="1383995" y="3554611"/>
            <a:ext cx="892646" cy="892037"/>
          </a:xfrm>
          <a:prstGeom prst="straightConnector1">
            <a:avLst/>
          </a:prstGeom>
          <a:solidFill>
            <a:srgbClr val="00B8FF"/>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id="{1D8811EB-0077-4E69-8045-04B4B0EC38E3}"/>
              </a:ext>
            </a:extLst>
          </p:cNvPr>
          <p:cNvCxnSpPr>
            <a:cxnSpLocks/>
          </p:cNvCxnSpPr>
          <p:nvPr/>
        </p:nvCxnSpPr>
        <p:spPr bwMode="auto">
          <a:xfrm>
            <a:off x="3193778" y="3554611"/>
            <a:ext cx="466182" cy="892037"/>
          </a:xfrm>
          <a:prstGeom prst="straightConnector1">
            <a:avLst/>
          </a:prstGeom>
          <a:solidFill>
            <a:srgbClr val="00B8FF"/>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id="{D50C1073-CE56-4340-B449-0508A2B69F80}"/>
              </a:ext>
            </a:extLst>
          </p:cNvPr>
          <p:cNvCxnSpPr>
            <a:cxnSpLocks/>
          </p:cNvCxnSpPr>
          <p:nvPr/>
        </p:nvCxnSpPr>
        <p:spPr bwMode="auto">
          <a:xfrm>
            <a:off x="6362862" y="2423158"/>
            <a:ext cx="754337" cy="715442"/>
          </a:xfrm>
          <a:prstGeom prst="straightConnector1">
            <a:avLst/>
          </a:prstGeom>
          <a:solidFill>
            <a:srgbClr val="00B8FF"/>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Arrow Connector 22">
            <a:extLst>
              <a:ext uri="{FF2B5EF4-FFF2-40B4-BE49-F238E27FC236}">
                <a16:creationId xmlns:a16="http://schemas.microsoft.com/office/drawing/2014/main" id="{C9051F40-942D-4EA3-BBDC-4ADE4553657E}"/>
              </a:ext>
            </a:extLst>
          </p:cNvPr>
          <p:cNvCxnSpPr>
            <a:cxnSpLocks/>
          </p:cNvCxnSpPr>
          <p:nvPr/>
        </p:nvCxnSpPr>
        <p:spPr bwMode="auto">
          <a:xfrm>
            <a:off x="7500437" y="3570745"/>
            <a:ext cx="73638" cy="582803"/>
          </a:xfrm>
          <a:prstGeom prst="straightConnector1">
            <a:avLst/>
          </a:prstGeom>
          <a:solidFill>
            <a:srgbClr val="00B8FF"/>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A6BFF53B-61BC-466B-8F7C-40FE96DE359C}"/>
              </a:ext>
            </a:extLst>
          </p:cNvPr>
          <p:cNvSpPr txBox="1"/>
          <p:nvPr/>
        </p:nvSpPr>
        <p:spPr>
          <a:xfrm>
            <a:off x="359792" y="5901262"/>
            <a:ext cx="9467395" cy="923330"/>
          </a:xfrm>
          <a:prstGeom prst="rect">
            <a:avLst/>
          </a:prstGeom>
          <a:noFill/>
        </p:spPr>
        <p:txBody>
          <a:bodyPr wrap="square" rtlCol="0">
            <a:spAutoFit/>
          </a:bodyPr>
          <a:lstStyle/>
          <a:p>
            <a:r>
              <a:rPr lang="en-US" sz="1800" dirty="0">
                <a:solidFill>
                  <a:srgbClr val="FF0000"/>
                </a:solidFill>
              </a:rPr>
              <a:t>For </a:t>
            </a:r>
            <a:r>
              <a:rPr lang="en-US" sz="1800" dirty="0" err="1">
                <a:solidFill>
                  <a:srgbClr val="FF0000"/>
                </a:solidFill>
              </a:rPr>
              <a:t>Elettra</a:t>
            </a:r>
            <a:r>
              <a:rPr lang="en-US" sz="1800" dirty="0">
                <a:solidFill>
                  <a:srgbClr val="FF0000"/>
                </a:solidFill>
              </a:rPr>
              <a:t> 2.0 we need an estimation of the transient beam loading due to the third harmonic cavity to evaluate impacts on MBF systems (longitudinal modulator working at the 4</a:t>
            </a:r>
            <a:r>
              <a:rPr lang="en-US" sz="1800" baseline="30000" dirty="0">
                <a:solidFill>
                  <a:srgbClr val="FF0000"/>
                </a:solidFill>
              </a:rPr>
              <a:t>th</a:t>
            </a:r>
            <a:r>
              <a:rPr lang="en-US" sz="1800" dirty="0">
                <a:solidFill>
                  <a:srgbClr val="FF0000"/>
                </a:solidFill>
              </a:rPr>
              <a:t> RF harmonics), crab cavities, hybrid mode, … </a:t>
            </a:r>
          </a:p>
        </p:txBody>
      </p:sp>
      <p:pic>
        <p:nvPicPr>
          <p:cNvPr id="20" name="Picture 18">
            <a:extLst>
              <a:ext uri="{FF2B5EF4-FFF2-40B4-BE49-F238E27FC236}">
                <a16:creationId xmlns:a16="http://schemas.microsoft.com/office/drawing/2014/main" id="{958360E7-C86F-40F2-9792-607A0E2B1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54" y="1181265"/>
            <a:ext cx="2204881" cy="159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9365248-4A53-446B-BCA6-B622AB99E232}"/>
              </a:ext>
            </a:extLst>
          </p:cNvPr>
          <p:cNvPicPr>
            <a:picLocks noChangeAspect="1"/>
          </p:cNvPicPr>
          <p:nvPr/>
        </p:nvPicPr>
        <p:blipFill>
          <a:blip r:embed="rId5"/>
          <a:stretch>
            <a:fillRect/>
          </a:stretch>
        </p:blipFill>
        <p:spPr>
          <a:xfrm>
            <a:off x="7370974" y="1140968"/>
            <a:ext cx="1627609" cy="1627609"/>
          </a:xfrm>
          <a:prstGeom prst="rect">
            <a:avLst/>
          </a:prstGeom>
        </p:spPr>
      </p:pic>
    </p:spTree>
    <p:extLst>
      <p:ext uri="{BB962C8B-B14F-4D97-AF65-F5344CB8AC3E}">
        <p14:creationId xmlns:p14="http://schemas.microsoft.com/office/powerpoint/2010/main" val="108078922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4C2593AA-1030-4986-9D5E-AFB4F317B88B}"/>
              </a:ext>
            </a:extLst>
          </p:cNvPr>
          <p:cNvSpPr>
            <a:spLocks noGrp="1"/>
          </p:cNvSpPr>
          <p:nvPr>
            <p:ph type="sldNum" sz="quarter" idx="10"/>
          </p:nvPr>
        </p:nvSpPr>
        <p:spPr>
          <a:xfrm>
            <a:off x="9796463" y="7078663"/>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5</a:t>
            </a:fld>
            <a:endParaRPr lang="it-IT" altLang="it-IT" sz="1300">
              <a:solidFill>
                <a:srgbClr val="000000"/>
              </a:solidFill>
            </a:endParaRPr>
          </a:p>
        </p:txBody>
      </p:sp>
      <p:sp>
        <p:nvSpPr>
          <p:cNvPr id="23" name="Rectangle 22">
            <a:extLst>
              <a:ext uri="{FF2B5EF4-FFF2-40B4-BE49-F238E27FC236}">
                <a16:creationId xmlns:a16="http://schemas.microsoft.com/office/drawing/2014/main" id="{D210FB44-F453-4CA7-BE4F-54C6DF2134BA}"/>
              </a:ext>
            </a:extLst>
          </p:cNvPr>
          <p:cNvSpPr/>
          <p:nvPr/>
        </p:nvSpPr>
        <p:spPr>
          <a:xfrm>
            <a:off x="3152310" y="287662"/>
            <a:ext cx="5038725" cy="461665"/>
          </a:xfrm>
          <a:prstGeom prst="rect">
            <a:avLst/>
          </a:prstGeom>
        </p:spPr>
        <p:txBody>
          <a:bodyPr>
            <a:spAutoFit/>
          </a:bodyPr>
          <a:lstStyle/>
          <a:p>
            <a:pPr lvl="0"/>
            <a:r>
              <a:rPr lang="en-US" dirty="0">
                <a:solidFill>
                  <a:schemeClr val="tx1"/>
                </a:solidFill>
              </a:rPr>
              <a:t>Transient Beam Loading</a:t>
            </a:r>
          </a:p>
        </p:txBody>
      </p:sp>
      <p:sp>
        <p:nvSpPr>
          <p:cNvPr id="13" name="TextBox 12">
            <a:extLst>
              <a:ext uri="{FF2B5EF4-FFF2-40B4-BE49-F238E27FC236}">
                <a16:creationId xmlns:a16="http://schemas.microsoft.com/office/drawing/2014/main" id="{C095B8E7-D4C5-4554-BFC6-2A48D9C1FB63}"/>
              </a:ext>
            </a:extLst>
          </p:cNvPr>
          <p:cNvSpPr txBox="1"/>
          <p:nvPr/>
        </p:nvSpPr>
        <p:spPr>
          <a:xfrm>
            <a:off x="143768" y="2210176"/>
            <a:ext cx="9364663"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rPr>
              <a:t>Transient beam loading is produced by RF cavities in the presence of a dark gap in the filling pattern</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Generally speaking, the beam loading is the voltage induced by the beam in a cavity at the frequency of the bunches; in the fraction of one machine turn where the buckets are not filled, the voltage in the cavity freely oscillates at the cavity resonant frequency</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This transient generates a periodic modulation of the cavity voltage, with period equal to the revolution time, resulting in different total voltage seen by the bunches depending on their longitudinal position</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As a result, the bunch characteristics, such as synchronous phase, synchrotron frequency, charge profile and lifetime change along the bunch train</a:t>
            </a:r>
          </a:p>
          <a:p>
            <a:pPr marL="285750" indent="-285750">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169596165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B2D8CFC-E890-416F-AEF4-FF9BBF3665A9}"/>
              </a:ext>
            </a:extLst>
          </p:cNvPr>
          <p:cNvSpPr>
            <a:spLocks noGrp="1"/>
          </p:cNvSpPr>
          <p:nvPr>
            <p:ph type="sldNum" sz="quarter" idx="10"/>
          </p:nvPr>
        </p:nvSpPr>
        <p:spPr>
          <a:xfrm>
            <a:off x="9672107" y="7059827"/>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248A73D-DBDE-4675-BB35-63217847075C}" type="slidenum">
              <a:rPr lang="it-IT" altLang="it-IT" sz="1300" smtClean="0">
                <a:solidFill>
                  <a:srgbClr val="000000"/>
                </a:solidFill>
              </a:rPr>
              <a:pPr/>
              <a:t>6</a:t>
            </a:fld>
            <a:endParaRPr lang="it-IT" altLang="it-IT" sz="1300" dirty="0">
              <a:solidFill>
                <a:srgbClr val="000000"/>
              </a:solidFill>
            </a:endParaRPr>
          </a:p>
        </p:txBody>
      </p:sp>
      <p:sp>
        <p:nvSpPr>
          <p:cNvPr id="3" name="TextBox 2">
            <a:extLst>
              <a:ext uri="{FF2B5EF4-FFF2-40B4-BE49-F238E27FC236}">
                <a16:creationId xmlns:a16="http://schemas.microsoft.com/office/drawing/2014/main" id="{420B1F3B-6782-4154-9B00-7A40989DD80E}"/>
              </a:ext>
            </a:extLst>
          </p:cNvPr>
          <p:cNvSpPr txBox="1"/>
          <p:nvPr/>
        </p:nvSpPr>
        <p:spPr>
          <a:xfrm>
            <a:off x="254057" y="1331565"/>
            <a:ext cx="5949094" cy="5355312"/>
          </a:xfrm>
          <a:prstGeom prst="rect">
            <a:avLst/>
          </a:prstGeom>
          <a:noFill/>
        </p:spPr>
        <p:txBody>
          <a:bodyPr wrap="square" rtlCol="0">
            <a:spAutoFit/>
          </a:bodyPr>
          <a:lstStyle/>
          <a:p>
            <a:r>
              <a:rPr lang="en-US" altLang="en-US" sz="1800" dirty="0">
                <a:solidFill>
                  <a:srgbClr val="FF0000"/>
                </a:solidFill>
              </a:rPr>
              <a:t>Simulator developed in MATLAB</a:t>
            </a:r>
          </a:p>
          <a:p>
            <a:endParaRPr lang="en-US" sz="1800" dirty="0">
              <a:solidFill>
                <a:schemeClr val="tx1"/>
              </a:solidFill>
            </a:endParaRPr>
          </a:p>
          <a:p>
            <a:r>
              <a:rPr lang="en-US" sz="1800" dirty="0">
                <a:solidFill>
                  <a:srgbClr val="FF0000"/>
                </a:solidFill>
              </a:rPr>
              <a:t>Analytical frequency-domain model of the beam and harmonic cavity</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The beam is represented by a periodic (</a:t>
            </a:r>
            <a:r>
              <a:rPr lang="el-GR" sz="1800" dirty="0">
                <a:solidFill>
                  <a:schemeClr val="tx1"/>
                </a:solidFill>
              </a:rPr>
              <a:t>ω</a:t>
            </a:r>
            <a:r>
              <a:rPr lang="en-US" sz="1800" baseline="-25000" dirty="0">
                <a:solidFill>
                  <a:schemeClr val="tx1"/>
                </a:solidFill>
              </a:rPr>
              <a:t>r</a:t>
            </a:r>
            <a:r>
              <a:rPr lang="en-US" sz="1800" dirty="0">
                <a:solidFill>
                  <a:schemeClr val="tx1"/>
                </a:solidFill>
              </a:rPr>
              <a:t>) signal made of pulses at </a:t>
            </a:r>
            <a:r>
              <a:rPr lang="el-GR" sz="1800" dirty="0">
                <a:solidFill>
                  <a:schemeClr val="tx1"/>
                </a:solidFill>
              </a:rPr>
              <a:t>ω</a:t>
            </a:r>
            <a:r>
              <a:rPr lang="en-US" sz="1800" baseline="-25000" dirty="0">
                <a:solidFill>
                  <a:schemeClr val="tx1"/>
                </a:solidFill>
              </a:rPr>
              <a:t>RF</a:t>
            </a:r>
            <a:r>
              <a:rPr lang="en-US" sz="1800" dirty="0">
                <a:solidFill>
                  <a:schemeClr val="tx1"/>
                </a:solidFill>
              </a:rPr>
              <a:t> modulated in amplitude and phase; has a given spectrum</a:t>
            </a:r>
          </a:p>
          <a:p>
            <a:pPr marL="1027113" lvl="1"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The harmonic cavity is a dynamic  system with an INPUT (beam) and an OUTPUT (harmonic voltage)</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The harmonic gap voltage modifies the bunch length and position (long. displacement of the bunches with respect to synchronous phase)</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Iterate process until a stable, consistent solution is found: </a:t>
            </a:r>
            <a:r>
              <a:rPr lang="en-US" sz="1800" dirty="0">
                <a:solidFill>
                  <a:srgbClr val="FF0000"/>
                </a:solidFill>
              </a:rPr>
              <a:t>equilibrium bunch density.</a:t>
            </a:r>
            <a:r>
              <a:rPr lang="en-US" sz="1800" dirty="0">
                <a:solidFill>
                  <a:schemeClr val="tx1"/>
                </a:solidFill>
              </a:rPr>
              <a:t> Normally a few iterations are sufficient to converge</a:t>
            </a:r>
            <a:endParaRPr lang="en-US" sz="1800" dirty="0">
              <a:solidFill>
                <a:srgbClr val="FF0000"/>
              </a:solidFill>
            </a:endParaRPr>
          </a:p>
        </p:txBody>
      </p:sp>
      <p:graphicFrame>
        <p:nvGraphicFramePr>
          <p:cNvPr id="4" name="Diagram 3">
            <a:extLst>
              <a:ext uri="{FF2B5EF4-FFF2-40B4-BE49-F238E27FC236}">
                <a16:creationId xmlns:a16="http://schemas.microsoft.com/office/drawing/2014/main" id="{1D85CB7E-4069-4AB1-8ABA-71DF71595D12}"/>
              </a:ext>
            </a:extLst>
          </p:cNvPr>
          <p:cNvGraphicFramePr/>
          <p:nvPr>
            <p:extLst>
              <p:ext uri="{D42A27DB-BD31-4B8C-83A1-F6EECF244321}">
                <p14:modId xmlns:p14="http://schemas.microsoft.com/office/powerpoint/2010/main" val="864070711"/>
              </p:ext>
            </p:extLst>
          </p:nvPr>
        </p:nvGraphicFramePr>
        <p:xfrm>
          <a:off x="6203151" y="3131765"/>
          <a:ext cx="3681681" cy="3452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706DAE99-9F54-4418-81BC-4B63906C94E5}"/>
              </a:ext>
            </a:extLst>
          </p:cNvPr>
          <p:cNvGrpSpPr/>
          <p:nvPr/>
        </p:nvGrpSpPr>
        <p:grpSpPr>
          <a:xfrm>
            <a:off x="7307295" y="1070743"/>
            <a:ext cx="1470515" cy="1470515"/>
            <a:chOff x="2211165" y="1969523"/>
            <a:chExt cx="1470515" cy="1470515"/>
          </a:xfrm>
        </p:grpSpPr>
        <p:sp>
          <p:nvSpPr>
            <p:cNvPr id="6" name="Oval 5">
              <a:extLst>
                <a:ext uri="{FF2B5EF4-FFF2-40B4-BE49-F238E27FC236}">
                  <a16:creationId xmlns:a16="http://schemas.microsoft.com/office/drawing/2014/main" id="{BC7D8291-457D-4790-BE51-C722DEE0C063}"/>
                </a:ext>
              </a:extLst>
            </p:cNvPr>
            <p:cNvSpPr/>
            <p:nvPr/>
          </p:nvSpPr>
          <p:spPr>
            <a:xfrm>
              <a:off x="2211165" y="1969523"/>
              <a:ext cx="1470515" cy="14705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C72DCA4F-573A-4514-BD67-56F4D5DA9497}"/>
                </a:ext>
              </a:extLst>
            </p:cNvPr>
            <p:cNvSpPr txBox="1"/>
            <p:nvPr/>
          </p:nvSpPr>
          <p:spPr>
            <a:xfrm>
              <a:off x="2426517" y="2184875"/>
              <a:ext cx="1039811" cy="103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800" kern="1200" dirty="0">
                  <a:solidFill>
                    <a:schemeClr val="tx1"/>
                  </a:solidFill>
                </a:rPr>
                <a:t>Initial spectrum of the beam</a:t>
              </a:r>
              <a:endParaRPr lang="en-US" sz="1800" kern="1200" dirty="0"/>
            </a:p>
          </p:txBody>
        </p:sp>
      </p:grpSp>
      <p:grpSp>
        <p:nvGrpSpPr>
          <p:cNvPr id="8" name="Group 7">
            <a:extLst>
              <a:ext uri="{FF2B5EF4-FFF2-40B4-BE49-F238E27FC236}">
                <a16:creationId xmlns:a16="http://schemas.microsoft.com/office/drawing/2014/main" id="{A2358DB9-E256-4CDA-BC68-C917A7A5471E}"/>
              </a:ext>
            </a:extLst>
          </p:cNvPr>
          <p:cNvGrpSpPr/>
          <p:nvPr/>
        </p:nvGrpSpPr>
        <p:grpSpPr>
          <a:xfrm rot="1824079">
            <a:off x="7794404" y="2636082"/>
            <a:ext cx="496298" cy="401900"/>
            <a:chOff x="2139840" y="1526313"/>
            <a:chExt cx="496298" cy="401900"/>
          </a:xfrm>
        </p:grpSpPr>
        <p:sp>
          <p:nvSpPr>
            <p:cNvPr id="9" name="Arrow: Right 8">
              <a:extLst>
                <a:ext uri="{FF2B5EF4-FFF2-40B4-BE49-F238E27FC236}">
                  <a16:creationId xmlns:a16="http://schemas.microsoft.com/office/drawing/2014/main" id="{A27A57ED-B3CA-49FE-9AEB-831DE24BA349}"/>
                </a:ext>
              </a:extLst>
            </p:cNvPr>
            <p:cNvSpPr/>
            <p:nvPr/>
          </p:nvSpPr>
          <p:spPr>
            <a:xfrm rot="3615698">
              <a:off x="2187039" y="1479114"/>
              <a:ext cx="401900" cy="4962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Arrow: Right 4">
              <a:extLst>
                <a:ext uri="{FF2B5EF4-FFF2-40B4-BE49-F238E27FC236}">
                  <a16:creationId xmlns:a16="http://schemas.microsoft.com/office/drawing/2014/main" id="{5F9D9CC8-2055-4481-AEF8-166BA307E38D}"/>
                </a:ext>
              </a:extLst>
            </p:cNvPr>
            <p:cNvSpPr txBox="1"/>
            <p:nvPr/>
          </p:nvSpPr>
          <p:spPr>
            <a:xfrm rot="3615698">
              <a:off x="2217420" y="1526029"/>
              <a:ext cx="281330" cy="29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p:txBody>
        </p:sp>
      </p:grpSp>
      <p:sp>
        <p:nvSpPr>
          <p:cNvPr id="11" name="Rectangle 10">
            <a:extLst>
              <a:ext uri="{FF2B5EF4-FFF2-40B4-BE49-F238E27FC236}">
                <a16:creationId xmlns:a16="http://schemas.microsoft.com/office/drawing/2014/main" id="{71D65FC0-FD22-416C-9EF2-710E29F3829C}"/>
              </a:ext>
            </a:extLst>
          </p:cNvPr>
          <p:cNvSpPr/>
          <p:nvPr/>
        </p:nvSpPr>
        <p:spPr>
          <a:xfrm>
            <a:off x="3152310" y="287662"/>
            <a:ext cx="6352498" cy="461665"/>
          </a:xfrm>
          <a:prstGeom prst="rect">
            <a:avLst/>
          </a:prstGeom>
        </p:spPr>
        <p:txBody>
          <a:bodyPr wrap="square">
            <a:spAutoFit/>
          </a:bodyPr>
          <a:lstStyle/>
          <a:p>
            <a:pPr lvl="0"/>
            <a:r>
              <a:rPr lang="en-US" dirty="0">
                <a:solidFill>
                  <a:schemeClr val="tx1"/>
                </a:solidFill>
              </a:rPr>
              <a:t>3HC Model and Longitudinal Beam Dynamics </a:t>
            </a:r>
            <a:endParaRPr lang="en-US" dirty="0"/>
          </a:p>
        </p:txBody>
      </p:sp>
      <p:sp>
        <p:nvSpPr>
          <p:cNvPr id="12" name="TextBox 11">
            <a:extLst>
              <a:ext uri="{FF2B5EF4-FFF2-40B4-BE49-F238E27FC236}">
                <a16:creationId xmlns:a16="http://schemas.microsoft.com/office/drawing/2014/main" id="{80B0C94C-A783-4072-BA7C-762A82D91479}"/>
              </a:ext>
            </a:extLst>
          </p:cNvPr>
          <p:cNvSpPr txBox="1"/>
          <p:nvPr/>
        </p:nvSpPr>
        <p:spPr>
          <a:xfrm>
            <a:off x="7165549" y="6717450"/>
            <a:ext cx="1754006" cy="253916"/>
          </a:xfrm>
          <a:prstGeom prst="rect">
            <a:avLst/>
          </a:prstGeom>
          <a:noFill/>
        </p:spPr>
        <p:txBody>
          <a:bodyPr wrap="none" rtlCol="0">
            <a:spAutoFit/>
          </a:bodyPr>
          <a:lstStyle/>
          <a:p>
            <a:r>
              <a:rPr lang="en-US" sz="1050" b="1" dirty="0">
                <a:solidFill>
                  <a:schemeClr val="tx1"/>
                </a:solidFill>
              </a:rPr>
              <a:t>Simulator block diagram</a:t>
            </a:r>
          </a:p>
        </p:txBody>
      </p:sp>
    </p:spTree>
    <p:extLst>
      <p:ext uri="{BB962C8B-B14F-4D97-AF65-F5344CB8AC3E}">
        <p14:creationId xmlns:p14="http://schemas.microsoft.com/office/powerpoint/2010/main" val="29082103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D65FC0-FD22-416C-9EF2-710E29F3829C}"/>
              </a:ext>
            </a:extLst>
          </p:cNvPr>
          <p:cNvSpPr/>
          <p:nvPr/>
        </p:nvSpPr>
        <p:spPr>
          <a:xfrm>
            <a:off x="3233948" y="280187"/>
            <a:ext cx="5767584" cy="461665"/>
          </a:xfrm>
          <a:prstGeom prst="rect">
            <a:avLst/>
          </a:prstGeom>
        </p:spPr>
        <p:txBody>
          <a:bodyPr wrap="square">
            <a:spAutoFit/>
          </a:bodyPr>
          <a:lstStyle/>
          <a:p>
            <a:pPr lvl="0"/>
            <a:r>
              <a:rPr lang="en-US" dirty="0">
                <a:solidFill>
                  <a:schemeClr val="tx1"/>
                </a:solidFill>
              </a:rPr>
              <a:t>Analytical equations of the Model</a:t>
            </a:r>
          </a:p>
        </p:txBody>
      </p:sp>
      <p:sp>
        <p:nvSpPr>
          <p:cNvPr id="14" name="TextBox 8">
            <a:extLst>
              <a:ext uri="{FF2B5EF4-FFF2-40B4-BE49-F238E27FC236}">
                <a16:creationId xmlns:a16="http://schemas.microsoft.com/office/drawing/2014/main" id="{A28328EC-F179-4078-9098-EC4962B1807A}"/>
              </a:ext>
            </a:extLst>
          </p:cNvPr>
          <p:cNvSpPr txBox="1">
            <a:spLocks noChangeArrowheads="1"/>
          </p:cNvSpPr>
          <p:nvPr/>
        </p:nvSpPr>
        <p:spPr bwMode="auto">
          <a:xfrm>
            <a:off x="4303370" y="1701516"/>
            <a:ext cx="3434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FF0000"/>
                </a:solidFill>
              </a:rPr>
              <a:t>Complex Form Factor (=1 initial conditions)</a:t>
            </a:r>
          </a:p>
        </p:txBody>
      </p:sp>
      <p:sp>
        <p:nvSpPr>
          <p:cNvPr id="15" name="TextBox 8">
            <a:extLst>
              <a:ext uri="{FF2B5EF4-FFF2-40B4-BE49-F238E27FC236}">
                <a16:creationId xmlns:a16="http://schemas.microsoft.com/office/drawing/2014/main" id="{46C98F68-919F-4B4F-AB49-E7AFDC436559}"/>
              </a:ext>
            </a:extLst>
          </p:cNvPr>
          <p:cNvSpPr txBox="1">
            <a:spLocks noChangeArrowheads="1"/>
          </p:cNvSpPr>
          <p:nvPr/>
        </p:nvSpPr>
        <p:spPr bwMode="auto">
          <a:xfrm>
            <a:off x="3033287" y="2310396"/>
            <a:ext cx="2336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FF0000"/>
                </a:solidFill>
              </a:rPr>
              <a:t>Complex Beam Current</a:t>
            </a:r>
          </a:p>
        </p:txBody>
      </p:sp>
      <p:sp>
        <p:nvSpPr>
          <p:cNvPr id="16" name="TextBox 8">
            <a:extLst>
              <a:ext uri="{FF2B5EF4-FFF2-40B4-BE49-F238E27FC236}">
                <a16:creationId xmlns:a16="http://schemas.microsoft.com/office/drawing/2014/main" id="{46CDF05D-8C18-4E48-8CF3-01D45F750BCA}"/>
              </a:ext>
            </a:extLst>
          </p:cNvPr>
          <p:cNvSpPr txBox="1">
            <a:spLocks noChangeArrowheads="1"/>
          </p:cNvSpPr>
          <p:nvPr/>
        </p:nvSpPr>
        <p:spPr bwMode="auto">
          <a:xfrm>
            <a:off x="4752280" y="4221818"/>
            <a:ext cx="33620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FF0000"/>
                </a:solidFill>
              </a:rPr>
              <a:t>Total voltage seen by the bunches</a:t>
            </a:r>
          </a:p>
        </p:txBody>
      </p:sp>
      <p:sp>
        <p:nvSpPr>
          <p:cNvPr id="17" name="TextBox 8">
            <a:extLst>
              <a:ext uri="{FF2B5EF4-FFF2-40B4-BE49-F238E27FC236}">
                <a16:creationId xmlns:a16="http://schemas.microsoft.com/office/drawing/2014/main" id="{E6D5F8C1-15DA-4E12-AE01-717DED4778E5}"/>
              </a:ext>
            </a:extLst>
          </p:cNvPr>
          <p:cNvSpPr txBox="1">
            <a:spLocks noChangeArrowheads="1"/>
          </p:cNvSpPr>
          <p:nvPr/>
        </p:nvSpPr>
        <p:spPr bwMode="auto">
          <a:xfrm>
            <a:off x="4803108" y="3036783"/>
            <a:ext cx="2589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FF0000"/>
                </a:solidFill>
              </a:rPr>
              <a:t>Harmonic cavity transfer function</a:t>
            </a:r>
          </a:p>
        </p:txBody>
      </p:sp>
      <p:sp>
        <p:nvSpPr>
          <p:cNvPr id="18" name="TextBox 8">
            <a:extLst>
              <a:ext uri="{FF2B5EF4-FFF2-40B4-BE49-F238E27FC236}">
                <a16:creationId xmlns:a16="http://schemas.microsoft.com/office/drawing/2014/main" id="{4AFE5BDD-5208-4663-BF22-17A48A0663E0}"/>
              </a:ext>
            </a:extLst>
          </p:cNvPr>
          <p:cNvSpPr txBox="1">
            <a:spLocks noChangeArrowheads="1"/>
          </p:cNvSpPr>
          <p:nvPr/>
        </p:nvSpPr>
        <p:spPr bwMode="auto">
          <a:xfrm>
            <a:off x="3686362" y="3725914"/>
            <a:ext cx="2481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FF0000"/>
                </a:solidFill>
              </a:rPr>
              <a:t>Harmonic Cavity Voltage</a:t>
            </a:r>
          </a:p>
        </p:txBody>
      </p:sp>
      <p:sp>
        <p:nvSpPr>
          <p:cNvPr id="19" name="TextBox 8">
            <a:extLst>
              <a:ext uri="{FF2B5EF4-FFF2-40B4-BE49-F238E27FC236}">
                <a16:creationId xmlns:a16="http://schemas.microsoft.com/office/drawing/2014/main" id="{EB0EBF0B-F44D-4A3B-AEE8-A646A899C93F}"/>
              </a:ext>
            </a:extLst>
          </p:cNvPr>
          <p:cNvSpPr txBox="1">
            <a:spLocks noChangeArrowheads="1"/>
          </p:cNvSpPr>
          <p:nvPr/>
        </p:nvSpPr>
        <p:spPr bwMode="auto">
          <a:xfrm>
            <a:off x="4790168" y="4600928"/>
            <a:ext cx="1690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FF0000"/>
                </a:solidFill>
              </a:rPr>
              <a:t>RF potential</a:t>
            </a:r>
          </a:p>
        </p:txBody>
      </p:sp>
      <p:pic>
        <p:nvPicPr>
          <p:cNvPr id="20" name="Picture 2">
            <a:extLst>
              <a:ext uri="{FF2B5EF4-FFF2-40B4-BE49-F238E27FC236}">
                <a16:creationId xmlns:a16="http://schemas.microsoft.com/office/drawing/2014/main" id="{84385C6E-6205-4235-9104-EBB321682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380" y="2371882"/>
            <a:ext cx="1020659" cy="18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a:extLst>
              <a:ext uri="{FF2B5EF4-FFF2-40B4-BE49-F238E27FC236}">
                <a16:creationId xmlns:a16="http://schemas.microsoft.com/office/drawing/2014/main" id="{842533DE-61A1-42F3-BA31-6CFB56AC8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427" y="1650867"/>
            <a:ext cx="2709862" cy="50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CBCF2660-CF31-4C78-A656-C258547A0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472" y="2676495"/>
            <a:ext cx="3025497" cy="92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a:extLst>
              <a:ext uri="{FF2B5EF4-FFF2-40B4-BE49-F238E27FC236}">
                <a16:creationId xmlns:a16="http://schemas.microsoft.com/office/drawing/2014/main" id="{CACC18B6-8A1F-4AB2-A859-0CD8A837F3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4380" y="3767320"/>
            <a:ext cx="1921567" cy="2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a:extLst>
              <a:ext uri="{FF2B5EF4-FFF2-40B4-BE49-F238E27FC236}">
                <a16:creationId xmlns:a16="http://schemas.microsoft.com/office/drawing/2014/main" id="{4AA63B72-4F6C-434E-8BEA-B9D31E105F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916" y="4241105"/>
            <a:ext cx="3207106" cy="7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C053948D-5FCB-4044-9004-75BB310F5D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9680" y="4990540"/>
            <a:ext cx="1690789" cy="8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8">
            <a:extLst>
              <a:ext uri="{FF2B5EF4-FFF2-40B4-BE49-F238E27FC236}">
                <a16:creationId xmlns:a16="http://schemas.microsoft.com/office/drawing/2014/main" id="{040BB34F-BFEA-43A0-8EA4-C99F289D68EA}"/>
              </a:ext>
            </a:extLst>
          </p:cNvPr>
          <p:cNvSpPr txBox="1">
            <a:spLocks noChangeArrowheads="1"/>
          </p:cNvSpPr>
          <p:nvPr/>
        </p:nvSpPr>
        <p:spPr bwMode="auto">
          <a:xfrm>
            <a:off x="3148665" y="5220971"/>
            <a:ext cx="20458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FF0000"/>
                </a:solidFill>
              </a:rPr>
              <a:t>Charge distribution</a:t>
            </a:r>
          </a:p>
        </p:txBody>
      </p:sp>
      <p:sp>
        <p:nvSpPr>
          <p:cNvPr id="27" name="TextBox 8">
            <a:extLst>
              <a:ext uri="{FF2B5EF4-FFF2-40B4-BE49-F238E27FC236}">
                <a16:creationId xmlns:a16="http://schemas.microsoft.com/office/drawing/2014/main" id="{71553858-2FA6-4715-A758-C5557B656719}"/>
              </a:ext>
            </a:extLst>
          </p:cNvPr>
          <p:cNvSpPr txBox="1">
            <a:spLocks noChangeArrowheads="1"/>
          </p:cNvSpPr>
          <p:nvPr/>
        </p:nvSpPr>
        <p:spPr bwMode="auto">
          <a:xfrm>
            <a:off x="215803" y="1106681"/>
            <a:ext cx="9422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rgbClr val="0070C0"/>
                </a:solidFill>
              </a:rPr>
              <a:t>The beam can be modelled by the “complex beam current”, an array of complex values each representing one of the bunches, where the module of each value is the bunch current and the phase is the bunch synchronous phase</a:t>
            </a:r>
          </a:p>
        </p:txBody>
      </p:sp>
      <p:sp>
        <p:nvSpPr>
          <p:cNvPr id="28" name="TextBox 8">
            <a:extLst>
              <a:ext uri="{FF2B5EF4-FFF2-40B4-BE49-F238E27FC236}">
                <a16:creationId xmlns:a16="http://schemas.microsoft.com/office/drawing/2014/main" id="{064DE7F4-3F93-4F1D-B26D-9A113E5FACFB}"/>
              </a:ext>
            </a:extLst>
          </p:cNvPr>
          <p:cNvSpPr txBox="1">
            <a:spLocks noChangeArrowheads="1"/>
          </p:cNvSpPr>
          <p:nvPr/>
        </p:nvSpPr>
        <p:spPr bwMode="auto">
          <a:xfrm>
            <a:off x="385555" y="2303126"/>
            <a:ext cx="798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rgbClr val="FF0000"/>
                </a:solidFill>
              </a:rPr>
              <a:t>2)</a:t>
            </a:r>
          </a:p>
        </p:txBody>
      </p:sp>
      <p:sp>
        <p:nvSpPr>
          <p:cNvPr id="29" name="TextBox 8">
            <a:extLst>
              <a:ext uri="{FF2B5EF4-FFF2-40B4-BE49-F238E27FC236}">
                <a16:creationId xmlns:a16="http://schemas.microsoft.com/office/drawing/2014/main" id="{31DC6E23-FB49-4A7B-BF64-0CD9EDC47CA7}"/>
              </a:ext>
            </a:extLst>
          </p:cNvPr>
          <p:cNvSpPr txBox="1">
            <a:spLocks noChangeArrowheads="1"/>
          </p:cNvSpPr>
          <p:nvPr/>
        </p:nvSpPr>
        <p:spPr bwMode="auto">
          <a:xfrm>
            <a:off x="361168" y="3035133"/>
            <a:ext cx="79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rgbClr val="FF0000"/>
                </a:solidFill>
              </a:rPr>
              <a:t>3)</a:t>
            </a:r>
          </a:p>
        </p:txBody>
      </p:sp>
      <p:sp>
        <p:nvSpPr>
          <p:cNvPr id="30" name="TextBox 8">
            <a:extLst>
              <a:ext uri="{FF2B5EF4-FFF2-40B4-BE49-F238E27FC236}">
                <a16:creationId xmlns:a16="http://schemas.microsoft.com/office/drawing/2014/main" id="{56ABFC66-7EBC-4624-8A59-9B3060F579CE}"/>
              </a:ext>
            </a:extLst>
          </p:cNvPr>
          <p:cNvSpPr txBox="1">
            <a:spLocks noChangeArrowheads="1"/>
          </p:cNvSpPr>
          <p:nvPr/>
        </p:nvSpPr>
        <p:spPr bwMode="auto">
          <a:xfrm>
            <a:off x="397418" y="3751560"/>
            <a:ext cx="79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a:solidFill>
                  <a:srgbClr val="FF0000"/>
                </a:solidFill>
              </a:rPr>
              <a:t>4)</a:t>
            </a:r>
          </a:p>
        </p:txBody>
      </p:sp>
      <p:sp>
        <p:nvSpPr>
          <p:cNvPr id="31" name="TextBox 8">
            <a:extLst>
              <a:ext uri="{FF2B5EF4-FFF2-40B4-BE49-F238E27FC236}">
                <a16:creationId xmlns:a16="http://schemas.microsoft.com/office/drawing/2014/main" id="{E06DE62C-1A18-42D8-B2A0-DD3BFF46F784}"/>
              </a:ext>
            </a:extLst>
          </p:cNvPr>
          <p:cNvSpPr txBox="1">
            <a:spLocks noChangeArrowheads="1"/>
          </p:cNvSpPr>
          <p:nvPr/>
        </p:nvSpPr>
        <p:spPr bwMode="auto">
          <a:xfrm>
            <a:off x="397418" y="4206510"/>
            <a:ext cx="79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rgbClr val="FF0000"/>
                </a:solidFill>
              </a:rPr>
              <a:t>5)</a:t>
            </a:r>
          </a:p>
        </p:txBody>
      </p:sp>
      <p:sp>
        <p:nvSpPr>
          <p:cNvPr id="32" name="TextBox 8">
            <a:extLst>
              <a:ext uri="{FF2B5EF4-FFF2-40B4-BE49-F238E27FC236}">
                <a16:creationId xmlns:a16="http://schemas.microsoft.com/office/drawing/2014/main" id="{EE81A3A2-B657-48BF-81E8-914DEA074011}"/>
              </a:ext>
            </a:extLst>
          </p:cNvPr>
          <p:cNvSpPr txBox="1">
            <a:spLocks noChangeArrowheads="1"/>
          </p:cNvSpPr>
          <p:nvPr/>
        </p:nvSpPr>
        <p:spPr bwMode="auto">
          <a:xfrm>
            <a:off x="448403" y="5231030"/>
            <a:ext cx="798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rgbClr val="FF0000"/>
                </a:solidFill>
              </a:rPr>
              <a:t>7)</a:t>
            </a:r>
          </a:p>
        </p:txBody>
      </p:sp>
      <p:sp>
        <p:nvSpPr>
          <p:cNvPr id="33" name="TextBox 8">
            <a:extLst>
              <a:ext uri="{FF2B5EF4-FFF2-40B4-BE49-F238E27FC236}">
                <a16:creationId xmlns:a16="http://schemas.microsoft.com/office/drawing/2014/main" id="{452007F1-CBB4-4135-8228-158A211C14DE}"/>
              </a:ext>
            </a:extLst>
          </p:cNvPr>
          <p:cNvSpPr txBox="1">
            <a:spLocks noChangeArrowheads="1"/>
          </p:cNvSpPr>
          <p:nvPr/>
        </p:nvSpPr>
        <p:spPr bwMode="auto">
          <a:xfrm>
            <a:off x="385556" y="1684714"/>
            <a:ext cx="798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rgbClr val="FF0000"/>
                </a:solidFill>
              </a:rPr>
              <a:t>1)</a:t>
            </a:r>
          </a:p>
        </p:txBody>
      </p:sp>
      <p:cxnSp>
        <p:nvCxnSpPr>
          <p:cNvPr id="34" name="Straight Arrow Connector 33">
            <a:extLst>
              <a:ext uri="{FF2B5EF4-FFF2-40B4-BE49-F238E27FC236}">
                <a16:creationId xmlns:a16="http://schemas.microsoft.com/office/drawing/2014/main" id="{98DCBE8A-D029-4446-BA21-E29C6FF3CE66}"/>
              </a:ext>
            </a:extLst>
          </p:cNvPr>
          <p:cNvCxnSpPr>
            <a:cxnSpLocks/>
          </p:cNvCxnSpPr>
          <p:nvPr/>
        </p:nvCxnSpPr>
        <p:spPr>
          <a:xfrm>
            <a:off x="58409" y="1817571"/>
            <a:ext cx="350117" cy="0"/>
          </a:xfrm>
          <a:prstGeom prst="straightConnector1">
            <a:avLst/>
          </a:prstGeom>
          <a:ln w="25400">
            <a:solidFill>
              <a:srgbClr val="0070C0"/>
            </a:solidFill>
            <a:headE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764AB62-93A3-4B29-BC14-A9E9DEBC5EA1}"/>
              </a:ext>
            </a:extLst>
          </p:cNvPr>
          <p:cNvCxnSpPr>
            <a:cxnSpLocks/>
          </p:cNvCxnSpPr>
          <p:nvPr/>
        </p:nvCxnSpPr>
        <p:spPr>
          <a:xfrm>
            <a:off x="61883" y="1808902"/>
            <a:ext cx="3492" cy="3591405"/>
          </a:xfrm>
          <a:prstGeom prst="straightConnector1">
            <a:avLst/>
          </a:prstGeom>
          <a:ln w="25400">
            <a:solidFill>
              <a:srgbClr val="0070C0"/>
            </a:solidFill>
            <a:headEnd w="lg" len="lg"/>
            <a:tailEnd type="non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A650B1-D225-46CF-B0FB-3AADBD5FFDD3}"/>
              </a:ext>
            </a:extLst>
          </p:cNvPr>
          <p:cNvCxnSpPr>
            <a:cxnSpLocks/>
          </p:cNvCxnSpPr>
          <p:nvPr/>
        </p:nvCxnSpPr>
        <p:spPr>
          <a:xfrm>
            <a:off x="71261" y="5400307"/>
            <a:ext cx="350546" cy="0"/>
          </a:xfrm>
          <a:prstGeom prst="straightConnector1">
            <a:avLst/>
          </a:prstGeom>
          <a:ln w="25400">
            <a:solidFill>
              <a:srgbClr val="0070C0"/>
            </a:solidFill>
            <a:headEnd w="lg" len="lg"/>
            <a:tailEnd type="none" w="lg" len="lg"/>
          </a:ln>
        </p:spPr>
        <p:style>
          <a:lnRef idx="2">
            <a:schemeClr val="accent1"/>
          </a:lnRef>
          <a:fillRef idx="0">
            <a:schemeClr val="accent1"/>
          </a:fillRef>
          <a:effectRef idx="1">
            <a:schemeClr val="accent1"/>
          </a:effectRef>
          <a:fontRef idx="minor">
            <a:schemeClr val="tx1"/>
          </a:fontRef>
        </p:style>
      </p:cxnSp>
      <p:sp>
        <p:nvSpPr>
          <p:cNvPr id="37" name="TextBox 8">
            <a:extLst>
              <a:ext uri="{FF2B5EF4-FFF2-40B4-BE49-F238E27FC236}">
                <a16:creationId xmlns:a16="http://schemas.microsoft.com/office/drawing/2014/main" id="{9657BC4A-FF3C-4D4D-A72C-CFB89A906817}"/>
              </a:ext>
            </a:extLst>
          </p:cNvPr>
          <p:cNvSpPr txBox="1">
            <a:spLocks noChangeArrowheads="1"/>
          </p:cNvSpPr>
          <p:nvPr/>
        </p:nvSpPr>
        <p:spPr bwMode="auto">
          <a:xfrm>
            <a:off x="402941" y="4575310"/>
            <a:ext cx="79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rgbClr val="FF0000"/>
                </a:solidFill>
              </a:rPr>
              <a:t>6)</a:t>
            </a:r>
          </a:p>
        </p:txBody>
      </p:sp>
      <p:sp>
        <p:nvSpPr>
          <p:cNvPr id="38" name="TextBox 8">
            <a:extLst>
              <a:ext uri="{FF2B5EF4-FFF2-40B4-BE49-F238E27FC236}">
                <a16:creationId xmlns:a16="http://schemas.microsoft.com/office/drawing/2014/main" id="{9F13524A-CF84-4DC9-8022-2A42D8BCF8A9}"/>
              </a:ext>
            </a:extLst>
          </p:cNvPr>
          <p:cNvSpPr txBox="1">
            <a:spLocks noChangeArrowheads="1"/>
          </p:cNvSpPr>
          <p:nvPr/>
        </p:nvSpPr>
        <p:spPr bwMode="auto">
          <a:xfrm>
            <a:off x="273542" y="5694479"/>
            <a:ext cx="9841948" cy="1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8200">
                <a:solidFill>
                  <a:schemeClr val="tx1"/>
                </a:solidFill>
                <a:latin typeface="Calibri" panose="020F0502020204030204" pitchFamily="34" charset="0"/>
                <a:ea typeface="MS PGothic" panose="020B0600070205080204" pitchFamily="34" charset="-128"/>
              </a:defRPr>
            </a:lvl1pPr>
            <a:lvl2pPr>
              <a:defRPr sz="8200">
                <a:solidFill>
                  <a:schemeClr val="tx1"/>
                </a:solidFill>
                <a:latin typeface="Calibri" panose="020F0502020204030204" pitchFamily="34" charset="0"/>
                <a:ea typeface="MS PGothic" panose="020B0600070205080204" pitchFamily="34" charset="-128"/>
              </a:defRPr>
            </a:lvl2pPr>
            <a:lvl3pPr>
              <a:defRPr sz="8200">
                <a:solidFill>
                  <a:schemeClr val="tx1"/>
                </a:solidFill>
                <a:latin typeface="Calibri" panose="020F0502020204030204" pitchFamily="34" charset="0"/>
                <a:ea typeface="MS PGothic" panose="020B0600070205080204" pitchFamily="34" charset="-128"/>
              </a:defRPr>
            </a:lvl3pPr>
            <a:lvl4pPr>
              <a:defRPr sz="8200">
                <a:solidFill>
                  <a:schemeClr val="tx1"/>
                </a:solidFill>
                <a:latin typeface="Calibri" panose="020F0502020204030204" pitchFamily="34" charset="0"/>
                <a:ea typeface="MS PGothic" panose="020B0600070205080204" pitchFamily="34" charset="-128"/>
              </a:defRPr>
            </a:lvl4pPr>
            <a:lvl5pPr>
              <a:defRPr sz="8200">
                <a:solidFill>
                  <a:schemeClr val="tx1"/>
                </a:solidFill>
                <a:latin typeface="Calibri" panose="020F0502020204030204" pitchFamily="34" charset="0"/>
                <a:ea typeface="MS PGothic" panose="020B0600070205080204" pitchFamily="34" charset="-128"/>
              </a:defRPr>
            </a:lvl5pPr>
            <a:lvl6pPr marL="8810625" indent="-6524625"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7825" indent="-6524625"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5025" indent="-6524625"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2225" indent="-6524625"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marL="227013" indent="-227013" algn="just">
              <a:lnSpc>
                <a:spcPct val="150000"/>
              </a:lnSpc>
              <a:buFont typeface="Wingdings" panose="05000000000000000000" pitchFamily="2" charset="2"/>
              <a:buChar char="Ø"/>
            </a:pPr>
            <a:r>
              <a:rPr lang="en-US" altLang="en-US" sz="1400" dirty="0">
                <a:solidFill>
                  <a:srgbClr val="0070C0"/>
                </a:solidFill>
              </a:rPr>
              <a:t>The equilibrium bunch density is obtained by iterating this process until a consistent stable solution is found; convergence is reached after ~200 iterations and a few seconds</a:t>
            </a:r>
          </a:p>
          <a:p>
            <a:pPr marL="227013" indent="-227013" algn="just">
              <a:lnSpc>
                <a:spcPct val="150000"/>
              </a:lnSpc>
              <a:buFont typeface="Wingdings" panose="05000000000000000000" pitchFamily="2" charset="2"/>
              <a:buChar char="Ø"/>
            </a:pPr>
            <a:r>
              <a:rPr lang="en-US" altLang="en-US" sz="1400" dirty="0">
                <a:solidFill>
                  <a:srgbClr val="0070C0"/>
                </a:solidFill>
              </a:rPr>
              <a:t>From the equilibrium bunch charge distribution we can calculate the bunch characteristics (stable phase, bunch length, </a:t>
            </a:r>
            <a:r>
              <a:rPr lang="en-US" altLang="en-US" sz="1400" dirty="0" err="1">
                <a:solidFill>
                  <a:srgbClr val="0070C0"/>
                </a:solidFill>
              </a:rPr>
              <a:t>Touschek</a:t>
            </a:r>
            <a:r>
              <a:rPr lang="en-US" altLang="en-US" sz="1400" dirty="0">
                <a:solidFill>
                  <a:srgbClr val="0070C0"/>
                </a:solidFill>
              </a:rPr>
              <a:t> lifetime, etc.); the synchrotron frequency is determined analytically from the gradient of the total voltage seen by each bunch</a:t>
            </a:r>
          </a:p>
        </p:txBody>
      </p:sp>
      <p:sp>
        <p:nvSpPr>
          <p:cNvPr id="39" name="Left Brace 88">
            <a:extLst>
              <a:ext uri="{FF2B5EF4-FFF2-40B4-BE49-F238E27FC236}">
                <a16:creationId xmlns:a16="http://schemas.microsoft.com/office/drawing/2014/main" id="{30C68ECD-EAAD-44B7-B532-A3272BEE83A7}"/>
              </a:ext>
            </a:extLst>
          </p:cNvPr>
          <p:cNvSpPr>
            <a:spLocks/>
          </p:cNvSpPr>
          <p:nvPr/>
        </p:nvSpPr>
        <p:spPr bwMode="auto">
          <a:xfrm flipH="1">
            <a:off x="4452290" y="2787630"/>
            <a:ext cx="217616" cy="738665"/>
          </a:xfrm>
          <a:prstGeom prst="leftBrace">
            <a:avLst>
              <a:gd name="adj1" fmla="val 50529"/>
              <a:gd name="adj2" fmla="val 49356"/>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8200">
                <a:solidFill>
                  <a:schemeClr val="tx1"/>
                </a:solidFill>
                <a:latin typeface="Calibri" panose="020F0502020204030204" pitchFamily="34" charset="0"/>
                <a:ea typeface="MS PGothic" panose="020B0600070205080204" pitchFamily="34" charset="-128"/>
              </a:defRPr>
            </a:lvl1pPr>
            <a:lvl2pPr defTabSz="449263">
              <a:defRPr sz="8200">
                <a:solidFill>
                  <a:schemeClr val="tx1"/>
                </a:solidFill>
                <a:latin typeface="Calibri" panose="020F0502020204030204" pitchFamily="34" charset="0"/>
                <a:ea typeface="MS PGothic" panose="020B0600070205080204" pitchFamily="34" charset="-128"/>
              </a:defRPr>
            </a:lvl2pPr>
            <a:lvl3pPr defTabSz="449263">
              <a:defRPr sz="8200">
                <a:solidFill>
                  <a:schemeClr val="tx1"/>
                </a:solidFill>
                <a:latin typeface="Calibri" panose="020F0502020204030204" pitchFamily="34" charset="0"/>
                <a:ea typeface="MS PGothic" panose="020B0600070205080204" pitchFamily="34" charset="-128"/>
              </a:defRPr>
            </a:lvl3pPr>
            <a:lvl4pPr defTabSz="449263">
              <a:defRPr sz="8200">
                <a:solidFill>
                  <a:schemeClr val="tx1"/>
                </a:solidFill>
                <a:latin typeface="Calibri" panose="020F0502020204030204" pitchFamily="34" charset="0"/>
                <a:ea typeface="MS PGothic" panose="020B0600070205080204" pitchFamily="34" charset="-128"/>
              </a:defRPr>
            </a:lvl4pPr>
            <a:lvl5pPr defTabSz="449263">
              <a:defRPr sz="8200">
                <a:solidFill>
                  <a:schemeClr val="tx1"/>
                </a:solidFill>
                <a:latin typeface="Calibri" panose="020F0502020204030204" pitchFamily="34" charset="0"/>
                <a:ea typeface="MS PGothic" panose="020B0600070205080204" pitchFamily="34" charset="-128"/>
              </a:defRPr>
            </a:lvl5pPr>
            <a:lvl6pPr marL="88106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78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50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2225" indent="-6524625" defTabSz="4492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eaLnBrk="1">
              <a:lnSpc>
                <a:spcPct val="93000"/>
              </a:lnSpc>
              <a:buClr>
                <a:srgbClr val="000000"/>
              </a:buClr>
              <a:buSzPct val="100000"/>
              <a:buFont typeface="Times New Roman" panose="02020603050405020304" pitchFamily="18" charset="0"/>
              <a:buNone/>
            </a:pPr>
            <a:endParaRPr lang="en-US" altLang="en-US" sz="1400">
              <a:solidFill>
                <a:schemeClr val="bg1"/>
              </a:solidFill>
              <a:latin typeface="Arial" panose="020B0604020202020204" pitchFamily="34" charset="0"/>
            </a:endParaRPr>
          </a:p>
        </p:txBody>
      </p:sp>
      <p:pic>
        <p:nvPicPr>
          <p:cNvPr id="53" name="Picture 52">
            <a:extLst>
              <a:ext uri="{FF2B5EF4-FFF2-40B4-BE49-F238E27FC236}">
                <a16:creationId xmlns:a16="http://schemas.microsoft.com/office/drawing/2014/main" id="{FB06B03E-9F58-41EF-B192-66555C8EE07C}"/>
              </a:ext>
            </a:extLst>
          </p:cNvPr>
          <p:cNvPicPr>
            <a:picLocks noChangeAspect="1"/>
          </p:cNvPicPr>
          <p:nvPr/>
        </p:nvPicPr>
        <p:blipFill>
          <a:blip r:embed="rId9"/>
          <a:stretch>
            <a:fillRect/>
          </a:stretch>
        </p:blipFill>
        <p:spPr>
          <a:xfrm>
            <a:off x="7392537" y="2405746"/>
            <a:ext cx="2665214" cy="1864220"/>
          </a:xfrm>
          <a:prstGeom prst="rect">
            <a:avLst/>
          </a:prstGeom>
        </p:spPr>
      </p:pic>
    </p:spTree>
    <p:extLst>
      <p:ext uri="{BB962C8B-B14F-4D97-AF65-F5344CB8AC3E}">
        <p14:creationId xmlns:p14="http://schemas.microsoft.com/office/powerpoint/2010/main" val="39151247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B436949-43FC-4D95-A56E-B78BEE6F3A00}"/>
              </a:ext>
            </a:extLst>
          </p:cNvPr>
          <p:cNvSpPr>
            <a:spLocks noGrp="1"/>
          </p:cNvSpPr>
          <p:nvPr>
            <p:ph type="title"/>
          </p:nvPr>
        </p:nvSpPr>
        <p:spPr bwMode="auto">
          <a:xfrm>
            <a:off x="2232000" y="126759"/>
            <a:ext cx="8064896"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2400" dirty="0"/>
              <a:t>Results: harmonic cavity response and bunch characteristics</a:t>
            </a:r>
            <a:endParaRPr lang="it-IT" altLang="it-IT" sz="2400" dirty="0"/>
          </a:p>
        </p:txBody>
      </p:sp>
      <p:sp>
        <p:nvSpPr>
          <p:cNvPr id="17411" name="Slide Number Placeholder 3">
            <a:extLst>
              <a:ext uri="{FF2B5EF4-FFF2-40B4-BE49-F238E27FC236}">
                <a16:creationId xmlns:a16="http://schemas.microsoft.com/office/drawing/2014/main" id="{9AF37266-FC60-425B-A24C-D6E1F0E229FD}"/>
              </a:ext>
            </a:extLst>
          </p:cNvPr>
          <p:cNvSpPr>
            <a:spLocks noGrp="1"/>
          </p:cNvSpPr>
          <p:nvPr>
            <p:ph type="sldNum" sz="quarter" idx="10"/>
          </p:nvPr>
        </p:nvSpPr>
        <p:spPr>
          <a:xfrm>
            <a:off x="9791700" y="7078663"/>
            <a:ext cx="2889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789AD3C8-9193-4452-9C50-1B19777D9BF8}" type="slidenum">
              <a:rPr lang="it-IT" altLang="it-IT" sz="1300" smtClean="0">
                <a:solidFill>
                  <a:srgbClr val="000000"/>
                </a:solidFill>
              </a:rPr>
              <a:pPr/>
              <a:t>8</a:t>
            </a:fld>
            <a:endParaRPr lang="it-IT" altLang="it-IT" sz="1300">
              <a:solidFill>
                <a:srgbClr val="000000"/>
              </a:solidFill>
            </a:endParaRPr>
          </a:p>
        </p:txBody>
      </p:sp>
      <p:grpSp>
        <p:nvGrpSpPr>
          <p:cNvPr id="2" name="Group 1">
            <a:extLst>
              <a:ext uri="{FF2B5EF4-FFF2-40B4-BE49-F238E27FC236}">
                <a16:creationId xmlns:a16="http://schemas.microsoft.com/office/drawing/2014/main" id="{D9C265C0-57DB-4E74-B3B9-A5BF8F476CE4}"/>
              </a:ext>
            </a:extLst>
          </p:cNvPr>
          <p:cNvGrpSpPr/>
          <p:nvPr/>
        </p:nvGrpSpPr>
        <p:grpSpPr>
          <a:xfrm>
            <a:off x="972774" y="1331565"/>
            <a:ext cx="3203442" cy="2829368"/>
            <a:chOff x="5976416" y="3700202"/>
            <a:chExt cx="3935072" cy="3234445"/>
          </a:xfrm>
        </p:grpSpPr>
        <p:pic>
          <p:nvPicPr>
            <p:cNvPr id="19" name="Picture 18">
              <a:extLst>
                <a:ext uri="{FF2B5EF4-FFF2-40B4-BE49-F238E27FC236}">
                  <a16:creationId xmlns:a16="http://schemas.microsoft.com/office/drawing/2014/main" id="{F91738F9-BD90-4ABE-B582-9D988EE18DE0}"/>
                </a:ext>
              </a:extLst>
            </p:cNvPr>
            <p:cNvPicPr>
              <a:picLocks noChangeAspect="1"/>
            </p:cNvPicPr>
            <p:nvPr/>
          </p:nvPicPr>
          <p:blipFill rotWithShape="1">
            <a:blip r:embed="rId3"/>
            <a:srcRect b="39350"/>
            <a:stretch/>
          </p:blipFill>
          <p:spPr>
            <a:xfrm>
              <a:off x="5976416" y="3700202"/>
              <a:ext cx="3935072" cy="3117005"/>
            </a:xfrm>
            <a:prstGeom prst="rect">
              <a:avLst/>
            </a:prstGeom>
          </p:spPr>
        </p:pic>
        <p:pic>
          <p:nvPicPr>
            <p:cNvPr id="20" name="Picture 19">
              <a:extLst>
                <a:ext uri="{FF2B5EF4-FFF2-40B4-BE49-F238E27FC236}">
                  <a16:creationId xmlns:a16="http://schemas.microsoft.com/office/drawing/2014/main" id="{C561BA37-C2E1-4E10-B5DA-FDA39DB9D19A}"/>
                </a:ext>
              </a:extLst>
            </p:cNvPr>
            <p:cNvPicPr>
              <a:picLocks noChangeAspect="1"/>
            </p:cNvPicPr>
            <p:nvPr/>
          </p:nvPicPr>
          <p:blipFill rotWithShape="1">
            <a:blip r:embed="rId3"/>
            <a:srcRect t="97514" b="-53"/>
            <a:stretch/>
          </p:blipFill>
          <p:spPr>
            <a:xfrm>
              <a:off x="5976416" y="6804173"/>
              <a:ext cx="3935072" cy="130474"/>
            </a:xfrm>
            <a:prstGeom prst="rect">
              <a:avLst/>
            </a:prstGeom>
          </p:spPr>
        </p:pic>
      </p:grpSp>
      <p:pic>
        <p:nvPicPr>
          <p:cNvPr id="7" name="Picture 6">
            <a:extLst>
              <a:ext uri="{FF2B5EF4-FFF2-40B4-BE49-F238E27FC236}">
                <a16:creationId xmlns:a16="http://schemas.microsoft.com/office/drawing/2014/main" id="{64A70C68-ADFC-4FF8-9CE7-6078F9E9AC6F}"/>
              </a:ext>
            </a:extLst>
          </p:cNvPr>
          <p:cNvPicPr>
            <a:picLocks noChangeAspect="1"/>
          </p:cNvPicPr>
          <p:nvPr/>
        </p:nvPicPr>
        <p:blipFill>
          <a:blip r:embed="rId4"/>
          <a:stretch>
            <a:fillRect/>
          </a:stretch>
        </p:blipFill>
        <p:spPr>
          <a:xfrm>
            <a:off x="4998956" y="1187549"/>
            <a:ext cx="4108895" cy="5458286"/>
          </a:xfrm>
          <a:prstGeom prst="rect">
            <a:avLst/>
          </a:prstGeom>
        </p:spPr>
      </p:pic>
      <p:pic>
        <p:nvPicPr>
          <p:cNvPr id="8" name="Picture 7">
            <a:extLst>
              <a:ext uri="{FF2B5EF4-FFF2-40B4-BE49-F238E27FC236}">
                <a16:creationId xmlns:a16="http://schemas.microsoft.com/office/drawing/2014/main" id="{91506C7B-8A57-4D87-9598-2DE0B07B65FD}"/>
              </a:ext>
            </a:extLst>
          </p:cNvPr>
          <p:cNvPicPr>
            <a:picLocks noChangeAspect="1"/>
          </p:cNvPicPr>
          <p:nvPr/>
        </p:nvPicPr>
        <p:blipFill>
          <a:blip r:embed="rId5"/>
          <a:stretch>
            <a:fillRect/>
          </a:stretch>
        </p:blipFill>
        <p:spPr>
          <a:xfrm>
            <a:off x="972774" y="4413492"/>
            <a:ext cx="3210178" cy="2726636"/>
          </a:xfrm>
          <a:prstGeom prst="rect">
            <a:avLst/>
          </a:prstGeom>
        </p:spPr>
      </p:pic>
    </p:spTree>
    <p:extLst>
      <p:ext uri="{BB962C8B-B14F-4D97-AF65-F5344CB8AC3E}">
        <p14:creationId xmlns:p14="http://schemas.microsoft.com/office/powerpoint/2010/main" val="980556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8123F73-89E6-4A49-B9A3-525DC98A37AA}"/>
              </a:ext>
            </a:extLst>
          </p:cNvPr>
          <p:cNvSpPr>
            <a:spLocks noGrp="1"/>
          </p:cNvSpPr>
          <p:nvPr>
            <p:ph type="title"/>
          </p:nvPr>
        </p:nvSpPr>
        <p:spPr bwMode="auto">
          <a:xfrm>
            <a:off x="2952750" y="179388"/>
            <a:ext cx="6984106"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it-IT" sz="2400" dirty="0"/>
              <a:t>Simulations compared with </a:t>
            </a:r>
            <a:r>
              <a:rPr lang="en-US" altLang="it-IT" sz="2400" i="1" dirty="0"/>
              <a:t>mbtrack2</a:t>
            </a:r>
          </a:p>
        </p:txBody>
      </p:sp>
      <p:sp>
        <p:nvSpPr>
          <p:cNvPr id="25603" name="Slide Number Placeholder 3">
            <a:extLst>
              <a:ext uri="{FF2B5EF4-FFF2-40B4-BE49-F238E27FC236}">
                <a16:creationId xmlns:a16="http://schemas.microsoft.com/office/drawing/2014/main" id="{37DAECBC-41D9-459C-B10F-AC55CAE0F617}"/>
              </a:ext>
            </a:extLst>
          </p:cNvPr>
          <p:cNvSpPr>
            <a:spLocks noGrp="1"/>
          </p:cNvSpPr>
          <p:nvPr>
            <p:ph type="sldNum" sz="quarter" idx="10"/>
          </p:nvPr>
        </p:nvSpPr>
        <p:spPr>
          <a:xfrm>
            <a:off x="9791700" y="7078663"/>
            <a:ext cx="2889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EC101881-0E69-4A11-A02B-35C9A863BD0F}" type="slidenum">
              <a:rPr lang="it-IT" altLang="it-IT" sz="1300" smtClean="0">
                <a:solidFill>
                  <a:srgbClr val="000000"/>
                </a:solidFill>
              </a:rPr>
              <a:pPr/>
              <a:t>9</a:t>
            </a:fld>
            <a:endParaRPr lang="it-IT" altLang="it-IT" sz="1300">
              <a:solidFill>
                <a:srgbClr val="000000"/>
              </a:solidFill>
            </a:endParaRPr>
          </a:p>
        </p:txBody>
      </p:sp>
      <p:pic>
        <p:nvPicPr>
          <p:cNvPr id="7" name="Picture 2">
            <a:extLst>
              <a:ext uri="{FF2B5EF4-FFF2-40B4-BE49-F238E27FC236}">
                <a16:creationId xmlns:a16="http://schemas.microsoft.com/office/drawing/2014/main" id="{BC2699BC-8500-4151-AD0B-CE5E81AF4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453" y="1365251"/>
            <a:ext cx="5043387" cy="394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9E7FB689-B634-4076-80CC-6538318D7971}"/>
              </a:ext>
            </a:extLst>
          </p:cNvPr>
          <p:cNvSpPr txBox="1">
            <a:spLocks noChangeArrowheads="1"/>
          </p:cNvSpPr>
          <p:nvPr/>
        </p:nvSpPr>
        <p:spPr bwMode="auto">
          <a:xfrm>
            <a:off x="147413" y="5559499"/>
            <a:ext cx="97857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800" dirty="0">
                <a:solidFill>
                  <a:srgbClr val="0070C0"/>
                </a:solidFill>
              </a:rPr>
              <a:t>Comparison of results obtained from the </a:t>
            </a:r>
            <a:r>
              <a:rPr lang="en-US" altLang="en-US" sz="1800" dirty="0" err="1">
                <a:solidFill>
                  <a:srgbClr val="0070C0"/>
                </a:solidFill>
              </a:rPr>
              <a:t>Matlab</a:t>
            </a:r>
            <a:r>
              <a:rPr lang="en-US" altLang="en-US" sz="1800" dirty="0">
                <a:solidFill>
                  <a:srgbClr val="0070C0"/>
                </a:solidFill>
              </a:rPr>
              <a:t> simulator (solid lines) and </a:t>
            </a:r>
            <a:r>
              <a:rPr lang="en-US" altLang="en-US" sz="1800" i="1" dirty="0">
                <a:solidFill>
                  <a:srgbClr val="0070C0"/>
                </a:solidFill>
              </a:rPr>
              <a:t>mbtrack2</a:t>
            </a:r>
            <a:r>
              <a:rPr lang="en-US" altLang="en-US" sz="1800" dirty="0">
                <a:solidFill>
                  <a:srgbClr val="0070C0"/>
                </a:solidFill>
              </a:rPr>
              <a:t> (dashed lines): 3HC voltage/phase and synchronous phase shift along the bunch train, and charge profile of the first/middle/last bunch (blue/red/magenta)</a:t>
            </a:r>
          </a:p>
        </p:txBody>
      </p:sp>
    </p:spTree>
    <p:extLst>
      <p:ext uri="{BB962C8B-B14F-4D97-AF65-F5344CB8AC3E}">
        <p14:creationId xmlns:p14="http://schemas.microsoft.com/office/powerpoint/2010/main" val="2969206140"/>
      </p:ext>
    </p:extLst>
  </p:cSld>
  <p:clrMapOvr>
    <a:masterClrMapping/>
  </p:clrMapOvr>
  <p:transition spd="med">
    <p:fade/>
  </p:transition>
</p:sld>
</file>

<file path=ppt/theme/theme1.xml><?xml version="1.0" encoding="utf-8"?>
<a:theme xmlns:a="http://schemas.openxmlformats.org/drawingml/2006/main" name="Elettra Sincrotrone Trieste_Template Slides 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GECI-TMP-24-rev00UK</Template>
  <TotalTime>5987</TotalTime>
  <Words>4330</Words>
  <Application>Microsoft Office PowerPoint</Application>
  <PresentationFormat>Custom</PresentationFormat>
  <Paragraphs>574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PGothic</vt:lpstr>
      <vt:lpstr>MS PGothic</vt:lpstr>
      <vt:lpstr>Arial</vt:lpstr>
      <vt:lpstr>Calibri</vt:lpstr>
      <vt:lpstr>Times New Roman</vt:lpstr>
      <vt:lpstr>Wingdings</vt:lpstr>
      <vt:lpstr>Elettra Sincrotrone Trieste_Template Slides ENG</vt:lpstr>
      <vt:lpstr>PowerPoint Presentation</vt:lpstr>
      <vt:lpstr>PowerPoint Presentation</vt:lpstr>
      <vt:lpstr>PowerPoint Presentation</vt:lpstr>
      <vt:lpstr>3HC Impact on Longitudinal Beam Dynamics</vt:lpstr>
      <vt:lpstr>PowerPoint Presentation</vt:lpstr>
      <vt:lpstr>PowerPoint Presentation</vt:lpstr>
      <vt:lpstr>PowerPoint Presentation</vt:lpstr>
      <vt:lpstr>Results: harmonic cavity response and bunch characteristics</vt:lpstr>
      <vt:lpstr>Simulations compared with mbtrack2</vt:lpstr>
      <vt:lpstr>Simulations compared with real Elettra machine</vt:lpstr>
      <vt:lpstr>Concerns about the impact of transient beam loading on Elettra 2.0 beam characteristics </vt:lpstr>
      <vt:lpstr>Transient beam loading effects vs. 3HC detuning</vt:lpstr>
      <vt:lpstr>Transient beam loading effects vs. 3HC detuning</vt:lpstr>
      <vt:lpstr>Bunch charge profile vs. 3HC detuning</vt:lpstr>
      <vt:lpstr>PowerPoint Presentation</vt:lpstr>
      <vt:lpstr>Bunch characteristics vs. harmonic cavity detuning</vt:lpstr>
      <vt:lpstr>PowerPoint Presentation</vt:lpstr>
      <vt:lpstr>PowerPoint Presentation</vt:lpstr>
      <vt:lpstr>PowerPoint Presentation</vt:lpstr>
      <vt:lpstr>PowerPoint Presentation</vt:lpstr>
      <vt:lpstr>Elettra Machine and 3HC Characterization: 3HC Quality Factor</vt:lpstr>
      <vt:lpstr>Elettra Machine and 3HC Characterization: 3HC Rs/Q</vt:lpstr>
      <vt:lpstr>Elettra Machine and 3HC Characterization: Momentum compaction factor 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nicoletta guidi</dc:creator>
  <cp:lastModifiedBy>marco.lonza</cp:lastModifiedBy>
  <cp:revision>349</cp:revision>
  <cp:lastPrinted>2015-12-09T13:35:49Z</cp:lastPrinted>
  <dcterms:created xsi:type="dcterms:W3CDTF">2015-12-09T11:23:36Z</dcterms:created>
  <dcterms:modified xsi:type="dcterms:W3CDTF">2023-11-07T15:25:08Z</dcterms:modified>
</cp:coreProperties>
</file>