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1"/>
  </p:sldMasterIdLst>
  <p:notesMasterIdLst>
    <p:notesMasterId r:id="rId28"/>
  </p:notesMasterIdLst>
  <p:handoutMasterIdLst>
    <p:handoutMasterId r:id="rId29"/>
  </p:handoutMasterIdLst>
  <p:sldIdLst>
    <p:sldId id="256" r:id="rId2"/>
    <p:sldId id="637" r:id="rId3"/>
    <p:sldId id="355" r:id="rId4"/>
    <p:sldId id="639" r:id="rId5"/>
    <p:sldId id="356" r:id="rId6"/>
    <p:sldId id="357" r:id="rId7"/>
    <p:sldId id="338" r:id="rId8"/>
    <p:sldId id="351" r:id="rId9"/>
    <p:sldId id="352" r:id="rId10"/>
    <p:sldId id="341" r:id="rId11"/>
    <p:sldId id="353" r:id="rId12"/>
    <p:sldId id="354" r:id="rId13"/>
    <p:sldId id="363" r:id="rId14"/>
    <p:sldId id="364" r:id="rId15"/>
    <p:sldId id="350" r:id="rId16"/>
    <p:sldId id="358" r:id="rId17"/>
    <p:sldId id="328" r:id="rId18"/>
    <p:sldId id="263" r:id="rId19"/>
    <p:sldId id="360" r:id="rId20"/>
    <p:sldId id="330" r:id="rId21"/>
    <p:sldId id="331" r:id="rId22"/>
    <p:sldId id="361" r:id="rId23"/>
    <p:sldId id="362" r:id="rId24"/>
    <p:sldId id="641" r:id="rId25"/>
    <p:sldId id="268" r:id="rId26"/>
    <p:sldId id="64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73"/>
    <a:srgbClr val="212B61"/>
    <a:srgbClr val="0000FF"/>
    <a:srgbClr val="008000"/>
    <a:srgbClr val="A4A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8295" autoAdjust="0"/>
    <p:restoredTop sz="94700" autoAdjust="0"/>
  </p:normalViewPr>
  <p:slideViewPr>
    <p:cSldViewPr>
      <p:cViewPr varScale="1">
        <p:scale>
          <a:sx n="75" d="100"/>
          <a:sy n="75" d="100"/>
        </p:scale>
        <p:origin x="316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205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0BFFF-B756-4D43-8444-49E02FF72B47}" type="datetimeFigureOut">
              <a:rPr lang="en-GB" smtClean="0"/>
              <a:pPr/>
              <a:t>08/11/2023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1A67B-6AF7-43D9-BF37-BA49438288E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776059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EA35E-4229-4B54-8044-491F298F1703}" type="datetimeFigureOut">
              <a:rPr lang="en-GB" smtClean="0"/>
              <a:pPr/>
              <a:t>08/11/2023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95BBA-A02C-4BD3-B2AF-0C84CD08A6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625023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95BBA-A02C-4BD3-B2AF-0C84CD08A614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3374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95BBA-A02C-4BD3-B2AF-0C84CD08A614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8481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95BBA-A02C-4BD3-B2AF-0C84CD08A614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3030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95BBA-A02C-4BD3-B2AF-0C84CD08A614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8767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95BBA-A02C-4BD3-B2AF-0C84CD08A614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4851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1899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2231740" y="3573016"/>
            <a:ext cx="4680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Peter Marten</a:t>
            </a:r>
          </a:p>
          <a:p>
            <a:pPr algn="ctr"/>
            <a:r>
              <a:rPr lang="en-GB" sz="2400" dirty="0"/>
              <a:t>Diamond Light Source</a:t>
            </a:r>
          </a:p>
          <a:p>
            <a:pPr algn="ctr"/>
            <a:r>
              <a:rPr lang="en-GB" sz="2400" dirty="0"/>
              <a:t>ESLS-RF</a:t>
            </a:r>
          </a:p>
          <a:p>
            <a:pPr algn="ctr"/>
            <a:r>
              <a:rPr lang="en-GB" sz="2400" dirty="0"/>
              <a:t>Nov 8</a:t>
            </a:r>
            <a:r>
              <a:rPr lang="en-GB" sz="2400" baseline="30000" dirty="0"/>
              <a:t>th</a:t>
            </a:r>
            <a:r>
              <a:rPr lang="en-GB" sz="2400" dirty="0"/>
              <a:t>-9</a:t>
            </a:r>
            <a:r>
              <a:rPr lang="en-GB" sz="2400" baseline="30000" dirty="0"/>
              <a:t>th</a:t>
            </a:r>
            <a:r>
              <a:rPr lang="en-GB" sz="2400" dirty="0"/>
              <a:t>  2023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79512" y="6453336"/>
            <a:ext cx="7056784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P Marten, ESLS-RF, Oct 8th-9th  2023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9512" y="836712"/>
            <a:ext cx="8784976" cy="56886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1706" y="0"/>
            <a:ext cx="9144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179512" y="-99391"/>
            <a:ext cx="8784976" cy="72008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76456" y="6453336"/>
            <a:ext cx="432048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79512" y="836712"/>
            <a:ext cx="4316288" cy="56886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836712"/>
            <a:ext cx="4316288" cy="56886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95057" y="6453336"/>
            <a:ext cx="448944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706" y="0"/>
            <a:ext cx="9144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79512" y="6453336"/>
            <a:ext cx="7056784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P Marten, ESLS-RF, Oct 8th-9th  2023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79512" y="-99392"/>
            <a:ext cx="8784976" cy="72007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39" y="4853562"/>
            <a:ext cx="4788024" cy="2014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836712"/>
            <a:ext cx="8784976" cy="5688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4" name="Picture 5" descr="S:\TE24\NS\diamond logo approved.gif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381328"/>
            <a:ext cx="1436016" cy="4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6712"/>
            <a:ext cx="7558608" cy="2160240"/>
          </a:xfrm>
        </p:spPr>
        <p:txBody>
          <a:bodyPr/>
          <a:lstStyle/>
          <a:p>
            <a:r>
              <a:rPr lang="en-GB" dirty="0"/>
              <a:t>Diamond RF System -</a:t>
            </a:r>
            <a:br>
              <a:rPr lang="en-GB" dirty="0"/>
            </a:br>
            <a:r>
              <a:rPr lang="en-GB" dirty="0"/>
              <a:t>Present Status and Diamond-II Upgrade</a:t>
            </a:r>
          </a:p>
        </p:txBody>
      </p:sp>
    </p:spTree>
    <p:extLst>
      <p:ext uri="{BB962C8B-B14F-4D97-AF65-F5344CB8AC3E}">
        <p14:creationId xmlns:p14="http://schemas.microsoft.com/office/powerpoint/2010/main" val="1061980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D6F0253-73D0-49C9-79C7-C7784A5323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 Marten, ESLS-RF, Oct 8th-9th  2023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33F557-89BE-9C05-03D2-42441D855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RF Faults: Non-Operational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DEC6F4-BF6C-A423-C3AB-5CF71AC38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1EBA379-4EE5-D11E-03BD-E6F3F1606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Booster 1 RF “ISC” -&gt; IOT Input Cavity</a:t>
            </a:r>
          </a:p>
          <a:p>
            <a:r>
              <a:rPr lang="en-GB" dirty="0"/>
              <a:t>Tuner Hi limit switch</a:t>
            </a:r>
          </a:p>
          <a:p>
            <a:r>
              <a:rPr lang="en-GB" dirty="0"/>
              <a:t>3</a:t>
            </a:r>
            <a:r>
              <a:rPr lang="en-GB" baseline="30000" dirty="0"/>
              <a:t>rd</a:t>
            </a:r>
            <a:r>
              <a:rPr lang="en-GB" dirty="0"/>
              <a:t> NC Cavity wave guide switch</a:t>
            </a:r>
          </a:p>
          <a:p>
            <a:r>
              <a:rPr lang="en-GB" dirty="0"/>
              <a:t>Booster SSA 24V interlock PSU</a:t>
            </a:r>
          </a:p>
          <a:p>
            <a:r>
              <a:rPr lang="en-GB" dirty="0"/>
              <a:t>System 3 IOT cooling Inverter VSD</a:t>
            </a:r>
          </a:p>
          <a:p>
            <a:r>
              <a:rPr lang="en-GB" dirty="0"/>
              <a:t>Load Arc NC Cavity 3 load</a:t>
            </a:r>
          </a:p>
        </p:txBody>
      </p:sp>
    </p:spTree>
    <p:extLst>
      <p:ext uri="{BB962C8B-B14F-4D97-AF65-F5344CB8AC3E}">
        <p14:creationId xmlns:p14="http://schemas.microsoft.com/office/powerpoint/2010/main" val="2007873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B4EC480-F028-662A-34F3-B6652A1066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 Marten, ESLS-RF, Oct 8th-9th  2023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313C5F-FB8B-A957-7BA6-018D40FF3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IOT Input Cavity: Ceramic Breakdown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8A9605-46FA-B70E-52BA-C0C7A4C5F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E60E327-CD0C-1D88-2A37-747BD9F4E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0032" y="620424"/>
            <a:ext cx="2736304" cy="58022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DF20B4-3AEB-6565-0519-99D7628C3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617471"/>
            <a:ext cx="2754529" cy="583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91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CA654B-4CBA-C4EC-0AEA-1803C893A1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 Marten, ESLS-RF, Oct 8th-9th  2023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6C9EBAB-3437-E636-57BB-44E2B95B6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731486"/>
            <a:ext cx="7200800" cy="539502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6BE0AC2-2B04-769F-1EAE-9597398B7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Inside Input Cavity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D83F7-2B18-CFAB-B84D-6BAC8E14F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7252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7E1C44-406B-C30E-7AB8-9A7D6FBDEF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 Marten, ESLS-RF, Oct 8th-9th  2023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8EC59-5F25-F2C8-8AFE-8B012DF74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836712"/>
            <a:ext cx="8784976" cy="3672408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4709A0-40AF-938E-F68C-FFC44C949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Booster 2: SSA Interlock 24V PSU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036C2-467C-B43B-874F-A3A54A0C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64013F-76B2-6664-D07B-F92B9D5B07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4" r="5730"/>
          <a:stretch/>
        </p:blipFill>
        <p:spPr>
          <a:xfrm>
            <a:off x="184104" y="836711"/>
            <a:ext cx="8780384" cy="3578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D9EAEA-863D-2C0D-61EB-2F96299B67C2}"/>
              </a:ext>
            </a:extLst>
          </p:cNvPr>
          <p:cNvSpPr txBox="1"/>
          <p:nvPr/>
        </p:nvSpPr>
        <p:spPr>
          <a:xfrm>
            <a:off x="179512" y="4540477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 ferrules</a:t>
            </a:r>
          </a:p>
        </p:txBody>
      </p:sp>
    </p:spTree>
    <p:extLst>
      <p:ext uri="{BB962C8B-B14F-4D97-AF65-F5344CB8AC3E}">
        <p14:creationId xmlns:p14="http://schemas.microsoft.com/office/powerpoint/2010/main" val="3393654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EB2F6E2-602D-90E4-BB2D-8147E77DE2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 Marten, ESLS-RF, Oct 8th-9th  2023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664BB27-6947-5B43-8514-63DA0C23B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656" y="620689"/>
            <a:ext cx="5904656" cy="549918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4C69C28-F4D5-EB0B-EC0A-779B70652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</a:t>
            </a:r>
            <a:r>
              <a:rPr lang="en-GB" baseline="30000" dirty="0"/>
              <a:t>rd</a:t>
            </a:r>
            <a:r>
              <a:rPr lang="en-GB" dirty="0"/>
              <a:t> NC Cavity: Waveguide Switch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CAFD9-408C-38F6-76E8-D1F9017CA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3874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82E34D-3416-3AB7-AF6A-29F956B4A4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 Marten, ESLS-RF, Oct 8th-9th  2023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2442272-915B-3B1E-D370-D5CE681CF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882921"/>
            <a:ext cx="7272808" cy="55704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DCF456B-2C9F-82C5-2823-93BDBF0FF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85" y="-99392"/>
            <a:ext cx="8784976" cy="720080"/>
          </a:xfrm>
        </p:spPr>
        <p:txBody>
          <a:bodyPr/>
          <a:lstStyle/>
          <a:p>
            <a:r>
              <a:rPr lang="en-GB" dirty="0"/>
              <a:t>E2v IOT Operating Hours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CEB53A-C7E7-E039-2C5E-EB2C57259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7999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C570C2-2233-AE1D-7187-813BDF2B0A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 Marten, ESLS-RF, Oct 8th-9th  2023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6A8507-5F2B-293E-0490-6C14EBD7C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Diamond-II Upgrade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9AA6CC-5B37-7998-9FB1-37B2305CD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704845D-6FEA-6C12-4A84-2A4287369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692696"/>
            <a:ext cx="4324033" cy="4158417"/>
          </a:xfr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0" indent="0">
              <a:buNone/>
            </a:pPr>
            <a:r>
              <a:rPr lang="en-GB" sz="3600" dirty="0"/>
              <a:t>Diamond-I:</a:t>
            </a:r>
          </a:p>
          <a:p>
            <a:pPr marL="0" indent="0">
              <a:buNone/>
            </a:pPr>
            <a:r>
              <a:rPr lang="en-GB" sz="3600" dirty="0"/>
              <a:t>RF is concentrated in one area</a:t>
            </a:r>
          </a:p>
          <a:p>
            <a:r>
              <a:rPr lang="en-GB" sz="3300" dirty="0"/>
              <a:t>Amplifiers in RF hall</a:t>
            </a:r>
          </a:p>
          <a:p>
            <a:r>
              <a:rPr lang="en-GB" sz="3300" dirty="0"/>
              <a:t>Cavities in single RF straight</a:t>
            </a:r>
          </a:p>
          <a:p>
            <a:pPr marL="0" indent="0">
              <a:buNone/>
            </a:pPr>
            <a:endParaRPr lang="en-GB" sz="3300" dirty="0"/>
          </a:p>
          <a:p>
            <a:pPr marL="0" indent="0">
              <a:buNone/>
            </a:pPr>
            <a:r>
              <a:rPr lang="en-GB" sz="3600" dirty="0"/>
              <a:t>Diamond-II:</a:t>
            </a:r>
          </a:p>
          <a:p>
            <a:pPr marL="0" indent="0">
              <a:buNone/>
            </a:pPr>
            <a:r>
              <a:rPr lang="en-GB" sz="3600" dirty="0"/>
              <a:t>RF Cavities can be distributed in pairs around available mid-section straights</a:t>
            </a:r>
          </a:p>
          <a:p>
            <a:r>
              <a:rPr lang="en-GB" sz="3300" dirty="0"/>
              <a:t>New beamline can be installed in present RF straight</a:t>
            </a:r>
          </a:p>
          <a:p>
            <a:r>
              <a:rPr lang="en-GB" sz="3300" dirty="0"/>
              <a:t>Seven mid-section straights are available</a:t>
            </a:r>
          </a:p>
          <a:p>
            <a:r>
              <a:rPr lang="en-GB" sz="3300" dirty="0"/>
              <a:t>Installation of most new amplifiers is possible with no impact on operating RF</a:t>
            </a:r>
          </a:p>
          <a:p>
            <a:pPr lvl="2"/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851F6B-D903-F491-744F-6C0F0043C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953" y="727376"/>
            <a:ext cx="4328535" cy="41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4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Compact SSA for Diamond-II</a:t>
            </a:r>
          </a:p>
        </p:txBody>
      </p:sp>
      <p:pic>
        <p:nvPicPr>
          <p:cNvPr id="1026" name="Picture 1" descr="image0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96"/>
          <a:stretch/>
        </p:blipFill>
        <p:spPr bwMode="auto">
          <a:xfrm>
            <a:off x="467544" y="859585"/>
            <a:ext cx="3364706" cy="208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5" descr="image00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62" b="57356"/>
          <a:stretch/>
        </p:blipFill>
        <p:spPr bwMode="auto">
          <a:xfrm>
            <a:off x="4824000" y="659503"/>
            <a:ext cx="4320000" cy="232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image00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003" b="3337"/>
          <a:stretch/>
        </p:blipFill>
        <p:spPr bwMode="auto">
          <a:xfrm>
            <a:off x="4788504" y="3186839"/>
            <a:ext cx="4320000" cy="305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0661" y="3140968"/>
            <a:ext cx="4914546" cy="3163129"/>
          </a:xfrm>
        </p:spPr>
        <p:txBody>
          <a:bodyPr>
            <a:normAutofit fontScale="92500" lnSpcReduction="20000"/>
          </a:bodyPr>
          <a:lstStyle/>
          <a:p>
            <a:r>
              <a:rPr lang="en-GB" sz="2200" dirty="0"/>
              <a:t>Specification for six SSAs for Diamond-II included a requirement to fit into available space between CIAs</a:t>
            </a:r>
          </a:p>
          <a:p>
            <a:pPr lvl="1"/>
            <a:r>
              <a:rPr lang="en-GB" sz="1900" dirty="0"/>
              <a:t>Five tenders received, all compliant</a:t>
            </a:r>
          </a:p>
          <a:p>
            <a:pPr marL="457200" lvl="1" indent="0">
              <a:buNone/>
            </a:pPr>
            <a:endParaRPr lang="en-GB" sz="1900" dirty="0"/>
          </a:p>
          <a:p>
            <a:r>
              <a:rPr lang="en-GB" sz="2200" dirty="0"/>
              <a:t>Decision made on a range of technical and commercial criteria</a:t>
            </a:r>
          </a:p>
          <a:p>
            <a:pPr lvl="1"/>
            <a:r>
              <a:rPr lang="en-GB" sz="1900" dirty="0"/>
              <a:t>Winning tender has been notified</a:t>
            </a:r>
          </a:p>
          <a:p>
            <a:pPr lvl="1"/>
            <a:r>
              <a:rPr lang="en-GB" sz="1900" dirty="0"/>
              <a:t>Order for 6 SSAs has been placed with </a:t>
            </a:r>
            <a:r>
              <a:rPr lang="en-GB" sz="1900" dirty="0" err="1"/>
              <a:t>Cryoelectra</a:t>
            </a:r>
            <a:endParaRPr lang="en-GB" sz="1900" dirty="0"/>
          </a:p>
          <a:p>
            <a:pPr lvl="1"/>
            <a:r>
              <a:rPr lang="en-GB" sz="1900" dirty="0"/>
              <a:t>DLS to provide circulator and load</a:t>
            </a:r>
          </a:p>
          <a:p>
            <a:pPr lvl="2"/>
            <a:endParaRPr lang="en-GB" sz="1050" dirty="0"/>
          </a:p>
        </p:txBody>
      </p:sp>
      <p:sp>
        <p:nvSpPr>
          <p:cNvPr id="2" name="TextBox 1"/>
          <p:cNvSpPr txBox="1"/>
          <p:nvPr/>
        </p:nvSpPr>
        <p:spPr>
          <a:xfrm>
            <a:off x="3631827" y="1453641"/>
            <a:ext cx="1479892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n-GB" sz="1050" dirty="0"/>
              <a:t>Amplifier units</a:t>
            </a:r>
          </a:p>
          <a:p>
            <a:pPr marL="257175" indent="-257175">
              <a:buFont typeface="+mj-lt"/>
              <a:buAutoNum type="arabicPeriod"/>
            </a:pPr>
            <a:r>
              <a:rPr lang="en-GB" sz="1050" dirty="0"/>
              <a:t>Combiner</a:t>
            </a:r>
          </a:p>
          <a:p>
            <a:pPr marL="257175" indent="-257175">
              <a:buFont typeface="+mj-lt"/>
              <a:buAutoNum type="arabicPeriod"/>
            </a:pPr>
            <a:r>
              <a:rPr lang="en-GB" sz="1050" dirty="0"/>
              <a:t>Transmission line</a:t>
            </a:r>
          </a:p>
          <a:p>
            <a:pPr marL="257175" indent="-257175">
              <a:buFont typeface="+mj-lt"/>
              <a:buAutoNum type="arabicPeriod"/>
            </a:pPr>
            <a:r>
              <a:rPr lang="en-GB" sz="1050" dirty="0"/>
              <a:t>Circulator and load</a:t>
            </a:r>
          </a:p>
          <a:p>
            <a:pPr marL="257175" indent="-257175">
              <a:buFont typeface="+mj-lt"/>
              <a:buAutoNum type="arabicPeriod"/>
            </a:pPr>
            <a:r>
              <a:rPr lang="en-GB" sz="1050" dirty="0"/>
              <a:t>Services</a:t>
            </a: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EE3015C5-28FD-494D-8279-5A50666E08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9512" y="6453336"/>
            <a:ext cx="7056784" cy="382352"/>
          </a:xfrm>
        </p:spPr>
        <p:txBody>
          <a:bodyPr/>
          <a:lstStyle/>
          <a:p>
            <a:r>
              <a:rPr lang="en-GB" dirty="0"/>
              <a:t>P Marten, ESLS-RF, Oct 8th-9th  2023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1CFCD852-CD8F-451C-84CA-8425F74E9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453336"/>
            <a:ext cx="432048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3078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796" y="2833861"/>
            <a:ext cx="573405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AE14E71-8F5F-42B7-9282-102B2A60EC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0" t="45407" r="11850" b="14618"/>
          <a:stretch/>
        </p:blipFill>
        <p:spPr bwMode="auto">
          <a:xfrm>
            <a:off x="323528" y="545901"/>
            <a:ext cx="7751051" cy="230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 Marten, ESLS-RF, Oct 8th-9th  2023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Cavity layout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7504" y="4725144"/>
            <a:ext cx="8877366" cy="181927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 new beamline will be installed in what is now the Diamond-I RF straight</a:t>
            </a:r>
          </a:p>
          <a:p>
            <a:r>
              <a:rPr lang="en-GB" dirty="0"/>
              <a:t>Cavities must move to mid-section straights</a:t>
            </a:r>
          </a:p>
          <a:p>
            <a:pPr lvl="1"/>
            <a:r>
              <a:rPr lang="en-GB" dirty="0"/>
              <a:t>Cryostat cannot fit in shorter straight and provide clearance for front ends</a:t>
            </a:r>
          </a:p>
          <a:p>
            <a:pPr lvl="1"/>
            <a:r>
              <a:rPr lang="en-GB" dirty="0"/>
              <a:t>HOM-dampers of NC cavity can fit around a modified front-end support</a:t>
            </a:r>
          </a:p>
          <a:p>
            <a:pPr lvl="1"/>
            <a:r>
              <a:rPr lang="en-GB" dirty="0"/>
              <a:t>Space must be provided for amplifiers</a:t>
            </a:r>
          </a:p>
          <a:p>
            <a:pPr lvl="1"/>
            <a:r>
              <a:rPr lang="en-GB" dirty="0"/>
              <a:t>Easier to fit multiple smaller amplifiers than smaller number of large amplifiers</a:t>
            </a:r>
          </a:p>
        </p:txBody>
      </p:sp>
    </p:spTree>
    <p:extLst>
      <p:ext uri="{BB962C8B-B14F-4D97-AF65-F5344CB8AC3E}">
        <p14:creationId xmlns:p14="http://schemas.microsoft.com/office/powerpoint/2010/main" val="1160261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BE512C-E9FB-0012-2856-DAC0D284A4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 Marten, ESLS-RF, Oct 8th-9th  2023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808941-62D7-0A2A-9495-595B9F88C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Booster Cavity Tuner range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5DC298-E04D-0614-B35B-EDDF477F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77570D-C700-D2B5-72FB-65BC2B37B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3824"/>
            <a:ext cx="9144000" cy="39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19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FFC4F2-50DE-07E6-B75C-863E8E3644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 Marten, ESLS-RF, Oct 8th-9th  2023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EE448F-DF24-0F7C-CAC3-0F806B5BE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Diamond Light Source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1153C4-28E2-EF8E-5D86-70346B7F4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6" name="Picture 11" descr="A picture containing grass, outdoor, building, stadium&#10;&#10;Description automatically generated">
            <a:extLst>
              <a:ext uri="{FF2B5EF4-FFF2-40B4-BE49-F238E27FC236}">
                <a16:creationId xmlns:a16="http://schemas.microsoft.com/office/drawing/2014/main" id="{972C1F58-0537-7AA0-90D2-676D86D9A3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052479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385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Booster RF – Frequency Shift</a:t>
            </a:r>
          </a:p>
        </p:txBody>
      </p:sp>
      <p:sp>
        <p:nvSpPr>
          <p:cNvPr id="24" name="Footer Placeholder 1">
            <a:extLst>
              <a:ext uri="{FF2B5EF4-FFF2-40B4-BE49-F238E27FC236}">
                <a16:creationId xmlns:a16="http://schemas.microsoft.com/office/drawing/2014/main" id="{F6BC0C4D-99E9-4CEC-B101-2F5A0407C9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9512" y="6453336"/>
            <a:ext cx="7056784" cy="382352"/>
          </a:xfrm>
        </p:spPr>
        <p:txBody>
          <a:bodyPr/>
          <a:lstStyle/>
          <a:p>
            <a:r>
              <a:rPr lang="en-GB"/>
              <a:t>P Marten, ESLS-RF, Oct 8th-9th  2023</a:t>
            </a:r>
            <a:endParaRPr lang="en-GB" dirty="0"/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B6E68438-733E-4D4D-B029-4BC69C5BF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453336"/>
            <a:ext cx="432048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0E6115A-76DD-625B-A20A-E88E2BA65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8299"/>
            <a:ext cx="9144000" cy="468140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FB01F8B-379B-3D32-2392-9C6F820AA325}"/>
              </a:ext>
            </a:extLst>
          </p:cNvPr>
          <p:cNvSpPr txBox="1"/>
          <p:nvPr/>
        </p:nvSpPr>
        <p:spPr>
          <a:xfrm>
            <a:off x="899592" y="620689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Diamond-II Frequency (499.51059 MHz)</a:t>
            </a:r>
          </a:p>
        </p:txBody>
      </p:sp>
    </p:spTree>
    <p:extLst>
      <p:ext uri="{BB962C8B-B14F-4D97-AF65-F5344CB8AC3E}">
        <p14:creationId xmlns:p14="http://schemas.microsoft.com/office/powerpoint/2010/main" val="3153503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Frequency Issues – Booster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4A6D0658-12B4-4AAA-B41F-B644F80A58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9512" y="6453336"/>
            <a:ext cx="7056784" cy="382352"/>
          </a:xfrm>
        </p:spPr>
        <p:txBody>
          <a:bodyPr/>
          <a:lstStyle/>
          <a:p>
            <a:r>
              <a:rPr lang="en-GB"/>
              <a:t>P Marten, ESLS-RF, Oct 8th-9th  2023</a:t>
            </a:r>
            <a:endParaRPr lang="en-GB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B756F4E-C210-4CF3-BC5F-905AD0552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453336"/>
            <a:ext cx="432048" cy="382352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277328-2352-7034-0D8C-CDBA289F5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264792"/>
            <a:ext cx="7946198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38E894-25A1-23BB-BE4D-4DAB0D578BBA}"/>
              </a:ext>
            </a:extLst>
          </p:cNvPr>
          <p:cNvSpPr txBox="1"/>
          <p:nvPr/>
        </p:nvSpPr>
        <p:spPr>
          <a:xfrm>
            <a:off x="1439652" y="67491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New CST results after tuner modification</a:t>
            </a:r>
          </a:p>
        </p:txBody>
      </p:sp>
    </p:spTree>
    <p:extLst>
      <p:ext uri="{BB962C8B-B14F-4D97-AF65-F5344CB8AC3E}">
        <p14:creationId xmlns:p14="http://schemas.microsoft.com/office/powerpoint/2010/main" val="802486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E809407-8AD0-9406-9B90-629E90C855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 Marten, ESLS-RF, Oct 8th-9th  2023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6679D8C-65D6-DEA5-21A4-1B3C8641DE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478" y="712128"/>
            <a:ext cx="4334775" cy="221281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643A43E-DB45-411F-84EE-089DB0B57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DLLRF Tests on NC Cavity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88B8F2-0DEF-8754-7067-87F49E75F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39BEC9-5843-3C71-74BA-768887267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401" y="2424830"/>
            <a:ext cx="6487121" cy="367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8086DF-D3CB-0A0E-79E9-E79A468B28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 Marten, ESLS-RF, Oct 8th-9th  2023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AC984-9231-C353-DC32-6852C744C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836712"/>
            <a:ext cx="8784976" cy="1728192"/>
          </a:xfrm>
        </p:spPr>
        <p:txBody>
          <a:bodyPr/>
          <a:lstStyle/>
          <a:p>
            <a:r>
              <a:rPr lang="en-GB" dirty="0"/>
              <a:t>SLED cavity upgrade</a:t>
            </a:r>
          </a:p>
          <a:p>
            <a:pPr lvl="2"/>
            <a:r>
              <a:rPr lang="en-GB" dirty="0"/>
              <a:t>To run 2 structure from one klystron and therefore improve resilience against system failures</a:t>
            </a:r>
          </a:p>
          <a:p>
            <a:pPr lvl="2"/>
            <a:endParaRPr lang="en-GB" dirty="0"/>
          </a:p>
          <a:p>
            <a:pPr marL="914400" lvl="2" indent="0">
              <a:buNone/>
            </a:pP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6F28FB-36D7-AF80-BE1F-08B3917CD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Ongoing Projects – </a:t>
            </a:r>
            <a:r>
              <a:rPr lang="en-GB" dirty="0" err="1"/>
              <a:t>Linac</a:t>
            </a:r>
            <a:r>
              <a:rPr lang="en-GB" dirty="0"/>
              <a:t> SLED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CE114-F137-8379-FCBF-D7DED1697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1A36878-C690-03B8-8802-512F59ABF6B7}"/>
              </a:ext>
            </a:extLst>
          </p:cNvPr>
          <p:cNvSpPr txBox="1">
            <a:spLocks/>
          </p:cNvSpPr>
          <p:nvPr/>
        </p:nvSpPr>
        <p:spPr>
          <a:xfrm>
            <a:off x="1282957" y="784107"/>
            <a:ext cx="9092043" cy="101070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SLED Cavity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95950A-FCA9-7A67-FE1E-BCFFB8CB0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460261"/>
            <a:ext cx="3837706" cy="3814114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04BBF608-D1BF-1D41-3B0C-CCD54BB0E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8550" y="2354738"/>
            <a:ext cx="3993116" cy="381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07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31C246-67B1-453D-90D9-EC9A18A650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 Marten, ESLS-RF, Oct 8th-9th  2023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FA4BDF-86BF-5A0D-FA04-F732FA71A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Ongoing Projects – </a:t>
            </a:r>
            <a:r>
              <a:rPr lang="en-GB" dirty="0" err="1"/>
              <a:t>Linac</a:t>
            </a:r>
            <a:r>
              <a:rPr lang="en-GB" dirty="0"/>
              <a:t> Gun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8B50DB-3163-C5E3-CFAA-58BA63546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56F396-A5DE-82FB-B625-B40F3090B84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79389" y="836613"/>
            <a:ext cx="8497068" cy="14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New pulser upgrade</a:t>
            </a:r>
          </a:p>
          <a:p>
            <a:pPr lvl="2"/>
            <a:r>
              <a:rPr lang="en-GB" dirty="0"/>
              <a:t>To upgrade gun output and flatness and get the ability to run multi-bunch top up</a:t>
            </a:r>
          </a:p>
          <a:p>
            <a:pPr lvl="2"/>
            <a:endParaRPr lang="en-GB" dirty="0"/>
          </a:p>
          <a:p>
            <a:pPr marL="914400" lvl="2" indent="0">
              <a:buFont typeface="Arial" pitchFamily="34" charset="0"/>
              <a:buNone/>
            </a:pPr>
            <a:endParaRPr lang="en-GB" dirty="0"/>
          </a:p>
        </p:txBody>
      </p:sp>
      <p:pic>
        <p:nvPicPr>
          <p:cNvPr id="7" name="Image3" descr="A picture containing electronics, indoor, wall, design&#10;&#10;Description automatically generated">
            <a:extLst>
              <a:ext uri="{FF2B5EF4-FFF2-40B4-BE49-F238E27FC236}">
                <a16:creationId xmlns:a16="http://schemas.microsoft.com/office/drawing/2014/main" id="{09715CF7-FBDE-6027-AB3D-BBAB23F855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110" r="2417" b="19472"/>
          <a:stretch>
            <a:fillRect/>
          </a:stretch>
        </p:blipFill>
        <p:spPr bwMode="auto">
          <a:xfrm>
            <a:off x="827584" y="2492796"/>
            <a:ext cx="7416824" cy="349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85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 Marten, ESLS-RF, Oct 8th-9th  2023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1088740"/>
            <a:ext cx="6912768" cy="4680520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Conceptual design has been identified</a:t>
            </a:r>
          </a:p>
          <a:p>
            <a:pPr lvl="1"/>
            <a:r>
              <a:rPr lang="en-GB" sz="1800" dirty="0"/>
              <a:t>500MHz RF frequency</a:t>
            </a:r>
          </a:p>
          <a:p>
            <a:pPr lvl="1"/>
            <a:r>
              <a:rPr lang="en-GB" sz="1800" dirty="0"/>
              <a:t>7 normal conducting cavities</a:t>
            </a:r>
          </a:p>
          <a:p>
            <a:pPr lvl="1"/>
            <a:r>
              <a:rPr lang="en-GB" sz="1800" dirty="0"/>
              <a:t>7 solid state amplifiers</a:t>
            </a:r>
          </a:p>
          <a:p>
            <a:pPr lvl="1"/>
            <a:r>
              <a:rPr lang="en-GB" sz="1800" dirty="0"/>
              <a:t>Digital LLRF in microTCA format</a:t>
            </a:r>
          </a:p>
          <a:p>
            <a:pPr lvl="1"/>
            <a:r>
              <a:rPr lang="en-GB" sz="1800" dirty="0"/>
              <a:t>Third harmonic cavity</a:t>
            </a:r>
          </a:p>
          <a:p>
            <a:endParaRPr lang="en-GB" sz="2000" dirty="0"/>
          </a:p>
          <a:p>
            <a:r>
              <a:rPr lang="en-GB" sz="2000" dirty="0"/>
              <a:t>Next steps</a:t>
            </a:r>
          </a:p>
          <a:p>
            <a:pPr lvl="1"/>
            <a:r>
              <a:rPr lang="en-GB" sz="1800" dirty="0"/>
              <a:t>Install platforms for SSAs</a:t>
            </a:r>
          </a:p>
          <a:p>
            <a:pPr lvl="1"/>
            <a:r>
              <a:rPr lang="en-GB" sz="1800" dirty="0"/>
              <a:t>Modify booster tuner with spacer</a:t>
            </a:r>
          </a:p>
          <a:p>
            <a:pPr lvl="1"/>
            <a:r>
              <a:rPr lang="en-GB" sz="1800" dirty="0"/>
              <a:t>Finalise third harmonic cavity choice</a:t>
            </a:r>
          </a:p>
          <a:p>
            <a:pPr marL="457200" lvl="1" indent="0">
              <a:buNone/>
            </a:pPr>
            <a:endParaRPr lang="en-GB" sz="1800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n-GB" sz="2000" dirty="0"/>
              <a:t>Diamond RF Group</a:t>
            </a:r>
          </a:p>
          <a:p>
            <a:pPr lvl="1"/>
            <a:r>
              <a:rPr lang="en-GB" sz="1800" dirty="0"/>
              <a:t>Pengda Gu, David Child, Marco Marziani, Peter Marten, Shivaji Pande, Adam Rankin, Anton Tropp</a:t>
            </a:r>
          </a:p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892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99D0DC-9F8F-846D-882E-199D9798EF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 Marten, ESLS-RF, Oct 8th-9th  2023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ADD4C-ACB2-DCF1-4434-58C62214A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1700" y="2132856"/>
            <a:ext cx="5400600" cy="72008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Thank you for your attention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5C5207-D29F-E111-9CA0-92D428EEE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553E6F-9DA5-5BB4-9A0A-EB0BE0A30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8740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B2D954-9E34-5506-CAE7-5A147BD3C3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 Marten, ESLS-RF, Oct 8th-9th  2023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48C21-5479-2834-A3B9-D5E6D3F2F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1340768"/>
            <a:ext cx="7344816" cy="4752528"/>
          </a:xfrm>
        </p:spPr>
        <p:txBody>
          <a:bodyPr/>
          <a:lstStyle/>
          <a:p>
            <a:r>
              <a:rPr lang="en-GB" dirty="0"/>
              <a:t>Overview of present RF System</a:t>
            </a:r>
          </a:p>
          <a:p>
            <a:r>
              <a:rPr lang="en-GB" dirty="0"/>
              <a:t>Reliability</a:t>
            </a:r>
          </a:p>
          <a:p>
            <a:r>
              <a:rPr lang="en-GB" dirty="0"/>
              <a:t>Faults</a:t>
            </a:r>
          </a:p>
          <a:p>
            <a:r>
              <a:rPr lang="en-GB" dirty="0"/>
              <a:t>IOT Operating Hours</a:t>
            </a:r>
          </a:p>
          <a:p>
            <a:r>
              <a:rPr lang="en-GB" dirty="0"/>
              <a:t>Diamond-II Upgrade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E1AEEA-270B-7427-C417-2FAA19A4F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2C40A9-E596-EDAF-4C2E-C29A23D7D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8545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598E29-6141-9EE8-8355-ECEB93383E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 Marten, ESLS-RF, Oct 8th-9th  2023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8BADE-984A-143B-5313-C68353E8D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B881C4-EBD3-9A9E-2C12-C34E3B57C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Diamond – The Accelerators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878A18-44ED-128D-AD2D-D05A81E8C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4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632279-EDB5-2CDD-3C22-71BAB79C75E3}"/>
              </a:ext>
            </a:extLst>
          </p:cNvPr>
          <p:cNvGrpSpPr>
            <a:grpSpLocks noChangeAspect="1"/>
          </p:cNvGrpSpPr>
          <p:nvPr/>
        </p:nvGrpSpPr>
        <p:grpSpPr>
          <a:xfrm>
            <a:off x="863588" y="975467"/>
            <a:ext cx="7416824" cy="4907066"/>
            <a:chOff x="260058" y="382158"/>
            <a:chExt cx="9144000" cy="6049788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919BE14C-F3E2-1F40-6843-0439B6791E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040"/>
            <a:stretch>
              <a:fillRect/>
            </a:stretch>
          </p:blipFill>
          <p:spPr bwMode="auto">
            <a:xfrm>
              <a:off x="260058" y="382158"/>
              <a:ext cx="9144000" cy="6019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 Box 3">
              <a:extLst>
                <a:ext uri="{FF2B5EF4-FFF2-40B4-BE49-F238E27FC236}">
                  <a16:creationId xmlns:a16="http://schemas.microsoft.com/office/drawing/2014/main" id="{93F08E75-9EAB-CD5F-9796-83D55BFF14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9797" y="5945523"/>
              <a:ext cx="1518143" cy="486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685800">
                <a:defRPr/>
              </a:pPr>
              <a:r>
                <a:rPr lang="en-GB" altLang="en-US" sz="1500" b="1" dirty="0">
                  <a:solidFill>
                    <a:srgbClr val="0000CC"/>
                  </a:solidFill>
                  <a:latin typeface="Calibri" panose="020F0502020204030204"/>
                  <a:cs typeface="Arial" panose="020B0604020202020204" pitchFamily="34" charset="0"/>
                </a:rPr>
                <a:t>Beamlines</a:t>
              </a:r>
            </a:p>
          </p:txBody>
        </p:sp>
        <p:sp>
          <p:nvSpPr>
            <p:cNvPr id="9" name="Text Box 9">
              <a:extLst>
                <a:ext uri="{FF2B5EF4-FFF2-40B4-BE49-F238E27FC236}">
                  <a16:creationId xmlns:a16="http://schemas.microsoft.com/office/drawing/2014/main" id="{7D97597F-8B52-EFCC-51A5-879A1ADD00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7021" y="3248740"/>
              <a:ext cx="1697823" cy="694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685800">
                <a:spcBef>
                  <a:spcPct val="50000"/>
                </a:spcBef>
                <a:defRPr/>
              </a:pPr>
              <a:r>
                <a:rPr lang="en-GB" altLang="en-US" sz="1200" b="1" dirty="0">
                  <a:solidFill>
                    <a:srgbClr val="0000CC"/>
                  </a:solidFill>
                  <a:latin typeface="Calibri" panose="020F0502020204030204"/>
                  <a:cs typeface="Arial" panose="020B0604020202020204" pitchFamily="34" charset="0"/>
                </a:rPr>
                <a:t>Linear Accelerator</a:t>
              </a:r>
            </a:p>
          </p:txBody>
        </p:sp>
        <p:sp>
          <p:nvSpPr>
            <p:cNvPr id="10" name="Text Box 9">
              <a:extLst>
                <a:ext uri="{FF2B5EF4-FFF2-40B4-BE49-F238E27FC236}">
                  <a16:creationId xmlns:a16="http://schemas.microsoft.com/office/drawing/2014/main" id="{8D49729D-8275-61D8-1834-B96A17B84A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8236" y="1879001"/>
              <a:ext cx="1697823" cy="694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685800">
                <a:spcBef>
                  <a:spcPct val="50000"/>
                </a:spcBef>
                <a:defRPr/>
              </a:pPr>
              <a:r>
                <a:rPr lang="en-GB" altLang="en-US" sz="1200" b="1" dirty="0">
                  <a:solidFill>
                    <a:srgbClr val="0000CC"/>
                  </a:solidFill>
                  <a:latin typeface="Calibri" panose="020F0502020204030204"/>
                  <a:cs typeface="Arial" panose="020B0604020202020204" pitchFamily="34" charset="0"/>
                </a:rPr>
                <a:t>Booster Synchrotron</a:t>
              </a:r>
            </a:p>
          </p:txBody>
        </p:sp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68607A1E-4BDC-1BE2-40DA-5F40F98626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90950" y="3202573"/>
              <a:ext cx="1697823" cy="4169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685800">
                <a:spcBef>
                  <a:spcPct val="50000"/>
                </a:spcBef>
                <a:defRPr/>
              </a:pPr>
              <a:r>
                <a:rPr lang="en-GB" altLang="en-US" sz="1200" b="1" dirty="0">
                  <a:solidFill>
                    <a:srgbClr val="0000CC"/>
                  </a:solidFill>
                  <a:latin typeface="Calibri" panose="020F0502020204030204"/>
                  <a:cs typeface="Arial" panose="020B0604020202020204" pitchFamily="34" charset="0"/>
                </a:rPr>
                <a:t>Storage Ring</a:t>
              </a:r>
            </a:p>
          </p:txBody>
        </p: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4B0691C6-562B-2DC6-4CE8-01DFED05CA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9100" y="2920170"/>
              <a:ext cx="1801814" cy="8338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685800">
                <a:spcBef>
                  <a:spcPct val="50000"/>
                </a:spcBef>
                <a:defRPr/>
              </a:pPr>
              <a:r>
                <a:rPr lang="en-GB" altLang="en-US" sz="1500" b="1" dirty="0">
                  <a:solidFill>
                    <a:srgbClr val="0000CC"/>
                  </a:solidFill>
                  <a:latin typeface="Calibri" panose="020F0502020204030204"/>
                  <a:cs typeface="Arial" panose="020B0604020202020204" pitchFamily="34" charset="0"/>
                </a:rPr>
                <a:t>The “Machine”</a:t>
              </a:r>
            </a:p>
          </p:txBody>
        </p:sp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945C04F5-E473-9A8D-9993-490F9A9B86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5933" y="499886"/>
              <a:ext cx="1697823" cy="694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685800">
                <a:spcBef>
                  <a:spcPct val="50000"/>
                </a:spcBef>
                <a:defRPr/>
              </a:pPr>
              <a:r>
                <a:rPr lang="en-GB" altLang="en-US" sz="1200" b="1" dirty="0">
                  <a:solidFill>
                    <a:srgbClr val="0000CC"/>
                  </a:solidFill>
                  <a:latin typeface="Calibri" panose="020F0502020204030204"/>
                  <a:cs typeface="Arial" panose="020B0604020202020204" pitchFamily="34" charset="0"/>
                </a:rPr>
                <a:t>Diamond House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3654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E55597-8070-0BE1-C869-519F94CF9C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 Marten, ESLS-RF, Oct 8th-9th  2023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B4DB7-F4B3-0292-F0D1-2DD98664C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205" y="620688"/>
            <a:ext cx="8784976" cy="5832648"/>
          </a:xfrm>
        </p:spPr>
        <p:txBody>
          <a:bodyPr>
            <a:normAutofit lnSpcReduction="10000"/>
          </a:bodyPr>
          <a:lstStyle/>
          <a:p>
            <a:r>
              <a:rPr lang="en-GB" dirty="0" err="1"/>
              <a:t>Linac</a:t>
            </a:r>
            <a:r>
              <a:rPr lang="en-GB" dirty="0"/>
              <a:t> (Pulsed)</a:t>
            </a:r>
          </a:p>
          <a:p>
            <a:pPr lvl="1"/>
            <a:r>
              <a:rPr lang="en-GB" dirty="0"/>
              <a:t>2 Klystrons</a:t>
            </a:r>
          </a:p>
          <a:p>
            <a:r>
              <a:rPr lang="en-GB" dirty="0"/>
              <a:t>Booster (CW) – 2 Cavities</a:t>
            </a:r>
          </a:p>
          <a:p>
            <a:pPr lvl="1"/>
            <a:r>
              <a:rPr lang="en-GB" dirty="0"/>
              <a:t>80 kW IOT</a:t>
            </a:r>
          </a:p>
          <a:p>
            <a:pPr lvl="1"/>
            <a:r>
              <a:rPr lang="en-GB" dirty="0"/>
              <a:t>60 kW Ampegon SSA </a:t>
            </a:r>
          </a:p>
          <a:p>
            <a:r>
              <a:rPr lang="en-GB" dirty="0"/>
              <a:t>Storage Ring  (CW) – 2 SC Cavities, 3 NC Cavities</a:t>
            </a:r>
          </a:p>
          <a:p>
            <a:pPr lvl="1"/>
            <a:r>
              <a:rPr lang="en-GB" dirty="0"/>
              <a:t>3 x 300 Kw, each consisting of 4 x 80 kW IOTs</a:t>
            </a:r>
          </a:p>
          <a:p>
            <a:pPr lvl="1"/>
            <a:r>
              <a:rPr lang="en-GB" dirty="0"/>
              <a:t>One 300 kW amplifier split to supply 2 NC Cavities</a:t>
            </a:r>
          </a:p>
          <a:p>
            <a:pPr lvl="1"/>
            <a:r>
              <a:rPr lang="en-GB" dirty="0"/>
              <a:t>120 kW </a:t>
            </a:r>
            <a:r>
              <a:rPr lang="en-GB" dirty="0" err="1"/>
              <a:t>Cryoelectra</a:t>
            </a:r>
            <a:r>
              <a:rPr lang="en-GB" dirty="0"/>
              <a:t> SSA for recent 3</a:t>
            </a:r>
            <a:r>
              <a:rPr lang="en-GB" baseline="30000" dirty="0"/>
              <a:t>rd</a:t>
            </a:r>
            <a:r>
              <a:rPr lang="en-GB" dirty="0"/>
              <a:t> NC Cavity</a:t>
            </a:r>
          </a:p>
          <a:p>
            <a:r>
              <a:rPr lang="en-GB" dirty="0"/>
              <a:t>RF Test Facility</a:t>
            </a:r>
          </a:p>
          <a:p>
            <a:pPr lvl="1"/>
            <a:r>
              <a:rPr lang="en-GB" dirty="0"/>
              <a:t>80 kW Ampegon SSA – Cavity test and conditioning</a:t>
            </a:r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A3A490-7874-2C82-11F2-1E028E52F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Present RF System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608886-4D5C-3E92-2E04-2B2731ED8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0102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615F5C-EED9-4A90-F836-AE7888657E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 Marten, ESLS-RF, Oct 8th-9th  2023</a:t>
            </a: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BBC5E21-F57C-4C40-0064-4086119CA0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638985"/>
            <a:ext cx="3855537" cy="451820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0E073B9-E994-2A4C-170C-07DCE6ADC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SR Cavities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8B4C6E-B494-6633-BB64-600E3D947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9174C-DA3A-D3AF-7E49-D691C510D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662557"/>
            <a:ext cx="3619680" cy="44946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F57140-6965-E09B-137E-67927E7E06E5}"/>
              </a:ext>
            </a:extLst>
          </p:cNvPr>
          <p:cNvSpPr txBox="1"/>
          <p:nvPr/>
        </p:nvSpPr>
        <p:spPr>
          <a:xfrm>
            <a:off x="755576" y="5251266"/>
            <a:ext cx="3567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SC Cavity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5A6CA7-37E6-6B42-A980-3733B2A1EA22}"/>
              </a:ext>
            </a:extLst>
          </p:cNvPr>
          <p:cNvSpPr txBox="1"/>
          <p:nvPr/>
        </p:nvSpPr>
        <p:spPr>
          <a:xfrm>
            <a:off x="4572000" y="5251266"/>
            <a:ext cx="3567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NC Cavity</a:t>
            </a:r>
          </a:p>
        </p:txBody>
      </p:sp>
    </p:spTree>
    <p:extLst>
      <p:ext uri="{BB962C8B-B14F-4D97-AF65-F5344CB8AC3E}">
        <p14:creationId xmlns:p14="http://schemas.microsoft.com/office/powerpoint/2010/main" val="1552364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7A3613-58D0-AB55-08F6-11D76D3708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 Marten, ESLS-RF, Oct 8th-9th  2023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F721609-F2BB-F318-01E8-E851275BB9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104" y="764704"/>
            <a:ext cx="8644877" cy="504056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C32CE97-A2EA-9700-B8FC-AC6F48266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Reliability of the RF System &amp; Diamond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7B7B9-B404-9B02-6C30-942B5E59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5079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EC8C91-E93E-CC29-6678-C44DD5733F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 Marten, ESLS-RF, Oct 8th-9th  2023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38A8F6-C238-12BB-2B98-7FDCB4CA7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RF Trips/Run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C22709-6088-6C26-9730-66BC058E9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E26B9E7-9FF2-AEFF-7EE6-39CFF2FBF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324" y="4508088"/>
            <a:ext cx="6646730" cy="14147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E4950B-8B36-6B8F-437C-1A3733813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72" y="3183447"/>
            <a:ext cx="6648182" cy="13018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823E57-89A2-A0EC-DB2C-66D7F7AC9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72" y="2057416"/>
            <a:ext cx="6648182" cy="11038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CEDDB56-CB1B-CCEF-8627-55D0D9BA6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72" y="561238"/>
            <a:ext cx="6648182" cy="147394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55BFF83-05AA-AEDC-953B-E1B7FCB44B2E}"/>
              </a:ext>
            </a:extLst>
          </p:cNvPr>
          <p:cNvSpPr txBox="1"/>
          <p:nvPr/>
        </p:nvSpPr>
        <p:spPr>
          <a:xfrm>
            <a:off x="873386" y="52060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2023-1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08E016-7594-62DC-6083-689795269529}"/>
              </a:ext>
            </a:extLst>
          </p:cNvPr>
          <p:cNvSpPr txBox="1"/>
          <p:nvPr/>
        </p:nvSpPr>
        <p:spPr>
          <a:xfrm>
            <a:off x="912583" y="2060749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2023-2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07FBBF-D25B-411E-55B0-C1D3B8E0D19C}"/>
              </a:ext>
            </a:extLst>
          </p:cNvPr>
          <p:cNvSpPr txBox="1"/>
          <p:nvPr/>
        </p:nvSpPr>
        <p:spPr>
          <a:xfrm>
            <a:off x="873386" y="3161217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2023-3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80ACC5-152D-FFC8-AF76-9A2F40478440}"/>
              </a:ext>
            </a:extLst>
          </p:cNvPr>
          <p:cNvSpPr txBox="1"/>
          <p:nvPr/>
        </p:nvSpPr>
        <p:spPr>
          <a:xfrm>
            <a:off x="873386" y="450808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2023-4</a:t>
            </a:r>
          </a:p>
        </p:txBody>
      </p:sp>
    </p:spTree>
    <p:extLst>
      <p:ext uri="{BB962C8B-B14F-4D97-AF65-F5344CB8AC3E}">
        <p14:creationId xmlns:p14="http://schemas.microsoft.com/office/powerpoint/2010/main" val="1888774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C905C5-A5EC-0D94-B559-0A65180899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 Marten, ESLS-RF, Oct 8th-9th  2023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B09D5D-6D56-AC1A-E656-FD5FFA60F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RF Amplifier Beam Trip Faults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7505D3-550B-D948-9CCD-E4AE4C276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13F1EB3-370E-60DB-D358-6EC00C847CE1}"/>
              </a:ext>
            </a:extLst>
          </p:cNvPr>
          <p:cNvSpPr txBox="1">
            <a:spLocks/>
          </p:cNvSpPr>
          <p:nvPr/>
        </p:nvSpPr>
        <p:spPr>
          <a:xfrm>
            <a:off x="179512" y="620689"/>
            <a:ext cx="7344816" cy="4752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ISCs x 5</a:t>
            </a:r>
          </a:p>
          <a:p>
            <a:r>
              <a:rPr lang="en-GB" dirty="0"/>
              <a:t>DA 2:1 failed</a:t>
            </a:r>
          </a:p>
          <a:p>
            <a:r>
              <a:rPr lang="en-GB" dirty="0"/>
              <a:t>DA 2:1 water flow -&gt; Debris</a:t>
            </a:r>
          </a:p>
          <a:p>
            <a:r>
              <a:rPr lang="en-GB" dirty="0"/>
              <a:t>TBWAT-12:TOUT -&gt; Thermostat</a:t>
            </a:r>
          </a:p>
          <a:p>
            <a:r>
              <a:rPr lang="en-GB" dirty="0"/>
              <a:t>FOC 1:3 VHM -&gt; Control signal cable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D347B1-09DC-0F6E-75A1-C0875DDB4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452" y="594425"/>
            <a:ext cx="2360036" cy="26174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76CADE-1962-D0B9-274A-8E732C4988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967" b="17975"/>
          <a:stretch/>
        </p:blipFill>
        <p:spPr>
          <a:xfrm>
            <a:off x="6604452" y="3250752"/>
            <a:ext cx="2340425" cy="273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01277"/>
      </p:ext>
    </p:extLst>
  </p:cSld>
  <p:clrMapOvr>
    <a:masterClrMapping/>
  </p:clrMapOvr>
</p:sld>
</file>

<file path=ppt/theme/theme1.xml><?xml version="1.0" encoding="utf-8"?>
<a:theme xmlns:a="http://schemas.openxmlformats.org/drawingml/2006/main" name="DDBA_slides_template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DDBA_slides_template3</Template>
  <TotalTime>14188</TotalTime>
  <Words>808</Words>
  <Application>Microsoft Office PowerPoint</Application>
  <PresentationFormat>On-screen Show (4:3)</PresentationFormat>
  <Paragraphs>173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</vt:lpstr>
      <vt:lpstr>DDBA_slides_template3</vt:lpstr>
      <vt:lpstr>Diamond RF System - Present Status and Diamond-II Upgrade</vt:lpstr>
      <vt:lpstr>The Diamond Light Source</vt:lpstr>
      <vt:lpstr>Introduction</vt:lpstr>
      <vt:lpstr>Diamond – The Accelerators </vt:lpstr>
      <vt:lpstr>The Present RF System</vt:lpstr>
      <vt:lpstr>SR Cavities</vt:lpstr>
      <vt:lpstr>Reliability of the RF System &amp; Diamond</vt:lpstr>
      <vt:lpstr>RF Trips/Run</vt:lpstr>
      <vt:lpstr>RF Amplifier Beam Trip Faults</vt:lpstr>
      <vt:lpstr>RF Faults: Non-Operational</vt:lpstr>
      <vt:lpstr>IOT Input Cavity: Ceramic Breakdown</vt:lpstr>
      <vt:lpstr>Inside Input Cavity</vt:lpstr>
      <vt:lpstr>Booster 2: SSA Interlock 24V PSU</vt:lpstr>
      <vt:lpstr>3rd NC Cavity: Waveguide Switch</vt:lpstr>
      <vt:lpstr>E2v IOT Operating Hours</vt:lpstr>
      <vt:lpstr>Diamond-II Upgrade</vt:lpstr>
      <vt:lpstr>Compact SSA for Diamond-II</vt:lpstr>
      <vt:lpstr>Cavity layout</vt:lpstr>
      <vt:lpstr>Booster Cavity Tuner range</vt:lpstr>
      <vt:lpstr>Booster RF – Frequency Shift</vt:lpstr>
      <vt:lpstr>Frequency Issues – Booster</vt:lpstr>
      <vt:lpstr>New DLLRF Tests on NC Cavity</vt:lpstr>
      <vt:lpstr>Ongoing Projects – Linac SLED</vt:lpstr>
      <vt:lpstr>Ongoing Projects – Linac Gun</vt:lpstr>
      <vt:lpstr>Summary</vt:lpstr>
      <vt:lpstr>PowerPoint Presentation</vt:lpstr>
    </vt:vector>
  </TitlesOfParts>
  <Company>Authorised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Guenther Rehm</dc:creator>
  <cp:lastModifiedBy>Marten, Peter (DLSLtd,RAL,TEC)</cp:lastModifiedBy>
  <cp:revision>297</cp:revision>
  <dcterms:created xsi:type="dcterms:W3CDTF">2013-11-19T11:09:08Z</dcterms:created>
  <dcterms:modified xsi:type="dcterms:W3CDTF">2023-11-08T22:13:59Z</dcterms:modified>
</cp:coreProperties>
</file>