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94" r:id="rId1"/>
    <p:sldMasterId id="2147483991" r:id="rId2"/>
  </p:sldMasterIdLst>
  <p:notesMasterIdLst>
    <p:notesMasterId r:id="rId27"/>
  </p:notesMasterIdLst>
  <p:handoutMasterIdLst>
    <p:handoutMasterId r:id="rId28"/>
  </p:handoutMasterIdLst>
  <p:sldIdLst>
    <p:sldId id="342" r:id="rId3"/>
    <p:sldId id="258" r:id="rId4"/>
    <p:sldId id="374" r:id="rId5"/>
    <p:sldId id="387" r:id="rId6"/>
    <p:sldId id="455" r:id="rId7"/>
    <p:sldId id="474" r:id="rId8"/>
    <p:sldId id="327" r:id="rId9"/>
    <p:sldId id="328" r:id="rId10"/>
    <p:sldId id="347" r:id="rId11"/>
    <p:sldId id="475" r:id="rId12"/>
    <p:sldId id="453" r:id="rId13"/>
    <p:sldId id="435" r:id="rId14"/>
    <p:sldId id="466" r:id="rId15"/>
    <p:sldId id="468" r:id="rId16"/>
    <p:sldId id="467" r:id="rId17"/>
    <p:sldId id="477" r:id="rId18"/>
    <p:sldId id="476" r:id="rId19"/>
    <p:sldId id="478" r:id="rId20"/>
    <p:sldId id="480" r:id="rId21"/>
    <p:sldId id="481" r:id="rId22"/>
    <p:sldId id="446" r:id="rId23"/>
    <p:sldId id="439" r:id="rId24"/>
    <p:sldId id="445" r:id="rId25"/>
    <p:sldId id="470" r:id="rId26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73FC6"/>
    <a:srgbClr val="000066"/>
    <a:srgbClr val="F4F4B2"/>
    <a:srgbClr val="139BFB"/>
    <a:srgbClr val="600060"/>
    <a:srgbClr val="1067EA"/>
    <a:srgbClr val="FF860A"/>
    <a:srgbClr val="B6B600"/>
    <a:srgbClr val="E20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5" autoAdjust="0"/>
    <p:restoredTop sz="91562" autoAdjust="0"/>
  </p:normalViewPr>
  <p:slideViewPr>
    <p:cSldViewPr>
      <p:cViewPr varScale="1">
        <p:scale>
          <a:sx n="91" d="100"/>
          <a:sy n="91" d="100"/>
        </p:scale>
        <p:origin x="896" y="200"/>
      </p:cViewPr>
      <p:guideLst>
        <p:guide orient="horz" pos="2160"/>
        <p:guide pos="3168"/>
      </p:guideLst>
    </p:cSldViewPr>
  </p:slideViewPr>
  <p:outlineViewPr>
    <p:cViewPr varScale="1"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1" d="100"/>
        <a:sy n="61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444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047DFC3-484E-4A46-9A7A-A55364FAE9D8}" type="datetime1">
              <a:rPr lang="it-IT"/>
              <a:pPr>
                <a:defRPr/>
              </a:pPr>
              <a:t>09/11/23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381525D-C2E8-AE41-A153-12302857A88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0569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DEEB4D8-CAB3-4B4D-9028-18315629640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7233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latin typeface="Calisto MT" panose="02040603050505030304" pitchFamily="18" charset="77"/>
              </a:rPr>
              <a:t>A large fraction of modern experimental science has been developed based on light sources, whose most prominent examples have been optical lasers and synchrotrons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ADEEB4D8-CAB3-4B4D-9028-183156296408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710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IT" dirty="0"/>
              <a:t>he pay-off is the spectral 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ADEEB4D8-CAB3-4B4D-9028-183156296408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817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DEEB4D8-CAB3-4B4D-9028-183156296408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830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ADEEB4D8-CAB3-4B4D-9028-183156296408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06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hyperlink" Target="mailto:nome.cognome@elettra.eu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808" y="6948189"/>
            <a:ext cx="2351088" cy="401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90075-6782-544A-83EF-D27B49250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76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44056-C5F9-3940-8028-9DFEDAF7B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8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AD624-CBA3-F741-BAA2-ACD708D01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42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8521C-4953-0047-9C42-CC9955F50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92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overGly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3359150"/>
            <a:ext cx="12382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793571"/>
            <a:ext cx="8568531" cy="1620430"/>
          </a:xfrm>
        </p:spPr>
        <p:txBody>
          <a:bodyPr anchor="b"/>
          <a:lstStyle>
            <a:lvl1pPr>
              <a:defRPr sz="60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6048" y="4199819"/>
            <a:ext cx="8566781" cy="1931917"/>
          </a:xfrm>
        </p:spPr>
        <p:txBody>
          <a:bodyPr>
            <a:normAutofit/>
          </a:bodyPr>
          <a:lstStyle>
            <a:lvl1pPr marL="0" indent="0" algn="ctr">
              <a:spcBef>
                <a:spcPts val="331"/>
              </a:spcBef>
              <a:buNone/>
              <a:defRPr sz="18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8002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828800"/>
            <a:ext cx="18161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B71B3-766A-C644-8A32-DFD1C555249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728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Glyph-Section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3498850"/>
            <a:ext cx="11747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47" y="1792849"/>
            <a:ext cx="8566782" cy="1622810"/>
          </a:xfrm>
        </p:spPr>
        <p:txBody>
          <a:bodyPr anchor="b"/>
          <a:lstStyle>
            <a:lvl1pPr algn="ctr">
              <a:defRPr sz="60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047" y="4203179"/>
            <a:ext cx="8566782" cy="1935277"/>
          </a:xfrm>
        </p:spPr>
        <p:txBody>
          <a:bodyPr>
            <a:normAutofit/>
          </a:bodyPr>
          <a:lstStyle>
            <a:lvl1pPr marL="0" indent="0" algn="ctr">
              <a:spcBef>
                <a:spcPts val="331"/>
              </a:spcBef>
              <a:buNone/>
              <a:defRPr sz="1800">
                <a:solidFill>
                  <a:schemeClr val="tx2"/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B091A-5FA5-EF40-87C5-C77D953CB14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34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828800"/>
            <a:ext cx="18161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6047" y="2435896"/>
            <a:ext cx="4032250" cy="403182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2328" y="2435896"/>
            <a:ext cx="4032250" cy="403182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98E27-3660-D34E-A1C6-2696C236937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869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828800"/>
            <a:ext cx="18161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047" y="2234655"/>
            <a:ext cx="4032250" cy="705219"/>
          </a:xfrm>
        </p:spPr>
        <p:txBody>
          <a:bodyPr anchor="ctr"/>
          <a:lstStyle>
            <a:lvl1pPr marL="0" indent="0" algn="ctr">
              <a:spcBef>
                <a:spcPts val="331"/>
              </a:spcBef>
              <a:buNone/>
              <a:defRPr sz="2600" b="1">
                <a:solidFill>
                  <a:schemeClr val="tx2"/>
                </a:solidFill>
              </a:defRPr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047" y="3107866"/>
            <a:ext cx="4032250" cy="335985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2328" y="2234655"/>
            <a:ext cx="4032250" cy="705219"/>
          </a:xfrm>
        </p:spPr>
        <p:txBody>
          <a:bodyPr anchor="ctr"/>
          <a:lstStyle>
            <a:lvl1pPr marL="0" indent="0" algn="ctr">
              <a:spcBef>
                <a:spcPts val="331"/>
              </a:spcBef>
              <a:buNone/>
              <a:defRPr sz="2600" b="1">
                <a:solidFill>
                  <a:schemeClr val="tx2"/>
                </a:solidFill>
              </a:defRPr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2328" y="3107866"/>
            <a:ext cx="4032250" cy="335985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A0DFF-2AFF-D846-BF3F-EDDE5B77296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62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828800"/>
            <a:ext cx="18161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C0206-3CC1-B045-B517-2561AE54465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826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58947-6E1C-9045-B3C6-A84950A25F2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2085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6EC60-8763-AD4F-AEAD-D3E70292E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83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519363"/>
            <a:ext cx="1814513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398" y="1007957"/>
            <a:ext cx="4032250" cy="1280945"/>
          </a:xfrm>
        </p:spPr>
        <p:txBody>
          <a:bodyPr anchor="b"/>
          <a:lstStyle>
            <a:lvl1pPr algn="ctr">
              <a:defRPr sz="4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7387" y="503978"/>
            <a:ext cx="4032250" cy="5963745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6398" y="2855877"/>
            <a:ext cx="4032250" cy="3191864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474A4-1C3E-5543-9FD2-71485337B49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531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3" y="2519363"/>
            <a:ext cx="1814512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0579" y="1007957"/>
            <a:ext cx="4032250" cy="1280105"/>
          </a:xfrm>
          <a:effectLst/>
        </p:spPr>
        <p:txBody>
          <a:bodyPr anchor="b"/>
          <a:lstStyle>
            <a:lvl1pPr algn="ctr" defTabSz="1007943" rtl="0" eaLnBrk="1" latinLnBrk="0" hangingPunct="1">
              <a:spcBef>
                <a:spcPct val="0"/>
              </a:spcBef>
              <a:buNone/>
              <a:defRPr sz="42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6398" y="503979"/>
            <a:ext cx="4032250" cy="5967103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90579" y="2852517"/>
            <a:ext cx="4032250" cy="3195223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BE467-D79A-C040-AFCC-4EEBDDDFBB1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54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5391150"/>
            <a:ext cx="18161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47" y="4120764"/>
            <a:ext cx="8566782" cy="1156185"/>
          </a:xfrm>
          <a:effectLst/>
        </p:spPr>
        <p:txBody>
          <a:bodyPr anchor="b"/>
          <a:lstStyle>
            <a:lvl1pPr algn="ctr" defTabSz="1007943" rtl="0" eaLnBrk="1" latinLnBrk="0" hangingPunct="1">
              <a:spcBef>
                <a:spcPct val="0"/>
              </a:spcBef>
              <a:buNone/>
              <a:defRPr sz="42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156" y="503978"/>
            <a:ext cx="5040313" cy="3498203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2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047" y="5711754"/>
            <a:ext cx="8566782" cy="755968"/>
          </a:xfrm>
        </p:spPr>
        <p:txBody>
          <a:bodyPr rtlCol="0">
            <a:normAutofit/>
          </a:bodyPr>
          <a:lstStyle>
            <a:lvl1pPr marL="0" indent="0" algn="ctr">
              <a:spcBef>
                <a:spcPts val="331"/>
              </a:spcBef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3C038-5E48-1E4C-A3C8-D976D74E3BF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273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828800"/>
            <a:ext cx="18161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13A9F-EB07-1B4D-B6B5-D93837CF46F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415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3057" y="3434556"/>
            <a:ext cx="1814512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96490" y="592915"/>
            <a:ext cx="1680104" cy="58698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6047" y="592915"/>
            <a:ext cx="6493109" cy="58698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62728-0FD3-D84D-A8CE-F3E0FE88230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529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PT-sfondo o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" y="10491"/>
            <a:ext cx="10080625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" descr="PPT_EST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23838"/>
            <a:ext cx="2162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616376" y="7092205"/>
            <a:ext cx="3960813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000" tIns="5652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it-IT" sz="1300" dirty="0"/>
              <a:t>Giuseppe Penco </a:t>
            </a:r>
            <a:r>
              <a:rPr lang="it-IT" sz="1300" dirty="0" err="1"/>
              <a:t>–</a:t>
            </a:r>
            <a:r>
              <a:rPr lang="it-IT" sz="1300" dirty="0"/>
              <a:t> </a:t>
            </a:r>
            <a:r>
              <a:rPr lang="it-IT" sz="1300" dirty="0">
                <a:hlinkClick r:id="rId4"/>
              </a:rPr>
              <a:t>giuseppe.penco@elettra.eu</a:t>
            </a:r>
            <a:r>
              <a:rPr lang="it-IT" sz="1300" dirty="0"/>
              <a:t>  |  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3" y="198438"/>
            <a:ext cx="276225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2830513" y="323849"/>
            <a:ext cx="7250112" cy="13223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marR="0" indent="-34290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 sz="2400" b="0" i="0" baseline="0"/>
            </a:lvl1pPr>
            <a:lvl2pPr>
              <a:defRPr sz="2400" b="0" i="0" baseline="0"/>
            </a:lvl2pPr>
            <a:lvl3pPr>
              <a:defRPr sz="2400" b="0" i="0" baseline="0"/>
            </a:lvl3pPr>
            <a:lvl4pPr>
              <a:defRPr sz="2400" b="0" i="0" baseline="0"/>
            </a:lvl4pPr>
            <a:lvl5pPr>
              <a:defRPr sz="2400" b="0" i="0" baseline="0"/>
            </a:lvl5pPr>
          </a:lstStyle>
          <a:p>
            <a:pPr lvl="0"/>
            <a:endParaRPr lang="en-US" dirty="0"/>
          </a:p>
        </p:txBody>
      </p:sp>
      <p:sp>
        <p:nvSpPr>
          <p:cNvPr id="9" name="Segnaposto numero diapositiva 2"/>
          <p:cNvSpPr>
            <a:spLocks noGrp="1"/>
          </p:cNvSpPr>
          <p:nvPr>
            <p:ph type="sldNum" idx="12"/>
          </p:nvPr>
        </p:nvSpPr>
        <p:spPr>
          <a:xfrm>
            <a:off x="4746625" y="7049020"/>
            <a:ext cx="587375" cy="4032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B85AE-55A8-8D4F-8BA6-DB820EDAE232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877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ermat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PT-schermata 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814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ermata fin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PT_Videata finale+ww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702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9832" y="2483693"/>
            <a:ext cx="8569325" cy="1620837"/>
          </a:xfrm>
          <a:prstGeom prst="rect">
            <a:avLst/>
          </a:prstGeom>
        </p:spPr>
        <p:txBody>
          <a:bodyPr anchor="ctr" anchorCtr="0"/>
          <a:lstStyle>
            <a:lvl1pPr>
              <a:defRPr sz="3600" b="1" baseline="0">
                <a:latin typeface="Calisto MT"/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784A4-D736-B640-A68E-7FE8E94D0CC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07727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1D9AF-373D-584B-BD33-9915138B6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3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78439-25FB-C840-A6EF-BF33995C3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24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C83B7-035D-AC4B-B4D2-81DCBC4B2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5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1B70B-E59A-1D4A-B835-31E8D4929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37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0A318-2F5B-EB4E-9711-0390BCAB2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4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D5C01-0E14-3049-943F-DD48D8A46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1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/>
              <a:t>MAC 16-17 Nov. 2015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5D3B1-A1C6-9B48-B23F-2D916FB80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8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sk-SK" dirty="0"/>
              <a:t>MAC 16-17 Nov.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C8664FF-43DF-2641-8BDC-A07321745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2" r:id="rId1"/>
    <p:sldLayoutId id="2147484993" r:id="rId2"/>
    <p:sldLayoutId id="2147484994" r:id="rId3"/>
    <p:sldLayoutId id="2147484995" r:id="rId4"/>
    <p:sldLayoutId id="2147484996" r:id="rId5"/>
    <p:sldLayoutId id="2147484997" r:id="rId6"/>
    <p:sldLayoutId id="2147484998" r:id="rId7"/>
    <p:sldLayoutId id="2147484999" r:id="rId8"/>
    <p:sldLayoutId id="2147485000" r:id="rId9"/>
    <p:sldLayoutId id="2147485001" r:id="rId10"/>
    <p:sldLayoutId id="2147485002" r:id="rId11"/>
    <p:sldLayoutId id="2147485003" r:id="rId1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listo MT"/>
          <a:ea typeface="ＭＳ Ｐゴシック" charset="-128"/>
          <a:cs typeface="Calisto MT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sto MT"/>
          <a:ea typeface="ＭＳ Ｐゴシック" charset="-128"/>
          <a:cs typeface="Calisto MT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listo MT"/>
          <a:ea typeface="ＭＳ Ｐゴシック" charset="-128"/>
          <a:cs typeface="Calisto M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sto MT"/>
          <a:ea typeface="ＭＳ Ｐゴシック" charset="-128"/>
          <a:cs typeface="Calisto MT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sto MT"/>
          <a:ea typeface="ＭＳ Ｐゴシック" charset="-128"/>
          <a:cs typeface="Calisto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6625" y="6932613"/>
            <a:ext cx="587375" cy="403225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7457D8C-273D-5B4C-85B1-9B829342A90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650" y="74613"/>
            <a:ext cx="8567738" cy="1511300"/>
          </a:xfrm>
          <a:prstGeom prst="rect">
            <a:avLst/>
          </a:prstGeom>
          <a:effectLst/>
        </p:spPr>
        <p:txBody>
          <a:bodyPr vert="horz" lIns="100794" tIns="50397" rIns="100794" bIns="50397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55650" y="2435225"/>
            <a:ext cx="85677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56438" y="6932613"/>
            <a:ext cx="2619375" cy="403225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5763" y="6932613"/>
            <a:ext cx="3478212" cy="403225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sk-SK"/>
              <a:t>MAC 16-17 Nov. 2015</a:t>
            </a:r>
            <a:endParaRPr/>
          </a:p>
        </p:txBody>
      </p:sp>
      <p:pic>
        <p:nvPicPr>
          <p:cNvPr id="14343" name="Immagine 2" descr="PPT-sfondo ok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Immagine 1" descr="PPT_EST logo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23838"/>
            <a:ext cx="2162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05" r:id="rId1"/>
    <p:sldLayoutId id="2147485006" r:id="rId2"/>
    <p:sldLayoutId id="2147485007" r:id="rId3"/>
    <p:sldLayoutId id="2147485008" r:id="rId4"/>
    <p:sldLayoutId id="2147485009" r:id="rId5"/>
    <p:sldLayoutId id="2147485010" r:id="rId6"/>
    <p:sldLayoutId id="2147485004" r:id="rId7"/>
    <p:sldLayoutId id="2147485011" r:id="rId8"/>
    <p:sldLayoutId id="2147485012" r:id="rId9"/>
    <p:sldLayoutId id="2147485013" r:id="rId10"/>
    <p:sldLayoutId id="2147485014" r:id="rId11"/>
    <p:sldLayoutId id="2147485015" r:id="rId12"/>
    <p:sldLayoutId id="2147485017" r:id="rId13"/>
    <p:sldLayoutId id="2147485018" r:id="rId14"/>
    <p:sldLayoutId id="2147485019" r:id="rId15"/>
    <p:sldLayoutId id="2147485020" r:id="rId16"/>
  </p:sldLayoutIdLst>
  <p:hf hdr="0" dt="0"/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sto MT" charset="0"/>
          <a:ea typeface="ＭＳ Ｐゴシック" charset="-128"/>
          <a:cs typeface="ＭＳ Ｐゴシック" charset="-128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sto MT" charset="0"/>
          <a:ea typeface="ＭＳ Ｐゴシック" charset="-128"/>
          <a:cs typeface="ＭＳ Ｐゴシック" charset="-128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sto MT" charset="0"/>
          <a:ea typeface="ＭＳ Ｐゴシック" charset="-128"/>
          <a:cs typeface="ＭＳ Ｐゴシック" charset="-128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sto MT" charset="0"/>
          <a:ea typeface="ＭＳ Ｐゴシック" charset="-128"/>
          <a:cs typeface="ＭＳ Ｐゴシック" charset="-128"/>
        </a:defRPr>
      </a:lvl5pPr>
      <a:lvl6pPr marL="457200" algn="ctr" defTabSz="100647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sto MT" charset="0"/>
          <a:ea typeface="ＭＳ Ｐゴシック" charset="-128"/>
          <a:cs typeface="ＭＳ Ｐゴシック" charset="-128"/>
        </a:defRPr>
      </a:lvl6pPr>
      <a:lvl7pPr marL="914400" algn="ctr" defTabSz="100647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sto MT" charset="0"/>
          <a:ea typeface="ＭＳ Ｐゴシック" charset="-128"/>
          <a:cs typeface="ＭＳ Ｐゴシック" charset="-128"/>
        </a:defRPr>
      </a:lvl7pPr>
      <a:lvl8pPr marL="1371600" algn="ctr" defTabSz="100647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sto MT" charset="0"/>
          <a:ea typeface="ＭＳ Ｐゴシック" charset="-128"/>
          <a:cs typeface="ＭＳ Ｐゴシック" charset="-128"/>
        </a:defRPr>
      </a:lvl8pPr>
      <a:lvl9pPr marL="1828800" algn="ctr" defTabSz="1006475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sto MT" charset="0"/>
          <a:ea typeface="ＭＳ Ｐゴシック" charset="-128"/>
          <a:cs typeface="ＭＳ Ｐゴシック" charset="-128"/>
        </a:defRPr>
      </a:lvl9pPr>
    </p:titleStyle>
    <p:bodyStyle>
      <a:lvl1pPr marL="503238" indent="-503238" algn="l" defTabSz="1006475" rtl="0" eaLnBrk="0" fontAlgn="base" hangingPunct="0">
        <a:spcBef>
          <a:spcPts val="2200"/>
        </a:spcBef>
        <a:spcAft>
          <a:spcPct val="0"/>
        </a:spcAft>
        <a:buClr>
          <a:srgbClr val="8E887C"/>
        </a:buClr>
        <a:buFont typeface="Wingdings" charset="0"/>
        <a:buChar char=""/>
        <a:defRPr sz="2600" kern="12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1006475" indent="-503238" algn="l" defTabSz="1006475" rtl="0" eaLnBrk="0" fontAlgn="base" hangingPunct="0">
        <a:spcBef>
          <a:spcPts val="663"/>
        </a:spcBef>
        <a:spcAft>
          <a:spcPct val="0"/>
        </a:spcAft>
        <a:buClr>
          <a:srgbClr val="47443E"/>
        </a:buClr>
        <a:buFont typeface="Wingdings" charset="0"/>
        <a:buChar char=""/>
        <a:defRPr sz="2400" kern="1200">
          <a:solidFill>
            <a:schemeClr val="tx2"/>
          </a:solidFill>
          <a:latin typeface="+mn-lt"/>
          <a:ea typeface="ＭＳ Ｐゴシック" charset="-128"/>
          <a:cs typeface="+mn-cs"/>
        </a:defRPr>
      </a:lvl2pPr>
      <a:lvl3pPr marL="1511300" indent="-503238" algn="l" defTabSz="1006475" rtl="0" eaLnBrk="0" fontAlgn="base" hangingPunct="0">
        <a:spcBef>
          <a:spcPts val="663"/>
        </a:spcBef>
        <a:spcAft>
          <a:spcPct val="0"/>
        </a:spcAft>
        <a:buClr>
          <a:srgbClr val="8E887C"/>
        </a:buClr>
        <a:buFont typeface="Wingdings" charset="0"/>
        <a:buChar char=""/>
        <a:defRPr sz="2200" kern="1200">
          <a:solidFill>
            <a:schemeClr val="tx2"/>
          </a:solidFill>
          <a:latin typeface="+mn-lt"/>
          <a:ea typeface="ＭＳ Ｐゴシック" charset="-128"/>
          <a:cs typeface="+mn-cs"/>
        </a:defRPr>
      </a:lvl3pPr>
      <a:lvl4pPr marL="2014538" indent="-503238" algn="l" defTabSz="1006475" rtl="0" eaLnBrk="0" fontAlgn="base" hangingPunct="0">
        <a:spcBef>
          <a:spcPts val="663"/>
        </a:spcBef>
        <a:spcAft>
          <a:spcPct val="0"/>
        </a:spcAft>
        <a:buClr>
          <a:srgbClr val="47443E"/>
        </a:buClr>
        <a:buFont typeface="Wingdings" charset="0"/>
        <a:buChar char=""/>
        <a:defRPr sz="2000" kern="1200">
          <a:solidFill>
            <a:schemeClr val="tx2"/>
          </a:solidFill>
          <a:latin typeface="+mn-lt"/>
          <a:ea typeface="ＭＳ Ｐゴシック" charset="-128"/>
          <a:cs typeface="+mn-cs"/>
        </a:defRPr>
      </a:lvl4pPr>
      <a:lvl5pPr marL="2519363" indent="-503238" algn="l" defTabSz="1006475" rtl="0" eaLnBrk="0" fontAlgn="base" hangingPunct="0">
        <a:spcBef>
          <a:spcPts val="663"/>
        </a:spcBef>
        <a:spcAft>
          <a:spcPct val="0"/>
        </a:spcAft>
        <a:buClr>
          <a:srgbClr val="8E887C"/>
        </a:buClr>
        <a:buFont typeface="Wingdings" charset="0"/>
        <a:buChar char=""/>
        <a:defRPr sz="2000" kern="1200">
          <a:solidFill>
            <a:schemeClr val="tx2"/>
          </a:solidFill>
          <a:latin typeface="+mn-lt"/>
          <a:ea typeface="ＭＳ Ｐゴシック" charset="-128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39EC01-7C55-31B3-0D2A-E2755372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36" y="1060125"/>
            <a:ext cx="7848873" cy="6447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8264" y="1259557"/>
            <a:ext cx="4701350" cy="2016224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FF00"/>
                </a:solidFill>
              </a:rPr>
              <a:t>FERMI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present status and future upgrade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EF784A4-D736-B640-A68E-7FE8E94D0CC5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3672161" y="6159751"/>
            <a:ext cx="5832648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latin typeface="+mn-lt"/>
              </a:rPr>
              <a:t>Giuseppe </a:t>
            </a:r>
            <a:r>
              <a:rPr lang="en-US" sz="3200" dirty="0" err="1">
                <a:solidFill>
                  <a:srgbClr val="FFFF00"/>
                </a:solidFill>
                <a:latin typeface="+mn-lt"/>
              </a:rPr>
              <a:t>Penco</a:t>
            </a:r>
            <a:endParaRPr lang="en-US" sz="3200" dirty="0">
              <a:solidFill>
                <a:srgbClr val="FFFF00"/>
              </a:solidFill>
              <a:latin typeface="+mn-lt"/>
            </a:endParaRPr>
          </a:p>
          <a:p>
            <a:pPr algn="r"/>
            <a:r>
              <a:rPr lang="en-US" sz="3200" dirty="0">
                <a:solidFill>
                  <a:srgbClr val="FFFF00"/>
                </a:solidFill>
                <a:latin typeface="+mn-lt"/>
              </a:rPr>
              <a:t>On behalf of the FERMI Team</a:t>
            </a:r>
          </a:p>
        </p:txBody>
      </p:sp>
    </p:spTree>
    <p:extLst>
      <p:ext uri="{BB962C8B-B14F-4D97-AF65-F5344CB8AC3E}">
        <p14:creationId xmlns:p14="http://schemas.microsoft.com/office/powerpoint/2010/main" val="110721313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93B9C2-5DDF-4211-E967-05C19293E2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7250112" cy="935708"/>
          </a:xfrm>
        </p:spPr>
        <p:txBody>
          <a:bodyPr>
            <a:normAutofit/>
          </a:bodyPr>
          <a:lstStyle/>
          <a:p>
            <a:r>
              <a:rPr lang="en-US" sz="3600" dirty="0"/>
              <a:t>Spectral and temporal properties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B3220-50D9-9FC0-4D15-D02BC9FA2C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10</a:t>
            </a:fld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42A2DE-4576-E6F5-E614-19C8C391F10F}"/>
              </a:ext>
            </a:extLst>
          </p:cNvPr>
          <p:cNvSpPr txBox="1"/>
          <p:nvPr/>
        </p:nvSpPr>
        <p:spPr bwMode="auto">
          <a:xfrm>
            <a:off x="287784" y="1608429"/>
            <a:ext cx="6071561" cy="1029421"/>
          </a:xfrm>
          <a:prstGeom prst="rect">
            <a:avLst/>
          </a:prstGeom>
          <a:noFill/>
        </p:spPr>
        <p:txBody>
          <a:bodyPr wrap="square" lIns="62201" tIns="31101" rIns="62201" bIns="31101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The FEL inherits the coherence of the seed laser :</a:t>
            </a:r>
            <a:endParaRPr dirty="0"/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</a:rPr>
              <a:t>High degree of coherence</a:t>
            </a:r>
            <a:endParaRPr dirty="0"/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</a:rPr>
              <a:t>High reproducibility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6620D3-B5A5-CCCB-BDCC-46BB0337843C}"/>
              </a:ext>
            </a:extLst>
          </p:cNvPr>
          <p:cNvGrpSpPr/>
          <p:nvPr/>
        </p:nvGrpSpPr>
        <p:grpSpPr bwMode="auto">
          <a:xfrm>
            <a:off x="7051487" y="1189572"/>
            <a:ext cx="2233051" cy="2114588"/>
            <a:chOff x="924617" y="1250981"/>
            <a:chExt cx="2329421" cy="186002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B949E0-811D-0F3C-BA0C-E04022598A80}"/>
                </a:ext>
              </a:extLst>
            </p:cNvPr>
            <p:cNvSpPr/>
            <p:nvPr/>
          </p:nvSpPr>
          <p:spPr bwMode="auto">
            <a:xfrm>
              <a:off x="924617" y="1250981"/>
              <a:ext cx="2329421" cy="186002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/>
                <a:buNone/>
                <a:defRPr/>
              </a:pPr>
              <a:endParaRPr lang="en-US" sz="2400" b="0" i="0" u="none" strike="noStrike" cap="none">
                <a:ln>
                  <a:noFill/>
                </a:ln>
                <a:solidFill>
                  <a:schemeClr val="bg1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A106A2-A6E7-11BA-4712-73846C8CC1E6}"/>
                </a:ext>
              </a:extLst>
            </p:cNvPr>
            <p:cNvPicPr/>
            <p:nvPr/>
          </p:nvPicPr>
          <p:blipFill>
            <a:blip r:embed="rId2"/>
            <a:srcRect t="3972"/>
            <a:stretch/>
          </p:blipFill>
          <p:spPr bwMode="auto">
            <a:xfrm>
              <a:off x="987209" y="1322990"/>
              <a:ext cx="2204237" cy="174101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25CB119-632F-98FF-F32D-D9DD50899587}"/>
              </a:ext>
            </a:extLst>
          </p:cNvPr>
          <p:cNvGrpSpPr/>
          <p:nvPr/>
        </p:nvGrpSpPr>
        <p:grpSpPr bwMode="auto">
          <a:xfrm>
            <a:off x="431799" y="2806226"/>
            <a:ext cx="5216815" cy="1445110"/>
            <a:chOff x="98995" y="2859782"/>
            <a:chExt cx="2331023" cy="783664"/>
          </a:xfrm>
        </p:grpSpPr>
        <p:pic>
          <p:nvPicPr>
            <p:cNvPr id="9" name="Picture 8" descr="spectra_first_stage.jpg">
              <a:extLst>
                <a:ext uri="{FF2B5EF4-FFF2-40B4-BE49-F238E27FC236}">
                  <a16:creationId xmlns:a16="http://schemas.microsoft.com/office/drawing/2014/main" id="{DBDADEC5-6825-727C-E368-FAFF6D3BA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250" t="18851" r="7778" b="23358"/>
            <a:stretch/>
          </p:blipFill>
          <p:spPr bwMode="auto">
            <a:xfrm>
              <a:off x="100598" y="2859782"/>
              <a:ext cx="2329420" cy="720080"/>
            </a:xfrm>
            <a:prstGeom prst="rect">
              <a:avLst/>
            </a:prstGeom>
            <a:ln w="635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0" name="Picture 9" descr="spectra_first_stage.jpg">
              <a:extLst>
                <a:ext uri="{FF2B5EF4-FFF2-40B4-BE49-F238E27FC236}">
                  <a16:creationId xmlns:a16="http://schemas.microsoft.com/office/drawing/2014/main" id="{9E3C565B-96CF-EBF9-B4E8-934C6E24D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250" t="90829" r="7778" b="4067"/>
            <a:stretch/>
          </p:blipFill>
          <p:spPr bwMode="auto">
            <a:xfrm>
              <a:off x="98995" y="3579862"/>
              <a:ext cx="2329420" cy="63584"/>
            </a:xfrm>
            <a:prstGeom prst="rect">
              <a:avLst/>
            </a:prstGeom>
            <a:ln w="635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2057F1-9443-7BB9-8386-1A7259B09325}"/>
              </a:ext>
            </a:extLst>
          </p:cNvPr>
          <p:cNvGrpSpPr/>
          <p:nvPr/>
        </p:nvGrpSpPr>
        <p:grpSpPr bwMode="auto">
          <a:xfrm>
            <a:off x="6338621" y="3528781"/>
            <a:ext cx="3598236" cy="655564"/>
            <a:chOff x="53083" y="2135997"/>
            <a:chExt cx="3742005" cy="65392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CA0477-69FA-5173-DC6F-5FCC370EFE96}"/>
                </a:ext>
              </a:extLst>
            </p:cNvPr>
            <p:cNvSpPr/>
            <p:nvPr/>
          </p:nvSpPr>
          <p:spPr bwMode="auto">
            <a:xfrm>
              <a:off x="611560" y="2135997"/>
              <a:ext cx="2469416" cy="40276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1" tIns="45720" rIns="91441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87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950">
                <a:latin typeface="Arial"/>
                <a:ea typeface="ＭＳ Ｐゴシック"/>
                <a:cs typeface="ＭＳ Ｐゴシック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FCD7C48-A190-9B45-3D86-723D9377DC9E}"/>
                </a:ext>
              </a:extLst>
            </p:cNvPr>
            <p:cNvGrpSpPr/>
            <p:nvPr/>
          </p:nvGrpSpPr>
          <p:grpSpPr bwMode="auto">
            <a:xfrm>
              <a:off x="53083" y="2135997"/>
              <a:ext cx="3742005" cy="653926"/>
              <a:chOff x="4182189" y="4526805"/>
              <a:chExt cx="3777441" cy="65888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26DBCB3-2E88-988B-4B32-F53E2237D806}"/>
                  </a:ext>
                </a:extLst>
              </p:cNvPr>
              <p:cNvGrpSpPr/>
              <p:nvPr/>
            </p:nvGrpSpPr>
            <p:grpSpPr bwMode="auto">
              <a:xfrm>
                <a:off x="4182189" y="4592307"/>
                <a:ext cx="3777441" cy="593378"/>
                <a:chOff x="-1803400" y="1046498"/>
                <a:chExt cx="10786762" cy="1501215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D766550B-0414-CE26-33F6-3DA7322BDD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t="25888" r="441" b="45103"/>
                <a:stretch/>
              </p:blipFill>
              <p:spPr bwMode="auto">
                <a:xfrm>
                  <a:off x="-1803400" y="1477039"/>
                  <a:ext cx="10786762" cy="1070674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35C25C9-07D0-5D9E-86D2-8B6F0C9F9A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r="33242" b="19930"/>
                <a:stretch/>
              </p:blipFill>
              <p:spPr bwMode="auto">
                <a:xfrm>
                  <a:off x="1513074" y="1046498"/>
                  <a:ext cx="4623179" cy="209076"/>
                </a:xfrm>
                <a:prstGeom prst="rect">
                  <a:avLst/>
                </a:prstGeom>
              </p:spPr>
            </p:pic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435DC9-0B55-E550-E5CB-DBCB079715CC}"/>
                  </a:ext>
                </a:extLst>
              </p:cNvPr>
              <p:cNvSpPr txBox="1"/>
              <p:nvPr/>
            </p:nvSpPr>
            <p:spPr bwMode="auto">
              <a:xfrm>
                <a:off x="4622719" y="4526805"/>
                <a:ext cx="695777" cy="210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800" dirty="0" err="1">
                    <a:solidFill>
                      <a:srgbClr val="00B0F0"/>
                    </a:solidFill>
                    <a:latin typeface="Cordia New"/>
                    <a:cs typeface="Cordia New"/>
                  </a:rPr>
                  <a:t>Gorobtstov</a:t>
                </a:r>
                <a:r>
                  <a:rPr lang="en-US" sz="800" dirty="0">
                    <a:solidFill>
                      <a:srgbClr val="00B0F0"/>
                    </a:solidFill>
                    <a:latin typeface="Cordia New"/>
                    <a:cs typeface="Cordia New"/>
                  </a:rPr>
                  <a:t> et al.</a:t>
                </a:r>
                <a:endParaRPr dirty="0"/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F491EDF-1E02-0C36-63FF-501BA7FAF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867057" y="4899236"/>
            <a:ext cx="4652109" cy="17341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E37D87-B851-177E-2A88-08C80EE478F0}"/>
              </a:ext>
            </a:extLst>
          </p:cNvPr>
          <p:cNvSpPr txBox="1"/>
          <p:nvPr/>
        </p:nvSpPr>
        <p:spPr bwMode="auto">
          <a:xfrm>
            <a:off x="5648615" y="6668673"/>
            <a:ext cx="3681027" cy="322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a-DK" sz="800" dirty="0">
                <a:solidFill>
                  <a:srgbClr val="0000FF"/>
                </a:solidFill>
                <a:latin typeface="Arial"/>
                <a:cs typeface="Times New Roman"/>
              </a:rPr>
              <a:t>M. </a:t>
            </a:r>
            <a:r>
              <a:rPr lang="da-DK" sz="800" dirty="0" err="1">
                <a:solidFill>
                  <a:srgbClr val="0000FF"/>
                </a:solidFill>
                <a:latin typeface="Arial"/>
                <a:cs typeface="Times New Roman"/>
              </a:rPr>
              <a:t>Danailov</a:t>
            </a:r>
            <a:r>
              <a:rPr lang="da-DK" sz="800" dirty="0">
                <a:solidFill>
                  <a:srgbClr val="0000FF"/>
                </a:solidFill>
                <a:latin typeface="Arial"/>
                <a:cs typeface="Times New Roman"/>
              </a:rPr>
              <a:t> et al. </a:t>
            </a:r>
            <a:r>
              <a:rPr lang="da-DK" sz="800" dirty="0" err="1">
                <a:solidFill>
                  <a:srgbClr val="0000FF"/>
                </a:solidFill>
                <a:latin typeface="Arial"/>
                <a:cs typeface="Times New Roman"/>
              </a:rPr>
              <a:t>Optics</a:t>
            </a:r>
            <a:r>
              <a:rPr lang="da-DK" sz="800" dirty="0">
                <a:solidFill>
                  <a:srgbClr val="0000FF"/>
                </a:solidFill>
                <a:latin typeface="Arial"/>
                <a:cs typeface="Times New Roman"/>
              </a:rPr>
              <a:t> Express, Vol. 22, Issue 11, 12869 (2014)</a:t>
            </a:r>
            <a:endParaRPr dirty="0"/>
          </a:p>
          <a:p>
            <a:pPr>
              <a:defRPr/>
            </a:pPr>
            <a:endParaRPr lang="da-DK" sz="7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5B586E-A5D2-00B5-D7F9-A9943F59CA95}"/>
              </a:ext>
            </a:extLst>
          </p:cNvPr>
          <p:cNvSpPr txBox="1"/>
          <p:nvPr/>
        </p:nvSpPr>
        <p:spPr bwMode="auto">
          <a:xfrm>
            <a:off x="143768" y="4921825"/>
            <a:ext cx="4216725" cy="1029421"/>
          </a:xfrm>
          <a:prstGeom prst="rect">
            <a:avLst/>
          </a:prstGeom>
          <a:noFill/>
        </p:spPr>
        <p:txBody>
          <a:bodyPr wrap="square" lIns="62201" tIns="31101" rIns="62201" bIns="31101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16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 sz="1800" dirty="0"/>
              <a:t>Thanks to the use of the seeding, FEL pulses are also synchronized to the pump-probe laser</a:t>
            </a:r>
            <a:endParaRPr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2B1FE9-BB4F-C975-D326-636553B611D7}"/>
              </a:ext>
            </a:extLst>
          </p:cNvPr>
          <p:cNvSpPr/>
          <p:nvPr/>
        </p:nvSpPr>
        <p:spPr bwMode="auto">
          <a:xfrm>
            <a:off x="5762044" y="4599997"/>
            <a:ext cx="1803251" cy="280846"/>
          </a:xfrm>
          <a:prstGeom prst="rect">
            <a:avLst/>
          </a:prstGeom>
          <a:grp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50" b="1">
                <a:solidFill>
                  <a:srgbClr val="FF0000"/>
                </a:solidFill>
              </a:rPr>
              <a:t>Temporal jitter &lt; 6 fs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640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B256AA-B840-591F-3B97-D30EAB59F7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5882207" cy="863699"/>
          </a:xfrm>
        </p:spPr>
        <p:txBody>
          <a:bodyPr/>
          <a:lstStyle/>
          <a:p>
            <a:r>
              <a:rPr lang="en-IT" dirty="0"/>
              <a:t>Some examples of applications of this fully coherent EUV and soft X-ray source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A11FB-D3A2-E879-5FE3-BF311DDC9C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11</a:t>
            </a:fld>
            <a:endParaRPr lang="it-IT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23876C-5F3B-AAC0-9F07-9DED41CA2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2" y="2627709"/>
            <a:ext cx="4107879" cy="30893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5B1ADB-A932-1542-284A-7E82A174C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3" y="1377426"/>
            <a:ext cx="4076055" cy="12249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842ABF-DE10-B362-A4CA-1DBF65F3A950}"/>
              </a:ext>
            </a:extLst>
          </p:cNvPr>
          <p:cNvSpPr txBox="1"/>
          <p:nvPr/>
        </p:nvSpPr>
        <p:spPr>
          <a:xfrm>
            <a:off x="4611883" y="1415758"/>
            <a:ext cx="5008737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Calisto MT" panose="02040603050505030304" pitchFamily="18" charset="77"/>
              </a:rPr>
              <a:t>C</a:t>
            </a:r>
            <a:r>
              <a:rPr lang="en-IT" sz="1600" dirty="0">
                <a:solidFill>
                  <a:schemeClr val="tx1"/>
                </a:solidFill>
                <a:latin typeface="Calisto MT" panose="02040603050505030304" pitchFamily="18" charset="77"/>
              </a:rPr>
              <a:t>oherent control with a temporal resolution of ~3 as!</a:t>
            </a:r>
          </a:p>
          <a:p>
            <a:r>
              <a:rPr lang="en-GB" sz="1600" i="1" dirty="0">
                <a:solidFill>
                  <a:srgbClr val="0070C0"/>
                </a:solidFill>
                <a:latin typeface="Calisto MT" panose="02040603050505030304" pitchFamily="18" charset="77"/>
              </a:rPr>
              <a:t>Nature Photonics 10, pages 176–179 (2016)</a:t>
            </a:r>
            <a:r>
              <a:rPr lang="en-IT" sz="1600" i="1" dirty="0">
                <a:solidFill>
                  <a:srgbClr val="0070C0"/>
                </a:solidFill>
                <a:latin typeface="Calisto MT" panose="02040603050505030304" pitchFamily="18" charset="77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1B1E0D-E09D-9A58-B919-1387C730C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060" y="2285682"/>
            <a:ext cx="4778448" cy="11046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18562D5-2790-EC3E-8CCE-5CAC30389F24}"/>
              </a:ext>
            </a:extLst>
          </p:cNvPr>
          <p:cNvSpPr/>
          <p:nvPr/>
        </p:nvSpPr>
        <p:spPr>
          <a:xfrm>
            <a:off x="67172" y="1323829"/>
            <a:ext cx="4248472" cy="45901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8EDC1A1-FD0B-C8C4-BCBA-595098C80D7C}"/>
              </a:ext>
            </a:extLst>
          </p:cNvPr>
          <p:cNvSpPr/>
          <p:nvPr/>
        </p:nvSpPr>
        <p:spPr>
          <a:xfrm>
            <a:off x="4464248" y="1318570"/>
            <a:ext cx="5008737" cy="20718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CE79D0-B45B-F03D-FFBE-711B9841CB36}"/>
              </a:ext>
            </a:extLst>
          </p:cNvPr>
          <p:cNvSpPr txBox="1"/>
          <p:nvPr/>
        </p:nvSpPr>
        <p:spPr>
          <a:xfrm>
            <a:off x="4463528" y="3504697"/>
            <a:ext cx="5008737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Calisto MT" panose="02040603050505030304" pitchFamily="18" charset="77"/>
              </a:rPr>
              <a:t>Attosecond pulse shaping using a seeded FEL</a:t>
            </a:r>
            <a:endParaRPr lang="en-IT" sz="1600" dirty="0">
              <a:solidFill>
                <a:schemeClr val="tx1"/>
              </a:solidFill>
              <a:latin typeface="Calisto MT" panose="02040603050505030304" pitchFamily="18" charset="77"/>
            </a:endParaRPr>
          </a:p>
          <a:p>
            <a:r>
              <a:rPr lang="en-GB" sz="1600" i="1" dirty="0">
                <a:solidFill>
                  <a:srgbClr val="0070C0"/>
                </a:solidFill>
                <a:latin typeface="Calisto MT" panose="02040603050505030304" pitchFamily="18" charset="77"/>
              </a:rPr>
              <a:t>Nature 578, 386-391 (2020)</a:t>
            </a:r>
            <a:r>
              <a:rPr lang="en-IT" sz="1600" i="1" dirty="0">
                <a:solidFill>
                  <a:srgbClr val="0070C0"/>
                </a:solidFill>
                <a:latin typeface="Calisto MT" panose="02040603050505030304" pitchFamily="18" charset="77"/>
              </a:rPr>
              <a:t>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603AB6-8FC7-3CCC-EF33-B0AB67448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464" y="4047896"/>
            <a:ext cx="1806743" cy="18243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825700D-B889-FA0E-8331-836F4C311A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143" y="4584017"/>
            <a:ext cx="3614598" cy="10096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0A69620-EF40-6C80-D5E5-C68E097C241A}"/>
              </a:ext>
            </a:extLst>
          </p:cNvPr>
          <p:cNvSpPr txBox="1"/>
          <p:nvPr/>
        </p:nvSpPr>
        <p:spPr>
          <a:xfrm>
            <a:off x="6404941" y="4291308"/>
            <a:ext cx="3441001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latin typeface="Calisto MT" panose="02040603050505030304" pitchFamily="18" charset="77"/>
              </a:rPr>
              <a:t>Changing the p</a:t>
            </a:r>
            <a:r>
              <a:rPr lang="en-IT" sz="1400" dirty="0">
                <a:solidFill>
                  <a:schemeClr val="tx1"/>
                </a:solidFill>
                <a:latin typeface="Calisto MT" panose="02040603050505030304" pitchFamily="18" charset="77"/>
              </a:rPr>
              <a:t>hase between harmonics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F2927F-25F2-C691-8CCA-019EBE707412}"/>
              </a:ext>
            </a:extLst>
          </p:cNvPr>
          <p:cNvSpPr/>
          <p:nvPr/>
        </p:nvSpPr>
        <p:spPr>
          <a:xfrm>
            <a:off x="4455607" y="3487565"/>
            <a:ext cx="5390335" cy="24263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D2479A-17F3-9B2E-13EF-6F45E30D00FD}"/>
              </a:ext>
            </a:extLst>
          </p:cNvPr>
          <p:cNvSpPr txBox="1"/>
          <p:nvPr/>
        </p:nvSpPr>
        <p:spPr>
          <a:xfrm>
            <a:off x="-3030" y="731892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CF72E-F433-69E6-1474-71830ECAB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910" y="6585239"/>
            <a:ext cx="4752528" cy="7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1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animBg="1"/>
      <p:bldP spid="26" grpId="0" animBg="1"/>
      <p:bldP spid="27" grpId="0"/>
      <p:bldP spid="31" grpId="0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C99ACF-CE4B-B343-906D-2AEF3B1973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0031" y="316837"/>
            <a:ext cx="7537669" cy="771459"/>
          </a:xfrm>
        </p:spPr>
        <p:txBody>
          <a:bodyPr>
            <a:normAutofit/>
          </a:bodyPr>
          <a:lstStyle/>
          <a:p>
            <a:r>
              <a:rPr lang="en-IT" dirty="0"/>
              <a:t>FERMI in EEHG mode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023A32-5533-0A4D-BE38-6F2BC5F17D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86995-C2A5-6547-9DEE-385EDE69A6D1}"/>
              </a:ext>
            </a:extLst>
          </p:cNvPr>
          <p:cNvSpPr txBox="1"/>
          <p:nvPr/>
        </p:nvSpPr>
        <p:spPr>
          <a:xfrm>
            <a:off x="194739" y="1257231"/>
            <a:ext cx="9862961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alisto MT" panose="02040603050505030304" pitchFamily="18" charset="77"/>
              </a:rPr>
              <a:t>In 2018, The FERMI FEL2 layout was temporarily modified for test the Echo-Enabled Harmonic generation (EEHG) scheme (two interactions with two seeds and two dispersive sections).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FDDFED0-5B93-EBE8-33F4-EDDD2F687758}"/>
              </a:ext>
            </a:extLst>
          </p:cNvPr>
          <p:cNvGrpSpPr/>
          <p:nvPr/>
        </p:nvGrpSpPr>
        <p:grpSpPr>
          <a:xfrm>
            <a:off x="215776" y="1763613"/>
            <a:ext cx="9584037" cy="3705865"/>
            <a:chOff x="0" y="899517"/>
            <a:chExt cx="10077450" cy="3987800"/>
          </a:xfrm>
        </p:grpSpPr>
        <p:pic>
          <p:nvPicPr>
            <p:cNvPr id="59" name="Picture 1">
              <a:extLst>
                <a:ext uri="{FF2B5EF4-FFF2-40B4-BE49-F238E27FC236}">
                  <a16:creationId xmlns:a16="http://schemas.microsoft.com/office/drawing/2014/main" id="{57D071DC-8B59-B02D-02D3-4A8A95F92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9517"/>
              <a:ext cx="10077450" cy="398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44EA36A-74F7-BCE5-C024-043F65B30A78}"/>
                </a:ext>
              </a:extLst>
            </p:cNvPr>
            <p:cNvCxnSpPr/>
            <p:nvPr/>
          </p:nvCxnSpPr>
          <p:spPr bwMode="auto">
            <a:xfrm flipV="1">
              <a:off x="1151880" y="2771403"/>
              <a:ext cx="0" cy="360362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id="{9AE7F4B1-E4CD-36BC-276D-E27E020A51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1880" y="2743398"/>
              <a:ext cx="515938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A</a:t>
              </a:r>
              <a:r>
                <a:rPr lang="en-US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25A5A0FF-8FE3-5B1C-928E-488F7E0BC496}"/>
                </a:ext>
              </a:extLst>
            </p:cNvPr>
            <p:cNvCxnSpPr/>
            <p:nvPr/>
          </p:nvCxnSpPr>
          <p:spPr bwMode="auto">
            <a:xfrm flipV="1">
              <a:off x="5761038" y="3275781"/>
              <a:ext cx="0" cy="360362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3" name="TextBox 20">
              <a:extLst>
                <a:ext uri="{FF2B5EF4-FFF2-40B4-BE49-F238E27FC236}">
                  <a16:creationId xmlns:a16="http://schemas.microsoft.com/office/drawing/2014/main" id="{308ADAF3-3023-F85A-836C-203E90127B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1038" y="3245867"/>
              <a:ext cx="51593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A</a:t>
              </a:r>
              <a:r>
                <a:rPr lang="en-US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266C0028-EB9C-5919-ECB6-BE15DA0CCDAB}"/>
                </a:ext>
              </a:extLst>
            </p:cNvPr>
            <p:cNvCxnSpPr/>
            <p:nvPr/>
          </p:nvCxnSpPr>
          <p:spPr bwMode="auto">
            <a:xfrm>
              <a:off x="3240112" y="2915741"/>
              <a:ext cx="1225104" cy="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5" name="TextBox 22">
              <a:extLst>
                <a:ext uri="{FF2B5EF4-FFF2-40B4-BE49-F238E27FC236}">
                  <a16:creationId xmlns:a16="http://schemas.microsoft.com/office/drawing/2014/main" id="{82973C30-C7EC-71D2-F02E-39C941989A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136" y="2407758"/>
              <a:ext cx="639816" cy="49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B</a:t>
              </a:r>
              <a:r>
                <a:rPr lang="en-US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8FE4BEF-609F-3F7F-42B8-D56B86125632}"/>
                </a:ext>
              </a:extLst>
            </p:cNvPr>
            <p:cNvCxnSpPr/>
            <p:nvPr/>
          </p:nvCxnSpPr>
          <p:spPr bwMode="auto">
            <a:xfrm flipV="1">
              <a:off x="7993063" y="3851275"/>
              <a:ext cx="287337" cy="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7" name="TextBox 26">
              <a:extLst>
                <a:ext uri="{FF2B5EF4-FFF2-40B4-BE49-F238E27FC236}">
                  <a16:creationId xmlns:a16="http://schemas.microsoft.com/office/drawing/2014/main" id="{8CEDFCEC-8121-C5E7-F6CA-CA616CA91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7163" y="3348038"/>
              <a:ext cx="50323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</a:rPr>
                <a:t>B</a:t>
              </a:r>
              <a:r>
                <a:rPr lang="en-US" baseline="-2500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BFCA7069-A794-68F1-9B1D-029712602AE6}"/>
              </a:ext>
            </a:extLst>
          </p:cNvPr>
          <p:cNvSpPr txBox="1"/>
          <p:nvPr/>
        </p:nvSpPr>
        <p:spPr>
          <a:xfrm>
            <a:off x="115131" y="5991182"/>
            <a:ext cx="2254784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chemeClr val="tx1"/>
                </a:solidFill>
              </a:rPr>
              <a:t>P. R. Ribič, E. Allaria et al.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2DF000E-535F-2F6B-D5AD-86E67BD72FFA}"/>
              </a:ext>
            </a:extLst>
          </p:cNvPr>
          <p:cNvSpPr txBox="1"/>
          <p:nvPr/>
        </p:nvSpPr>
        <p:spPr>
          <a:xfrm>
            <a:off x="4824288" y="6297768"/>
            <a:ext cx="44990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900" dirty="0">
                <a:solidFill>
                  <a:schemeClr val="tx1"/>
                </a:solidFill>
              </a:rPr>
              <a:t>Now the ‘‘conventional’’ layout (double stage HGHG, fresh bunch) is restored </a:t>
            </a:r>
            <a:endParaRPr lang="en-US" sz="1900" dirty="0">
              <a:solidFill>
                <a:schemeClr val="tx1"/>
              </a:solidFill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3E8ACCD-674C-E82E-93AD-FCC1EA67F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8" y="4855299"/>
            <a:ext cx="4246589" cy="1125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6F55AB-CA46-4438-C172-BE11D5B7AA18}"/>
              </a:ext>
            </a:extLst>
          </p:cNvPr>
          <p:cNvSpPr txBox="1"/>
          <p:nvPr/>
        </p:nvSpPr>
        <p:spPr>
          <a:xfrm>
            <a:off x="-3030" y="731892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3F1FBE-9FB1-E362-AA39-ECD19E2B5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10" y="6585239"/>
            <a:ext cx="4752528" cy="7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0BCEFE-A6B8-BFB2-5CCD-1B3FC1B284EF}"/>
              </a:ext>
            </a:extLst>
          </p:cNvPr>
          <p:cNvSpPr txBox="1"/>
          <p:nvPr/>
        </p:nvSpPr>
        <p:spPr>
          <a:xfrm>
            <a:off x="-3030" y="731892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32CFCF-FFF4-24D4-06CA-29E28097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10" y="6585239"/>
            <a:ext cx="4752528" cy="72608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C99ACF-CE4B-B343-906D-2AEF3B1973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0031" y="316837"/>
            <a:ext cx="7537669" cy="771459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IT" sz="4800" dirty="0"/>
              <a:t>FERMI in Echo-enabled harmonic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023A32-5533-0A4D-BE38-6F2BC5F17D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13</a:t>
            </a:fld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49DDEC-C690-AC49-A3B3-316297ACD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354" y="903112"/>
            <a:ext cx="3697229" cy="979476"/>
          </a:xfrm>
          <a:prstGeom prst="rect">
            <a:avLst/>
          </a:prstGeom>
        </p:spPr>
      </p:pic>
      <p:pic>
        <p:nvPicPr>
          <p:cNvPr id="8" name="Picture 3" descr="Figure_spectra_EEHG_5nm-B.png">
            <a:extLst>
              <a:ext uri="{FF2B5EF4-FFF2-40B4-BE49-F238E27FC236}">
                <a16:creationId xmlns:a16="http://schemas.microsoft.com/office/drawing/2014/main" id="{F7C345E0-9A0E-594C-98DA-C84DD0D0E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" y="2391112"/>
            <a:ext cx="378129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igure_spectra_HGHG_5nm-B.png">
            <a:extLst>
              <a:ext uri="{FF2B5EF4-FFF2-40B4-BE49-F238E27FC236}">
                <a16:creationId xmlns:a16="http://schemas.microsoft.com/office/drawing/2014/main" id="{839EBD73-549C-4742-8E0A-8908F7152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30" y="2338544"/>
            <a:ext cx="378064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32CD7CD6-03FE-C14E-B818-4EA1FFF19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2" y="2091214"/>
            <a:ext cx="12255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200" b="1" dirty="0">
                <a:solidFill>
                  <a:srgbClr val="008000"/>
                </a:solidFill>
              </a:rPr>
              <a:t>EEHG</a:t>
            </a: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D18477C4-49C5-AF4F-9EBC-E77B68CF8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893" y="2095651"/>
            <a:ext cx="39670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200" b="1" dirty="0">
                <a:solidFill>
                  <a:srgbClr val="FF0000"/>
                </a:solidFill>
              </a:rPr>
              <a:t>“conventional” (HGHG-FB)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965107-D2EF-FE4E-B6F2-850E600C6019}"/>
              </a:ext>
            </a:extLst>
          </p:cNvPr>
          <p:cNvSpPr txBox="1"/>
          <p:nvPr/>
        </p:nvSpPr>
        <p:spPr>
          <a:xfrm>
            <a:off x="1128088" y="3742627"/>
            <a:ext cx="648072" cy="32130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1"/>
                </a:solidFill>
                <a:latin typeface="Calisto MT" panose="02040603050505030304" pitchFamily="18" charset="77"/>
              </a:rPr>
              <a:t>5 nm</a:t>
            </a:r>
            <a:endParaRPr lang="en-US" sz="1600" b="1" dirty="0">
              <a:solidFill>
                <a:schemeClr val="tx1"/>
              </a:solidFill>
              <a:latin typeface="Calisto MT" panose="0204060305050503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517524-97F2-3D47-A585-7E946A9AA20E}"/>
              </a:ext>
            </a:extLst>
          </p:cNvPr>
          <p:cNvSpPr txBox="1"/>
          <p:nvPr/>
        </p:nvSpPr>
        <p:spPr>
          <a:xfrm>
            <a:off x="5039766" y="3727229"/>
            <a:ext cx="648072" cy="32130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1"/>
                </a:solidFill>
                <a:latin typeface="Calisto MT" panose="02040603050505030304" pitchFamily="18" charset="77"/>
              </a:rPr>
              <a:t>5 nm</a:t>
            </a:r>
            <a:endParaRPr lang="en-US" sz="1600" b="1" dirty="0">
              <a:solidFill>
                <a:schemeClr val="tx1"/>
              </a:solidFill>
              <a:latin typeface="Calisto MT" panose="02040603050505030304" pitchFamily="18" charset="77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6B89A3CD-070A-4C41-9212-6E6E521C2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7838" y="5390896"/>
            <a:ext cx="4198048" cy="10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alisto MT" panose="02040603050505030304" pitchFamily="18" charset="77"/>
              </a:rPr>
              <a:t>Coherent emission at very high harmonics </a:t>
            </a:r>
            <a:r>
              <a:rPr lang="en-US" sz="1400" dirty="0">
                <a:solidFill>
                  <a:schemeClr val="tx1"/>
                </a:solidFill>
                <a:latin typeface="Calisto MT" panose="02040603050505030304" pitchFamily="18" charset="77"/>
                <a:sym typeface="Wingdings" panose="05000000000000000000" pitchFamily="2" charset="2"/>
              </a:rPr>
              <a:t> wider range for single pass FELs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alisto MT" panose="02040603050505030304" pitchFamily="18" charset="77"/>
              </a:rPr>
              <a:t>Very low pulse energy was (no FEL gain) , comparable to the broadband spontaneous emission coming from the whole electron beam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0CA93C-998B-0449-91F0-19B8F97F7830}"/>
              </a:ext>
            </a:extLst>
          </p:cNvPr>
          <p:cNvSpPr txBox="1"/>
          <p:nvPr/>
        </p:nvSpPr>
        <p:spPr>
          <a:xfrm>
            <a:off x="8136656" y="1856287"/>
            <a:ext cx="1681871" cy="235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" dirty="0">
                <a:solidFill>
                  <a:schemeClr val="tx1"/>
                </a:solidFill>
              </a:rPr>
              <a:t>P. R. Ribič, E. Allaria et al.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9B10D6-15CE-DE4D-ADF2-6D64F8F57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73" y="4983227"/>
            <a:ext cx="5134967" cy="21183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E2EB8AA-4CB6-E144-B7E3-F318F23FED6B}"/>
              </a:ext>
            </a:extLst>
          </p:cNvPr>
          <p:cNvSpPr txBox="1"/>
          <p:nvPr/>
        </p:nvSpPr>
        <p:spPr>
          <a:xfrm>
            <a:off x="3272966" y="6372125"/>
            <a:ext cx="1152128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000" b="1" dirty="0">
                <a:solidFill>
                  <a:schemeClr val="tx1"/>
                </a:solidFill>
                <a:latin typeface="Calisto MT" panose="02040603050505030304" pitchFamily="18" charset="77"/>
              </a:rPr>
              <a:t>h101 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FA61AB-3785-165F-A97E-B9B544C02DC0}"/>
              </a:ext>
            </a:extLst>
          </p:cNvPr>
          <p:cNvSpPr txBox="1"/>
          <p:nvPr/>
        </p:nvSpPr>
        <p:spPr>
          <a:xfrm>
            <a:off x="56371" y="1476581"/>
            <a:ext cx="4927319" cy="60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alisto MT" panose="02040603050505030304" pitchFamily="18" charset="77"/>
              </a:rPr>
              <a:t>EEHG has </a:t>
            </a:r>
            <a:r>
              <a:rPr lang="en-US" sz="1800" b="1" u="sng">
                <a:solidFill>
                  <a:schemeClr val="tx1"/>
                </a:solidFill>
                <a:latin typeface="Calisto MT" panose="02040603050505030304" pitchFamily="18" charset="77"/>
              </a:rPr>
              <a:t>better spectral shape/stability</a:t>
            </a:r>
            <a:r>
              <a:rPr lang="en-US" sz="1800">
                <a:solidFill>
                  <a:schemeClr val="tx1"/>
                </a:solidFill>
                <a:latin typeface="Calisto MT" panose="02040603050505030304" pitchFamily="18" charset="77"/>
              </a:rPr>
              <a:t>, but lower pulse energy (below ~7 nm)</a:t>
            </a:r>
          </a:p>
        </p:txBody>
      </p:sp>
    </p:spTree>
    <p:extLst>
      <p:ext uri="{BB962C8B-B14F-4D97-AF65-F5344CB8AC3E}">
        <p14:creationId xmlns:p14="http://schemas.microsoft.com/office/powerpoint/2010/main" val="325024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7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2079C7-007B-E533-E2D6-3DB1A8AEC74A}"/>
              </a:ext>
            </a:extLst>
          </p:cNvPr>
          <p:cNvSpPr txBox="1"/>
          <p:nvPr/>
        </p:nvSpPr>
        <p:spPr>
          <a:xfrm>
            <a:off x="-3030" y="731892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77733-F626-48BE-C0F9-4BCAE9650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10" y="6585239"/>
            <a:ext cx="4752528" cy="72608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8C9B10-7E82-211F-3988-AB2B4A68AB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7250112" cy="863700"/>
          </a:xfrm>
        </p:spPr>
        <p:txBody>
          <a:bodyPr/>
          <a:lstStyle/>
          <a:p>
            <a:r>
              <a:rPr lang="en-US" dirty="0"/>
              <a:t>FERMI development strategy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EF3D29-A08C-8AC9-76E1-BEA78C7638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14</a:t>
            </a:fld>
            <a:endParaRPr lang="it-IT" dirty="0"/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38A418E3-4E01-BE73-0279-62757682EB0D}"/>
              </a:ext>
            </a:extLst>
          </p:cNvPr>
          <p:cNvSpPr txBox="1"/>
          <p:nvPr/>
        </p:nvSpPr>
        <p:spPr bwMode="auto">
          <a:xfrm>
            <a:off x="164648" y="1248140"/>
            <a:ext cx="9695744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Conclusions from </a:t>
            </a:r>
            <a:r>
              <a:rPr lang="en-US" sz="1600" b="1" dirty="0">
                <a:solidFill>
                  <a:schemeClr val="tx1"/>
                </a:solidFill>
                <a:latin typeface="Calisto MT" panose="02040603050505030304" pitchFamily="18" charset="77"/>
              </a:rPr>
              <a:t>Future of FERMI (</a:t>
            </a:r>
            <a:r>
              <a:rPr lang="en-US" sz="1600" b="1" dirty="0" err="1">
                <a:solidFill>
                  <a:schemeClr val="tx1"/>
                </a:solidFill>
                <a:latin typeface="Calisto MT" panose="02040603050505030304" pitchFamily="18" charset="77"/>
              </a:rPr>
              <a:t>FoF</a:t>
            </a:r>
            <a:r>
              <a:rPr lang="en-US" sz="1600" b="1" dirty="0">
                <a:solidFill>
                  <a:schemeClr val="tx1"/>
                </a:solidFill>
                <a:latin typeface="Calisto MT" panose="02040603050505030304" pitchFamily="18" charset="77"/>
              </a:rPr>
              <a:t>) </a:t>
            </a: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workshop</a:t>
            </a:r>
            <a:r>
              <a:rPr lang="en-US" sz="1600" b="1" dirty="0">
                <a:solidFill>
                  <a:schemeClr val="tx1"/>
                </a:solidFill>
                <a:latin typeface="Calisto MT" panose="02040603050505030304" pitchFamily="18" charset="77"/>
              </a:rPr>
              <a:t> in 2016 were confirmed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alisto MT" panose="02040603050505030304" pitchFamily="18" charset="77"/>
              </a:rPr>
              <a:t>in subsequent MAC and SAC meetings: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2162CE-0DF8-25F6-D644-ED5FD4D61326}"/>
              </a:ext>
            </a:extLst>
          </p:cNvPr>
          <p:cNvSpPr txBox="1"/>
          <p:nvPr/>
        </p:nvSpPr>
        <p:spPr>
          <a:xfrm>
            <a:off x="220233" y="1798419"/>
            <a:ext cx="9695744" cy="2840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⟶ </a:t>
            </a:r>
            <a:r>
              <a:rPr lang="en-US" sz="1600" b="1" dirty="0">
                <a:solidFill>
                  <a:srgbClr val="0070C0"/>
                </a:solidFill>
                <a:latin typeface="Calisto MT" panose="02040603050505030304" pitchFamily="18" charset="77"/>
              </a:rPr>
              <a:t>Reduce pulse duration to the sub-10 fs range</a:t>
            </a: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 to resolve charge transfer processes, bond dynamics, vibrational dynamics.</a:t>
            </a:r>
          </a:p>
          <a:p>
            <a:endParaRPr lang="en-US" sz="1600" dirty="0">
              <a:solidFill>
                <a:schemeClr val="tx1"/>
              </a:solidFill>
              <a:latin typeface="Calisto MT" panose="02040603050505030304" pitchFamily="18" charset="7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i="1" dirty="0">
                <a:solidFill>
                  <a:schemeClr val="tx1"/>
                </a:solidFill>
                <a:latin typeface="Calisto MT" panose="02040603050505030304" pitchFamily="18" charset="77"/>
              </a:rPr>
              <a:t>«… </a:t>
            </a:r>
            <a:r>
              <a:rPr lang="en-US" sz="1600" b="1" i="1" dirty="0">
                <a:solidFill>
                  <a:schemeClr val="tx1"/>
                </a:solidFill>
                <a:latin typeface="Calisto MT" panose="02040603050505030304" pitchFamily="18" charset="77"/>
              </a:rPr>
              <a:t>new science opportunities become accessible in the ~10 fs (i.e. 5-15 fs) regime</a:t>
            </a:r>
            <a:r>
              <a:rPr lang="en-US" sz="1600" i="1" dirty="0">
                <a:solidFill>
                  <a:schemeClr val="tx1"/>
                </a:solidFill>
                <a:latin typeface="Calisto MT" panose="02040603050505030304" pitchFamily="18" charset="77"/>
              </a:rPr>
              <a:t>, and it is highly recommended to develop this capability at FERMI» (FERMI MAC SAC) </a:t>
            </a:r>
          </a:p>
          <a:p>
            <a:endParaRPr lang="en-US" sz="1600" dirty="0">
              <a:solidFill>
                <a:schemeClr val="tx1"/>
              </a:solidFill>
              <a:latin typeface="Calisto MT" panose="02040603050505030304" pitchFamily="18" charset="77"/>
            </a:endParaRPr>
          </a:p>
          <a:p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⟶ </a:t>
            </a:r>
            <a:r>
              <a:rPr lang="en-US" sz="1600" b="1" dirty="0">
                <a:solidFill>
                  <a:srgbClr val="0070C0"/>
                </a:solidFill>
                <a:latin typeface="Calisto MT" panose="02040603050505030304" pitchFamily="18" charset="77"/>
              </a:rPr>
              <a:t>Extend photon energy range to N (410 eV), O (543 eV), and possibly beyond </a:t>
            </a:r>
          </a:p>
          <a:p>
            <a:endParaRPr lang="en-US" sz="1600" dirty="0">
              <a:solidFill>
                <a:schemeClr val="tx1"/>
              </a:solidFill>
              <a:latin typeface="Calisto MT" panose="02040603050505030304" pitchFamily="18" charset="7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i="1" dirty="0">
                <a:solidFill>
                  <a:schemeClr val="tx1"/>
                </a:solidFill>
                <a:latin typeface="Calisto MT" panose="02040603050505030304" pitchFamily="18" charset="77"/>
              </a:rPr>
              <a:t>« … </a:t>
            </a:r>
            <a:r>
              <a:rPr lang="en-US" sz="1600" b="1" i="1" dirty="0">
                <a:solidFill>
                  <a:schemeClr val="tx1"/>
                </a:solidFill>
                <a:latin typeface="Calisto MT" panose="02040603050505030304" pitchFamily="18" charset="77"/>
              </a:rPr>
              <a:t>it is highly recommended that FERMI pursue approaches that would extend the operating range to ~2 nm </a:t>
            </a:r>
            <a:r>
              <a:rPr lang="en-US" sz="1600" i="1" dirty="0">
                <a:solidFill>
                  <a:schemeClr val="tx1"/>
                </a:solidFill>
                <a:latin typeface="Calisto MT" panose="02040603050505030304" pitchFamily="18" charset="77"/>
              </a:rPr>
              <a:t>in the fundamental which coincides with the Oxygen k-edge» (FERMI  SAC 2016)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i="1" dirty="0">
                <a:solidFill>
                  <a:schemeClr val="tx1"/>
                </a:solidFill>
                <a:latin typeface="Calisto MT" panose="02040603050505030304" pitchFamily="18" charset="77"/>
              </a:rPr>
              <a:t>« … </a:t>
            </a:r>
            <a:r>
              <a:rPr lang="en-US" sz="1600" b="1" i="1" dirty="0">
                <a:solidFill>
                  <a:schemeClr val="tx1"/>
                </a:solidFill>
                <a:latin typeface="Calisto MT" panose="02040603050505030304" pitchFamily="18" charset="77"/>
              </a:rPr>
              <a:t>pushing the short wavelength limit </a:t>
            </a:r>
            <a:r>
              <a:rPr lang="en-US" sz="1600" i="1" dirty="0">
                <a:solidFill>
                  <a:schemeClr val="tx1"/>
                </a:solidFill>
                <a:latin typeface="Calisto MT" panose="02040603050505030304" pitchFamily="18" charset="77"/>
              </a:rPr>
              <a:t>of FELs with external seeding is a scientific achievement by itself with impact on the international community of FEL builders and users» (FERMI MAC 2016)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1DA304A-B6C8-AFB6-1B3C-E5B3ED4C0E0D}"/>
              </a:ext>
            </a:extLst>
          </p:cNvPr>
          <p:cNvSpPr/>
          <p:nvPr/>
        </p:nvSpPr>
        <p:spPr>
          <a:xfrm>
            <a:off x="390109" y="5473224"/>
            <a:ext cx="432048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uppo 2">
            <a:extLst>
              <a:ext uri="{FF2B5EF4-FFF2-40B4-BE49-F238E27FC236}">
                <a16:creationId xmlns:a16="http://schemas.microsoft.com/office/drawing/2014/main" id="{24B5B4B2-C0C9-AA69-F08E-B162D471C682}"/>
              </a:ext>
            </a:extLst>
          </p:cNvPr>
          <p:cNvGrpSpPr/>
          <p:nvPr/>
        </p:nvGrpSpPr>
        <p:grpSpPr bwMode="auto">
          <a:xfrm>
            <a:off x="944527" y="4638427"/>
            <a:ext cx="1587676" cy="2272768"/>
            <a:chOff x="377252" y="1216702"/>
            <a:chExt cx="3355299" cy="4666937"/>
          </a:xfrm>
        </p:grpSpPr>
        <p:sp>
          <p:nvSpPr>
            <p:cNvPr id="12" name="Rettangolo 3">
              <a:extLst>
                <a:ext uri="{FF2B5EF4-FFF2-40B4-BE49-F238E27FC236}">
                  <a16:creationId xmlns:a16="http://schemas.microsoft.com/office/drawing/2014/main" id="{EE8B3015-010B-09CC-CC29-C9FD57D37348}"/>
                </a:ext>
              </a:extLst>
            </p:cNvPr>
            <p:cNvSpPr/>
            <p:nvPr/>
          </p:nvSpPr>
          <p:spPr bwMode="auto">
            <a:xfrm>
              <a:off x="377252" y="1216702"/>
              <a:ext cx="3355299" cy="46669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sx="101000" sy="101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100806" tIns="50403" rIns="100806" bIns="50403" numCol="1" rtlCol="0" anchor="t" anchorCtr="0" compatLnSpc="1">
              <a:prstTxWarp prst="textNoShape">
                <a:avLst/>
              </a:prstTxWarp>
            </a:bodyPr>
            <a:lstStyle/>
            <a:p>
              <a:pPr defTabSz="495268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2650">
                <a:latin typeface="Arial"/>
                <a:ea typeface="ＭＳ Ｐゴシック"/>
                <a:cs typeface="ＭＳ Ｐゴシック"/>
              </a:endParaRPr>
            </a:p>
          </p:txBody>
        </p:sp>
        <p:pic>
          <p:nvPicPr>
            <p:cNvPr id="13" name="Immagine 4">
              <a:extLst>
                <a:ext uri="{FF2B5EF4-FFF2-40B4-BE49-F238E27FC236}">
                  <a16:creationId xmlns:a16="http://schemas.microsoft.com/office/drawing/2014/main" id="{E60114B4-6781-0C68-295C-772C2CB1A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35689" y="1295255"/>
              <a:ext cx="3214415" cy="4521850"/>
            </a:xfrm>
            <a:prstGeom prst="rect">
              <a:avLst/>
            </a:prstGeom>
          </p:spPr>
        </p:pic>
      </p:grpSp>
      <p:sp>
        <p:nvSpPr>
          <p:cNvPr id="14" name="Segnaposto contenuto 5">
            <a:extLst>
              <a:ext uri="{FF2B5EF4-FFF2-40B4-BE49-F238E27FC236}">
                <a16:creationId xmlns:a16="http://schemas.microsoft.com/office/drawing/2014/main" id="{A2D9C7D8-86B0-E676-E02F-35FE71C248F1}"/>
              </a:ext>
            </a:extLst>
          </p:cNvPr>
          <p:cNvSpPr txBox="1">
            <a:spLocks/>
          </p:cNvSpPr>
          <p:nvPr/>
        </p:nvSpPr>
        <p:spPr bwMode="auto">
          <a:xfrm>
            <a:off x="2798711" y="4638427"/>
            <a:ext cx="7029879" cy="152862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503238" indent="-503238" algn="l" defTabSz="1006475" rtl="0" eaLnBrk="0" fontAlgn="base" hangingPunct="0">
              <a:spcBef>
                <a:spcPts val="2200"/>
              </a:spcBef>
              <a:spcAft>
                <a:spcPct val="0"/>
              </a:spcAft>
              <a:buClr>
                <a:srgbClr val="8E887C"/>
              </a:buClr>
              <a:buFont typeface="Wingdings" charset="0"/>
              <a:buChar char=""/>
              <a:defRPr sz="2600" kern="1200">
                <a:solidFill>
                  <a:schemeClr val="tx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1006475" indent="-503238" algn="l" defTabSz="1006475" rtl="0" eaLnBrk="0" fontAlgn="base" hangingPunct="0">
              <a:spcBef>
                <a:spcPts val="663"/>
              </a:spcBef>
              <a:spcAft>
                <a:spcPct val="0"/>
              </a:spcAft>
              <a:buClr>
                <a:srgbClr val="47443E"/>
              </a:buClr>
              <a:buFont typeface="Wingdings" charset="0"/>
              <a:buChar char=""/>
              <a:defRPr sz="2400" kern="120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2pPr>
            <a:lvl3pPr marL="1511300" indent="-503238" algn="l" defTabSz="1006475" rtl="0" eaLnBrk="0" fontAlgn="base" hangingPunct="0">
              <a:spcBef>
                <a:spcPts val="663"/>
              </a:spcBef>
              <a:spcAft>
                <a:spcPct val="0"/>
              </a:spcAft>
              <a:buClr>
                <a:srgbClr val="8E887C"/>
              </a:buClr>
              <a:buFont typeface="Wingdings" charset="0"/>
              <a:buChar char=""/>
              <a:defRPr sz="2200" kern="120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3pPr>
            <a:lvl4pPr marL="2014538" indent="-503238" algn="l" defTabSz="1006475" rtl="0" eaLnBrk="0" fontAlgn="base" hangingPunct="0">
              <a:spcBef>
                <a:spcPts val="663"/>
              </a:spcBef>
              <a:spcAft>
                <a:spcPct val="0"/>
              </a:spcAft>
              <a:buClr>
                <a:srgbClr val="47443E"/>
              </a:buClr>
              <a:buFont typeface="Wingdings" charset="0"/>
              <a:buChar char=""/>
              <a:defRPr sz="2000" kern="120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4pPr>
            <a:lvl5pPr marL="2519363" indent="-503238" algn="l" defTabSz="1006475" rtl="0" eaLnBrk="0" fontAlgn="base" hangingPunct="0">
              <a:spcBef>
                <a:spcPts val="663"/>
              </a:spcBef>
              <a:spcAft>
                <a:spcPct val="0"/>
              </a:spcAft>
              <a:buClr>
                <a:srgbClr val="8E887C"/>
              </a:buClr>
              <a:buFont typeface="Wingdings" charset="0"/>
              <a:buChar char=""/>
              <a:defRPr sz="2000" kern="120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800"/>
              </a:spcBef>
              <a:buSzTx/>
              <a:buFont typeface="Wingdings" charset="0"/>
              <a:buNone/>
              <a:defRPr/>
            </a:pPr>
            <a:r>
              <a:rPr lang="it-IT" sz="1600" b="1" dirty="0" err="1">
                <a:solidFill>
                  <a:srgbClr val="C00000"/>
                </a:solidFill>
              </a:rPr>
              <a:t>Primary</a:t>
            </a:r>
            <a:r>
              <a:rPr lang="it-IT" sz="1600" b="1" dirty="0">
                <a:solidFill>
                  <a:srgbClr val="C00000"/>
                </a:solidFill>
              </a:rPr>
              <a:t> Goals: </a:t>
            </a:r>
            <a:endParaRPr lang="it-IT" sz="1600" b="1" dirty="0"/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SzTx/>
              <a:buFont typeface="+mj-lt"/>
              <a:buAutoNum type="arabicPeriod"/>
              <a:defRPr/>
            </a:pPr>
            <a:r>
              <a:rPr lang="it-IT" sz="1600" dirty="0" err="1">
                <a:solidFill>
                  <a:schemeClr val="tx2">
                    <a:lumMod val="75000"/>
                  </a:schemeClr>
                </a:solidFill>
              </a:rPr>
              <a:t>Extend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</a:rPr>
              <a:t>photon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 energy range to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 (410 eV), O (543 eV) K-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</a:rPr>
              <a:t>edges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</a:rPr>
              <a:t>possibly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</a:rPr>
              <a:t>beyond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</a:rPr>
              <a:t>while</a:t>
            </a:r>
            <a:r>
              <a:rPr lang="it-IT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1600" dirty="0" err="1">
                <a:solidFill>
                  <a:srgbClr val="C00000"/>
                </a:solidFill>
              </a:rPr>
              <a:t>preserving</a:t>
            </a:r>
            <a:r>
              <a:rPr lang="it-IT" sz="1600" dirty="0">
                <a:solidFill>
                  <a:srgbClr val="C00000"/>
                </a:solidFill>
              </a:rPr>
              <a:t> the features of a </a:t>
            </a:r>
            <a:r>
              <a:rPr lang="it-IT" sz="1600" dirty="0" err="1">
                <a:solidFill>
                  <a:srgbClr val="C00000"/>
                </a:solidFill>
              </a:rPr>
              <a:t>seeded</a:t>
            </a:r>
            <a:r>
              <a:rPr lang="it-IT" sz="1600" dirty="0">
                <a:solidFill>
                  <a:srgbClr val="C00000"/>
                </a:solidFill>
              </a:rPr>
              <a:t> FEL: </a:t>
            </a:r>
            <a:r>
              <a:rPr lang="it-IT" sz="1600" dirty="0" err="1">
                <a:solidFill>
                  <a:srgbClr val="C00000"/>
                </a:solidFill>
              </a:rPr>
              <a:t>coherence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r>
              <a:rPr lang="it-IT" sz="1600" dirty="0" err="1">
                <a:solidFill>
                  <a:srgbClr val="C00000"/>
                </a:solidFill>
              </a:rPr>
              <a:t>fs-synchronization</a:t>
            </a:r>
            <a:r>
              <a:rPr lang="it-IT" sz="1600" dirty="0">
                <a:solidFill>
                  <a:srgbClr val="C00000"/>
                </a:solidFill>
              </a:rPr>
              <a:t>, control of the field </a:t>
            </a:r>
            <a:r>
              <a:rPr lang="it-IT" sz="1600" dirty="0" err="1">
                <a:solidFill>
                  <a:srgbClr val="C00000"/>
                </a:solidFill>
              </a:rPr>
              <a:t>properties</a:t>
            </a:r>
            <a:r>
              <a:rPr lang="it-IT" sz="1600" dirty="0">
                <a:solidFill>
                  <a:srgbClr val="C00000"/>
                </a:solidFill>
              </a:rPr>
              <a:t>. </a:t>
            </a:r>
            <a:endParaRPr lang="it-IT" sz="1600" dirty="0"/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SzTx/>
              <a:buFont typeface="+mj-lt"/>
              <a:buAutoNum type="arabicPeriod"/>
              <a:defRPr/>
            </a:pP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Reduce FERMI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</a:rPr>
              <a:t>pulse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 duration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</a:rPr>
              <a:t>below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 10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</a:rPr>
              <a:t>fs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 (in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</a:rPr>
              <a:t>selected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tx2">
                    <a:lumMod val="75000"/>
                  </a:schemeClr>
                </a:solidFill>
              </a:rPr>
              <a:t>spectral</a:t>
            </a:r>
            <a:r>
              <a:rPr lang="it-IT" sz="1600" dirty="0">
                <a:solidFill>
                  <a:schemeClr val="tx2">
                    <a:lumMod val="75000"/>
                  </a:schemeClr>
                </a:solidFill>
              </a:rPr>
              <a:t> ranges)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666935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0C42EB0-1437-C62A-9264-9092D15267A8}"/>
              </a:ext>
            </a:extLst>
          </p:cNvPr>
          <p:cNvSpPr txBox="1"/>
          <p:nvPr/>
        </p:nvSpPr>
        <p:spPr>
          <a:xfrm>
            <a:off x="-3030" y="731892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A66A464-E13A-A798-05CC-84BEFFF5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10" y="6585239"/>
            <a:ext cx="4752528" cy="72608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671C2D-4544-F1A2-1D4B-64DE424B21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7250112" cy="741178"/>
          </a:xfrm>
        </p:spPr>
        <p:txBody>
          <a:bodyPr>
            <a:normAutofit/>
          </a:bodyPr>
          <a:lstStyle/>
          <a:p>
            <a:r>
              <a:rPr lang="en-US" dirty="0"/>
              <a:t>New FEL-1 and FEL-2 lines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AAAABC-A6A4-B538-9452-24E095FDC4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15</a:t>
            </a:fld>
            <a:endParaRPr lang="it-IT" dirty="0"/>
          </a:p>
        </p:txBody>
      </p:sp>
      <p:sp>
        <p:nvSpPr>
          <p:cNvPr id="15" name="Rettangolo 9">
            <a:extLst>
              <a:ext uri="{FF2B5EF4-FFF2-40B4-BE49-F238E27FC236}">
                <a16:creationId xmlns:a16="http://schemas.microsoft.com/office/drawing/2014/main" id="{10B48CA1-6B45-6DA9-13BD-86528108426D}"/>
              </a:ext>
            </a:extLst>
          </p:cNvPr>
          <p:cNvSpPr/>
          <p:nvPr/>
        </p:nvSpPr>
        <p:spPr bwMode="auto">
          <a:xfrm>
            <a:off x="43040" y="1259557"/>
            <a:ext cx="9994543" cy="2399669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8842" dist="38100" dir="2700000" algn="tl" rotWithShape="0">
              <a:prstClr val="black">
                <a:alpha val="77504"/>
              </a:prstClr>
            </a:outerShdw>
          </a:effectLst>
        </p:spPr>
        <p:txBody>
          <a:bodyPr vert="horz" wrap="square" lIns="100806" tIns="50403" rIns="100806" bIns="50403" numCol="1" rtlCol="0" anchor="t" anchorCtr="0" compatLnSpc="1">
            <a:prstTxWarp prst="textNoShape">
              <a:avLst/>
            </a:prstTxWarp>
          </a:bodyPr>
          <a:lstStyle/>
          <a:p>
            <a:pPr defTabSz="495268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sz="2650">
                <a:latin typeface="Arial"/>
                <a:ea typeface="ＭＳ Ｐゴシック"/>
                <a:cs typeface="ＭＳ Ｐゴシック"/>
              </a:rPr>
              <a:t>FEL-1 </a:t>
            </a:r>
            <a:endParaRPr/>
          </a:p>
        </p:txBody>
      </p:sp>
      <p:sp>
        <p:nvSpPr>
          <p:cNvPr id="16" name="Rettangolo 4">
            <a:extLst>
              <a:ext uri="{FF2B5EF4-FFF2-40B4-BE49-F238E27FC236}">
                <a16:creationId xmlns:a16="http://schemas.microsoft.com/office/drawing/2014/main" id="{073EE6C7-D608-98F0-D0D0-5DB058A75334}"/>
              </a:ext>
            </a:extLst>
          </p:cNvPr>
          <p:cNvSpPr/>
          <p:nvPr/>
        </p:nvSpPr>
        <p:spPr bwMode="auto">
          <a:xfrm>
            <a:off x="137681" y="4127930"/>
            <a:ext cx="9805260" cy="268983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8842" dist="38100" dir="2700000" algn="tl" rotWithShape="0">
              <a:prstClr val="black">
                <a:alpha val="77504"/>
              </a:prstClr>
            </a:outerShdw>
          </a:effectLst>
        </p:spPr>
        <p:txBody>
          <a:bodyPr vert="horz" wrap="square" lIns="100806" tIns="50403" rIns="100806" bIns="50403" numCol="1" rtlCol="0" anchor="t" anchorCtr="0" compatLnSpc="1">
            <a:prstTxWarp prst="textNoShape">
              <a:avLst/>
            </a:prstTxWarp>
          </a:bodyPr>
          <a:lstStyle/>
          <a:p>
            <a:pPr defTabSz="495268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sz="2650"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17" name="Immagine 5">
            <a:extLst>
              <a:ext uri="{FF2B5EF4-FFF2-40B4-BE49-F238E27FC236}">
                <a16:creationId xmlns:a16="http://schemas.microsoft.com/office/drawing/2014/main" id="{0664B1C6-2BB3-7BDA-6B91-2A4ED67A0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882483" y="1349281"/>
            <a:ext cx="5549160" cy="1140625"/>
          </a:xfrm>
          <a:prstGeom prst="rect">
            <a:avLst/>
          </a:prstGeom>
        </p:spPr>
      </p:pic>
      <p:pic>
        <p:nvPicPr>
          <p:cNvPr id="18" name="Immagine 6">
            <a:extLst>
              <a:ext uri="{FF2B5EF4-FFF2-40B4-BE49-F238E27FC236}">
                <a16:creationId xmlns:a16="http://schemas.microsoft.com/office/drawing/2014/main" id="{1D7F041B-833C-6EBA-EE3C-FED4C9229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94595" y="2265133"/>
            <a:ext cx="5549160" cy="1401197"/>
          </a:xfrm>
          <a:prstGeom prst="rect">
            <a:avLst/>
          </a:prstGeom>
        </p:spPr>
      </p:pic>
      <p:pic>
        <p:nvPicPr>
          <p:cNvPr id="19" name="Segnaposto contenuto 7">
            <a:extLst>
              <a:ext uri="{FF2B5EF4-FFF2-40B4-BE49-F238E27FC236}">
                <a16:creationId xmlns:a16="http://schemas.microsoft.com/office/drawing/2014/main" id="{1BF0683D-BAC3-1756-0A20-1B7DF4FB0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206127" y="4337074"/>
            <a:ext cx="5960710" cy="1341160"/>
          </a:xfrm>
          <a:prstGeom prst="rect">
            <a:avLst/>
          </a:prstGeom>
        </p:spPr>
      </p:pic>
      <p:pic>
        <p:nvPicPr>
          <p:cNvPr id="20" name="Immagine 8">
            <a:extLst>
              <a:ext uri="{FF2B5EF4-FFF2-40B4-BE49-F238E27FC236}">
                <a16:creationId xmlns:a16="http://schemas.microsoft.com/office/drawing/2014/main" id="{8CC9664D-1002-EDE5-97E9-FD4040C03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33532" y="5619566"/>
            <a:ext cx="6355919" cy="674913"/>
          </a:xfrm>
          <a:prstGeom prst="rect">
            <a:avLst/>
          </a:prstGeom>
        </p:spPr>
      </p:pic>
      <p:sp>
        <p:nvSpPr>
          <p:cNvPr id="21" name="CasellaDiTesto 10">
            <a:extLst>
              <a:ext uri="{FF2B5EF4-FFF2-40B4-BE49-F238E27FC236}">
                <a16:creationId xmlns:a16="http://schemas.microsoft.com/office/drawing/2014/main" id="{1D945F0A-38DE-C448-7FFE-1360AB063C70}"/>
              </a:ext>
            </a:extLst>
          </p:cNvPr>
          <p:cNvSpPr txBox="1"/>
          <p:nvPr/>
        </p:nvSpPr>
        <p:spPr bwMode="auto">
          <a:xfrm>
            <a:off x="3107879" y="1285800"/>
            <a:ext cx="3650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1600" b="1">
                <a:solidFill>
                  <a:srgbClr val="0070C0"/>
                </a:solidFill>
              </a:rPr>
              <a:t>FEL-1 is converted to an EEHG FEL</a:t>
            </a:r>
            <a:endParaRPr/>
          </a:p>
        </p:txBody>
      </p:sp>
      <p:sp>
        <p:nvSpPr>
          <p:cNvPr id="22" name="CasellaDiTesto 11">
            <a:extLst>
              <a:ext uri="{FF2B5EF4-FFF2-40B4-BE49-F238E27FC236}">
                <a16:creationId xmlns:a16="http://schemas.microsoft.com/office/drawing/2014/main" id="{F20BEF17-17DA-85A5-DFB2-6B33A47E1CE8}"/>
              </a:ext>
            </a:extLst>
          </p:cNvPr>
          <p:cNvSpPr txBox="1"/>
          <p:nvPr/>
        </p:nvSpPr>
        <p:spPr bwMode="auto">
          <a:xfrm>
            <a:off x="31857" y="1719311"/>
            <a:ext cx="4496744" cy="278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1300" b="1" dirty="0">
                <a:solidFill>
                  <a:srgbClr val="002060"/>
                </a:solidFill>
              </a:rPr>
              <a:t>FEL-1 original layout: HGHG spectral range 100-20 nm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23" name="CasellaDiTesto 12">
            <a:extLst>
              <a:ext uri="{FF2B5EF4-FFF2-40B4-BE49-F238E27FC236}">
                <a16:creationId xmlns:a16="http://schemas.microsoft.com/office/drawing/2014/main" id="{3B916AD4-9CF0-227D-3572-4A4943BD29CF}"/>
              </a:ext>
            </a:extLst>
          </p:cNvPr>
          <p:cNvSpPr txBox="1"/>
          <p:nvPr/>
        </p:nvSpPr>
        <p:spPr bwMode="auto">
          <a:xfrm>
            <a:off x="36868" y="2227634"/>
            <a:ext cx="4390008" cy="125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en-US" sz="1300" b="1" dirty="0">
                <a:solidFill>
                  <a:srgbClr val="C00000"/>
                </a:solidFill>
              </a:rPr>
              <a:t>NEW FLEXIBLE FEL-1 LAYOUT: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300" dirty="0">
                <a:solidFill>
                  <a:schemeClr val="accent5">
                    <a:lumMod val="50000"/>
                  </a:schemeClr>
                </a:solidFill>
              </a:rPr>
              <a:t>Still possible run in HGHG (M1+DS2);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1300" dirty="0">
                <a:solidFill>
                  <a:schemeClr val="accent5">
                    <a:lumMod val="50000"/>
                  </a:schemeClr>
                </a:solidFill>
              </a:rPr>
              <a:t>New option: run in EEHG to extend the spectral range down to 10nm and improve the brightness</a:t>
            </a:r>
          </a:p>
        </p:txBody>
      </p:sp>
      <p:sp>
        <p:nvSpPr>
          <p:cNvPr id="24" name="CasellaDiTesto 13">
            <a:extLst>
              <a:ext uri="{FF2B5EF4-FFF2-40B4-BE49-F238E27FC236}">
                <a16:creationId xmlns:a16="http://schemas.microsoft.com/office/drawing/2014/main" id="{C546C3E3-FEDD-2F60-51CE-74EC824BF5E8}"/>
              </a:ext>
            </a:extLst>
          </p:cNvPr>
          <p:cNvSpPr txBox="1"/>
          <p:nvPr/>
        </p:nvSpPr>
        <p:spPr bwMode="auto">
          <a:xfrm>
            <a:off x="229323" y="4680245"/>
            <a:ext cx="3908676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1300">
                <a:solidFill>
                  <a:schemeClr val="tx1"/>
                </a:solidFill>
              </a:rPr>
              <a:t>FEL-2 present: HGHG with fresh-bunch injection technique, spectral range 20-4 nm</a:t>
            </a:r>
            <a:endParaRPr/>
          </a:p>
        </p:txBody>
      </p:sp>
      <p:sp>
        <p:nvSpPr>
          <p:cNvPr id="25" name="CasellaDiTesto 14">
            <a:extLst>
              <a:ext uri="{FF2B5EF4-FFF2-40B4-BE49-F238E27FC236}">
                <a16:creationId xmlns:a16="http://schemas.microsoft.com/office/drawing/2014/main" id="{B15FF041-B093-9F6B-1B10-FC9392A9738A}"/>
              </a:ext>
            </a:extLst>
          </p:cNvPr>
          <p:cNvSpPr txBox="1"/>
          <p:nvPr/>
        </p:nvSpPr>
        <p:spPr bwMode="auto">
          <a:xfrm>
            <a:off x="6757579" y="5671046"/>
            <a:ext cx="2981467" cy="70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1300" b="1">
                <a:solidFill>
                  <a:srgbClr val="C00000"/>
                </a:solidFill>
              </a:rPr>
              <a:t>FEL-2 future: </a:t>
            </a:r>
            <a:r>
              <a:rPr lang="en-US" sz="1300" b="1">
                <a:solidFill>
                  <a:schemeClr val="accent5">
                    <a:lumMod val="50000"/>
                  </a:schemeClr>
                </a:solidFill>
              </a:rPr>
              <a:t>EEHG first stage with fresh-bunch injection technique, spectral range </a:t>
            </a:r>
            <a:r>
              <a:rPr lang="en-US" sz="1300" b="1">
                <a:solidFill>
                  <a:srgbClr val="C00000"/>
                </a:solidFill>
              </a:rPr>
              <a:t>20-2 nm</a:t>
            </a:r>
            <a:endParaRPr/>
          </a:p>
        </p:txBody>
      </p:sp>
      <p:sp>
        <p:nvSpPr>
          <p:cNvPr id="26" name="Rettangolo 15">
            <a:extLst>
              <a:ext uri="{FF2B5EF4-FFF2-40B4-BE49-F238E27FC236}">
                <a16:creationId xmlns:a16="http://schemas.microsoft.com/office/drawing/2014/main" id="{347A435F-B151-3AAF-6EB1-C5742FFDD5F1}"/>
              </a:ext>
            </a:extLst>
          </p:cNvPr>
          <p:cNvSpPr/>
          <p:nvPr/>
        </p:nvSpPr>
        <p:spPr bwMode="auto">
          <a:xfrm>
            <a:off x="263083" y="5374648"/>
            <a:ext cx="3468529" cy="1153347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806" tIns="50403" rIns="100806" bIns="50403" numCol="1" rtlCol="0" anchor="t" anchorCtr="0" compatLnSpc="1">
            <a:prstTxWarp prst="textNoShape">
              <a:avLst/>
            </a:prstTxWarp>
          </a:bodyPr>
          <a:lstStyle/>
          <a:p>
            <a:pPr defTabSz="495268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sz="2650">
              <a:solidFill>
                <a:srgbClr val="C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7" name="CasellaDiTesto 16">
            <a:extLst>
              <a:ext uri="{FF2B5EF4-FFF2-40B4-BE49-F238E27FC236}">
                <a16:creationId xmlns:a16="http://schemas.microsoft.com/office/drawing/2014/main" id="{0EB305A6-DF60-6D16-2964-F736C45006E8}"/>
              </a:ext>
            </a:extLst>
          </p:cNvPr>
          <p:cNvSpPr txBox="1"/>
          <p:nvPr/>
        </p:nvSpPr>
        <p:spPr bwMode="auto">
          <a:xfrm>
            <a:off x="1951773" y="5424659"/>
            <a:ext cx="1731563" cy="2789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1200">
                <a:solidFill>
                  <a:srgbClr val="C00000"/>
                </a:solidFill>
              </a:rPr>
              <a:t>EEHG (as FEL-1 new)</a:t>
            </a:r>
            <a:endParaRPr/>
          </a:p>
        </p:txBody>
      </p:sp>
      <p:sp>
        <p:nvSpPr>
          <p:cNvPr id="28" name="CasellaDiTesto 2">
            <a:extLst>
              <a:ext uri="{FF2B5EF4-FFF2-40B4-BE49-F238E27FC236}">
                <a16:creationId xmlns:a16="http://schemas.microsoft.com/office/drawing/2014/main" id="{BC039C13-EECF-328F-FC0E-075A3D92A169}"/>
              </a:ext>
            </a:extLst>
          </p:cNvPr>
          <p:cNvSpPr txBox="1"/>
          <p:nvPr/>
        </p:nvSpPr>
        <p:spPr bwMode="auto">
          <a:xfrm>
            <a:off x="1014079" y="4179976"/>
            <a:ext cx="834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1600" b="1">
                <a:solidFill>
                  <a:srgbClr val="0070C0"/>
                </a:solidFill>
              </a:rPr>
              <a:t>FEL-2 is still a double stage </a:t>
            </a:r>
            <a:r>
              <a:rPr lang="en-US" sz="1600">
                <a:solidFill>
                  <a:schemeClr val="tx1"/>
                </a:solidFill>
              </a:rPr>
              <a:t>seeded FEL: </a:t>
            </a:r>
            <a:r>
              <a:rPr lang="en-US" sz="1600" b="1">
                <a:solidFill>
                  <a:srgbClr val="0070C0"/>
                </a:solidFill>
              </a:rPr>
              <a:t>the first stage is converted to an EEHG FEL</a:t>
            </a:r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3CD20B-FC19-8D7A-4E29-CAE137ECC815}"/>
              </a:ext>
            </a:extLst>
          </p:cNvPr>
          <p:cNvSpPr txBox="1"/>
          <p:nvPr/>
        </p:nvSpPr>
        <p:spPr>
          <a:xfrm>
            <a:off x="8144604" y="6634680"/>
            <a:ext cx="1594442" cy="435825"/>
          </a:xfrm>
          <a:prstGeom prst="rect">
            <a:avLst/>
          </a:prstGeom>
          <a:solidFill>
            <a:srgbClr val="F4F4B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sto MT" panose="02040603050505030304" pitchFamily="18" charset="77"/>
              </a:rPr>
              <a:t>2027-2028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E9CD4B-24C3-7655-7D6A-945859350CC3}"/>
              </a:ext>
            </a:extLst>
          </p:cNvPr>
          <p:cNvSpPr/>
          <p:nvPr/>
        </p:nvSpPr>
        <p:spPr>
          <a:xfrm rot="21308063">
            <a:off x="3519153" y="3361003"/>
            <a:ext cx="2280060" cy="63739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Commissioning on-going now</a:t>
            </a:r>
          </a:p>
        </p:txBody>
      </p:sp>
    </p:spTree>
    <p:extLst>
      <p:ext uri="{BB962C8B-B14F-4D97-AF65-F5344CB8AC3E}">
        <p14:creationId xmlns:p14="http://schemas.microsoft.com/office/powerpoint/2010/main" val="41525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41E6C6-0C54-867B-DC23-01B9D3A367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7144" y="323849"/>
            <a:ext cx="7250112" cy="985924"/>
          </a:xfrm>
        </p:spPr>
        <p:txBody>
          <a:bodyPr/>
          <a:lstStyle/>
          <a:p>
            <a:r>
              <a:rPr lang="en-US" dirty="0"/>
              <a:t>FEL-1 upgrade to EEHG – Summer Shutdown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2189E3-3A0B-0CBB-A497-0DFA5D42FE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16</a:t>
            </a:fld>
            <a:endParaRPr lang="it-IT" dirty="0"/>
          </a:p>
        </p:txBody>
      </p:sp>
      <p:pic>
        <p:nvPicPr>
          <p:cNvPr id="4" name="Immagine 2">
            <a:extLst>
              <a:ext uri="{FF2B5EF4-FFF2-40B4-BE49-F238E27FC236}">
                <a16:creationId xmlns:a16="http://schemas.microsoft.com/office/drawing/2014/main" id="{00FDEB24-320A-C990-A288-2745432AEB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87"/>
          <a:stretch/>
        </p:blipFill>
        <p:spPr bwMode="auto">
          <a:xfrm>
            <a:off x="1051632" y="1922192"/>
            <a:ext cx="8308571" cy="1386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E8CF38-DBE7-B885-E9ED-A85652878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8636" y="3779837"/>
            <a:ext cx="2788139" cy="209110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BD3B746D-BB25-DEBB-DABC-6886AD6A2B60}"/>
              </a:ext>
            </a:extLst>
          </p:cNvPr>
          <p:cNvSpPr/>
          <p:nvPr/>
        </p:nvSpPr>
        <p:spPr bwMode="auto">
          <a:xfrm>
            <a:off x="3054713" y="2351819"/>
            <a:ext cx="4693663" cy="497060"/>
          </a:xfrm>
          <a:custGeom>
            <a:avLst/>
            <a:gdLst>
              <a:gd name="connsiteX0" fmla="*/ 0 w 5773783"/>
              <a:gd name="connsiteY0" fmla="*/ 0 h 557349"/>
              <a:gd name="connsiteX1" fmla="*/ 365760 w 5773783"/>
              <a:gd name="connsiteY1" fmla="*/ 252549 h 557349"/>
              <a:gd name="connsiteX2" fmla="*/ 1698171 w 5773783"/>
              <a:gd name="connsiteY2" fmla="*/ 313509 h 557349"/>
              <a:gd name="connsiteX3" fmla="*/ 4833257 w 5773783"/>
              <a:gd name="connsiteY3" fmla="*/ 287383 h 557349"/>
              <a:gd name="connsiteX4" fmla="*/ 5773783 w 5773783"/>
              <a:gd name="connsiteY4" fmla="*/ 557349 h 55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3783" h="557349" extrusionOk="0">
                <a:moveTo>
                  <a:pt x="0" y="0"/>
                </a:moveTo>
                <a:cubicBezTo>
                  <a:pt x="41366" y="100149"/>
                  <a:pt x="82732" y="200298"/>
                  <a:pt x="365760" y="252549"/>
                </a:cubicBezTo>
                <a:cubicBezTo>
                  <a:pt x="648788" y="304800"/>
                  <a:pt x="1698171" y="313509"/>
                  <a:pt x="1698171" y="313509"/>
                </a:cubicBezTo>
                <a:cubicBezTo>
                  <a:pt x="2442754" y="319315"/>
                  <a:pt x="4153988" y="246743"/>
                  <a:pt x="4833257" y="287383"/>
                </a:cubicBezTo>
                <a:cubicBezTo>
                  <a:pt x="5512526" y="328023"/>
                  <a:pt x="5643154" y="442686"/>
                  <a:pt x="5773783" y="557349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4B9508B-C62D-7966-0AD0-95EEB10D1624}"/>
              </a:ext>
            </a:extLst>
          </p:cNvPr>
          <p:cNvSpPr/>
          <p:nvPr/>
        </p:nvSpPr>
        <p:spPr bwMode="auto">
          <a:xfrm>
            <a:off x="3817003" y="2333254"/>
            <a:ext cx="4693663" cy="497061"/>
          </a:xfrm>
          <a:custGeom>
            <a:avLst/>
            <a:gdLst>
              <a:gd name="connsiteX0" fmla="*/ 0 w 5773783"/>
              <a:gd name="connsiteY0" fmla="*/ 0 h 557349"/>
              <a:gd name="connsiteX1" fmla="*/ 365760 w 5773783"/>
              <a:gd name="connsiteY1" fmla="*/ 252549 h 557349"/>
              <a:gd name="connsiteX2" fmla="*/ 1698171 w 5773783"/>
              <a:gd name="connsiteY2" fmla="*/ 313509 h 557349"/>
              <a:gd name="connsiteX3" fmla="*/ 4833257 w 5773783"/>
              <a:gd name="connsiteY3" fmla="*/ 287383 h 557349"/>
              <a:gd name="connsiteX4" fmla="*/ 5773783 w 5773783"/>
              <a:gd name="connsiteY4" fmla="*/ 557349 h 55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3783" h="557349" extrusionOk="0">
                <a:moveTo>
                  <a:pt x="0" y="0"/>
                </a:moveTo>
                <a:cubicBezTo>
                  <a:pt x="41366" y="100149"/>
                  <a:pt x="82732" y="200298"/>
                  <a:pt x="365760" y="252549"/>
                </a:cubicBezTo>
                <a:cubicBezTo>
                  <a:pt x="648788" y="304800"/>
                  <a:pt x="1698171" y="313509"/>
                  <a:pt x="1698171" y="313509"/>
                </a:cubicBezTo>
                <a:cubicBezTo>
                  <a:pt x="2442754" y="319315"/>
                  <a:pt x="4153988" y="246743"/>
                  <a:pt x="4833257" y="287383"/>
                </a:cubicBezTo>
                <a:cubicBezTo>
                  <a:pt x="5512526" y="328023"/>
                  <a:pt x="5643154" y="442686"/>
                  <a:pt x="5773783" y="557349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9D06F1-0A6D-06E7-9A5F-317FE52F9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19486" y="3815638"/>
            <a:ext cx="2788140" cy="2091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97F3BF-B6E3-6101-370F-904B1EEB6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554061" y="3815639"/>
            <a:ext cx="2788139" cy="20911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7677F4-CD9F-62DC-F137-441D15E00458}"/>
              </a:ext>
            </a:extLst>
          </p:cNvPr>
          <p:cNvSpPr txBox="1"/>
          <p:nvPr/>
        </p:nvSpPr>
        <p:spPr bwMode="auto">
          <a:xfrm>
            <a:off x="0" y="1435986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sz="1400" dirty="0">
                <a:solidFill>
                  <a:schemeClr val="accent5">
                    <a:lumMod val="75000"/>
                  </a:schemeClr>
                </a:solidFill>
              </a:rPr>
              <a:t>Ref. C. </a:t>
            </a:r>
            <a:r>
              <a:rPr sz="1400" dirty="0" err="1">
                <a:solidFill>
                  <a:schemeClr val="accent5">
                    <a:lumMod val="75000"/>
                  </a:schemeClr>
                </a:solidFill>
              </a:rPr>
              <a:t>Spezzani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41FC8-09BA-ABD5-5899-F8C2429C7D20}"/>
              </a:ext>
            </a:extLst>
          </p:cNvPr>
          <p:cNvSpPr txBox="1"/>
          <p:nvPr/>
        </p:nvSpPr>
        <p:spPr>
          <a:xfrm>
            <a:off x="-3030" y="731892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18A4A7-D17B-909C-F62C-B90465312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910" y="6585239"/>
            <a:ext cx="4752528" cy="7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52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3055E897-A478-DA3B-1F52-4A101F47F0DB}"/>
              </a:ext>
            </a:extLst>
          </p:cNvPr>
          <p:cNvSpPr txBox="1"/>
          <p:nvPr/>
        </p:nvSpPr>
        <p:spPr>
          <a:xfrm>
            <a:off x="-3030" y="731892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6058910-3CF9-F941-6FA0-19C0927EA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10" y="6585239"/>
            <a:ext cx="4752528" cy="72608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85BE54-C9C2-19C8-5CA0-487687F196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0513" y="323849"/>
            <a:ext cx="7250112" cy="982075"/>
          </a:xfrm>
        </p:spPr>
        <p:txBody>
          <a:bodyPr/>
          <a:lstStyle/>
          <a:p>
            <a:r>
              <a:rPr lang="en-US" dirty="0"/>
              <a:t>EEHG FEL-1 operated in HGHG successfully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B6161-0567-F192-263F-16548091EE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17</a:t>
            </a:fld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D06AE-2828-8407-8F32-CE3D4C5F2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8775" y="1551601"/>
            <a:ext cx="6950274" cy="8819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FB4599-2CC2-3BE4-CA01-D154422A6BAA}"/>
              </a:ext>
            </a:extLst>
          </p:cNvPr>
          <p:cNvSpPr txBox="1"/>
          <p:nvPr/>
        </p:nvSpPr>
        <p:spPr bwMode="auto">
          <a:xfrm>
            <a:off x="8045161" y="1448219"/>
            <a:ext cx="1881156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Calisto MT" panose="02040603050505030304" pitchFamily="18" charset="77"/>
              </a:rPr>
              <a:t>Courtesy of E.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Calisto MT" panose="02040603050505030304" pitchFamily="18" charset="77"/>
              </a:rPr>
              <a:t>Allaria</a:t>
            </a:r>
            <a:endParaRPr dirty="0">
              <a:latin typeface="Calisto MT" panose="02040603050505030304" pitchFamily="18" charset="77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DE18BF44-3ECC-F71C-2F53-37FCD5EA26D6}"/>
              </a:ext>
            </a:extLst>
          </p:cNvPr>
          <p:cNvSpPr txBox="1"/>
          <p:nvPr/>
        </p:nvSpPr>
        <p:spPr bwMode="auto">
          <a:xfrm>
            <a:off x="218775" y="2931859"/>
            <a:ext cx="5089104" cy="627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Seed 1 on Modulator 1 + DS2 (DS1 set straight)</a:t>
            </a: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Very efficient HGHG signal measured using</a:t>
            </a:r>
            <a:endParaRPr sz="1600" dirty="0">
              <a:latin typeface="Calisto MT" panose="02040603050505030304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F302C0-9E42-A332-864F-FC6AA0A2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r="42743" b="33382"/>
          <a:stretch/>
        </p:blipFill>
        <p:spPr bwMode="auto">
          <a:xfrm>
            <a:off x="3883110" y="3707081"/>
            <a:ext cx="2664982" cy="275446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4797468-0D9E-FE77-F182-7AF36404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r="27924" b="46921"/>
          <a:stretch/>
        </p:blipFill>
        <p:spPr bwMode="auto">
          <a:xfrm>
            <a:off x="244897" y="3707081"/>
            <a:ext cx="3456692" cy="2710639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F90A6EA-3CAE-7462-A3E9-4A485E7F3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6757233" y="3833421"/>
            <a:ext cx="3214894" cy="252102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B2E608-C989-54AC-0E1C-FADB83199F2E}"/>
              </a:ext>
            </a:extLst>
          </p:cNvPr>
          <p:cNvCxnSpPr>
            <a:cxnSpLocks/>
          </p:cNvCxnSpPr>
          <p:nvPr/>
        </p:nvCxnSpPr>
        <p:spPr>
          <a:xfrm flipV="1">
            <a:off x="431800" y="2083165"/>
            <a:ext cx="0" cy="7006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82FA6A0-3D26-0900-A299-3D3B68CA2CE5}"/>
              </a:ext>
            </a:extLst>
          </p:cNvPr>
          <p:cNvSpPr txBox="1"/>
          <p:nvPr/>
        </p:nvSpPr>
        <p:spPr>
          <a:xfrm>
            <a:off x="1973243" y="1207348"/>
            <a:ext cx="864094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sto MT" panose="02040603050505030304" pitchFamily="18" charset="77"/>
              </a:rPr>
              <a:t>DS1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32D1DC-A831-0B1A-5853-7113B8D90321}"/>
              </a:ext>
            </a:extLst>
          </p:cNvPr>
          <p:cNvSpPr txBox="1"/>
          <p:nvPr/>
        </p:nvSpPr>
        <p:spPr>
          <a:xfrm>
            <a:off x="2862527" y="1432264"/>
            <a:ext cx="864094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sto MT" panose="02040603050505030304" pitchFamily="18" charset="77"/>
              </a:rPr>
              <a:t>DS2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CD0D1B-1746-EE29-B3D7-906BBD1A4B1F}"/>
              </a:ext>
            </a:extLst>
          </p:cNvPr>
          <p:cNvSpPr txBox="1"/>
          <p:nvPr/>
        </p:nvSpPr>
        <p:spPr bwMode="auto">
          <a:xfrm>
            <a:off x="6007495" y="2552850"/>
            <a:ext cx="3964632" cy="1031938"/>
          </a:xfrm>
          <a:prstGeom prst="rect">
            <a:avLst/>
          </a:prstGeom>
          <a:noFill/>
          <a:ln w="28575">
            <a:noFill/>
          </a:ln>
        </p:spPr>
        <p:txBody>
          <a:bodyPr wrap="square" lIns="46598" tIns="23299" rIns="46598" bIns="23299" rtlCol="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sto MT" panose="02040603050505030304" pitchFamily="18" charset="77"/>
              </a:rPr>
              <a:t>Despite the reduced number of periods, FEL-1 can be operated in HGHG using mod2 and seed1.</a:t>
            </a:r>
          </a:p>
          <a:p>
            <a:pPr>
              <a:lnSpc>
                <a:spcPct val="10000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sto MT" panose="02040603050505030304" pitchFamily="18" charset="77"/>
              </a:rPr>
              <a:t>New options for two color FEL</a:t>
            </a:r>
            <a:endParaRPr sz="1600" dirty="0"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4937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65E5C951-61B5-25F4-53AA-956A6B96F3CC}"/>
              </a:ext>
            </a:extLst>
          </p:cNvPr>
          <p:cNvSpPr txBox="1"/>
          <p:nvPr/>
        </p:nvSpPr>
        <p:spPr>
          <a:xfrm>
            <a:off x="-3030" y="731892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A392E8-90C4-4A17-147C-9540F4F2D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10" y="6585239"/>
            <a:ext cx="4752528" cy="72608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8F3FCB-79CB-7003-ACA3-8CA4F18822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7250112" cy="1151732"/>
          </a:xfrm>
        </p:spPr>
        <p:txBody>
          <a:bodyPr/>
          <a:lstStyle/>
          <a:p>
            <a:r>
              <a:rPr lang="en-US" dirty="0"/>
              <a:t>Completing EEHG setup, Commissioning in progress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D632C3-F3FD-EC74-7284-34D33398C6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18</a:t>
            </a:fld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9E2AD0-B100-286F-42F2-BEF0A395AB83}"/>
              </a:ext>
            </a:extLst>
          </p:cNvPr>
          <p:cNvSpPr txBox="1"/>
          <p:nvPr/>
        </p:nvSpPr>
        <p:spPr>
          <a:xfrm>
            <a:off x="60173" y="2026946"/>
            <a:ext cx="2541691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Calisto MT" panose="02040603050505030304" pitchFamily="18" charset="77"/>
              </a:rPr>
              <a:t>Big Chicane installed in Summer 2023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20392F-4296-C774-F9CF-6FF1964BC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-269928" y="2976310"/>
            <a:ext cx="3174859" cy="2381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5AB567-42C3-CB7B-0069-2CD6B8142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601864" y="2574656"/>
            <a:ext cx="2951057" cy="2213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B6BEFD-70F5-4A71-4B9B-6CAC751A5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648620" y="4948757"/>
            <a:ext cx="2767161" cy="2075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B307D5-E65E-B764-6328-D32E2AFC1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14811" y="1185836"/>
            <a:ext cx="6769717" cy="841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DD8202-60D7-F0FA-9526-3CCC31775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6131" y="1247736"/>
            <a:ext cx="1684122" cy="58382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FA9810-0C7A-1A3D-6BF1-3038A442F104}"/>
              </a:ext>
            </a:extLst>
          </p:cNvPr>
          <p:cNvSpPr txBox="1"/>
          <p:nvPr/>
        </p:nvSpPr>
        <p:spPr>
          <a:xfrm>
            <a:off x="5799855" y="4008633"/>
            <a:ext cx="2279342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sto MT" panose="02040603050505030304" pitchFamily="18" charset="77"/>
              </a:rPr>
              <a:t>EEHG commissioning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DABF4E-5B52-F37E-4850-8AA6F604E1FD}"/>
              </a:ext>
            </a:extLst>
          </p:cNvPr>
          <p:cNvCxnSpPr/>
          <p:nvPr/>
        </p:nvCxnSpPr>
        <p:spPr>
          <a:xfrm>
            <a:off x="7632600" y="4948757"/>
            <a:ext cx="599741" cy="10376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135449-B0D4-0DFB-E1FC-F73F3008A011}"/>
              </a:ext>
            </a:extLst>
          </p:cNvPr>
          <p:cNvCxnSpPr>
            <a:cxnSpLocks/>
          </p:cNvCxnSpPr>
          <p:nvPr/>
        </p:nvCxnSpPr>
        <p:spPr>
          <a:xfrm flipV="1">
            <a:off x="7416576" y="3457269"/>
            <a:ext cx="756411" cy="7096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032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EB149B-7752-0EA6-B368-58144333A8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7250112" cy="725730"/>
          </a:xfrm>
        </p:spPr>
        <p:txBody>
          <a:bodyPr>
            <a:normAutofit/>
          </a:bodyPr>
          <a:lstStyle/>
          <a:p>
            <a:r>
              <a:rPr lang="en-US" sz="3600" dirty="0"/>
              <a:t>FERMI 2.0 upgrade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958B2A-94FB-5BE9-6946-5C9B8520D9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19</a:t>
            </a:fld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99A2E-DD33-CAA8-E2BA-157E7FCD3C4E}"/>
              </a:ext>
            </a:extLst>
          </p:cNvPr>
          <p:cNvSpPr txBox="1"/>
          <p:nvPr/>
        </p:nvSpPr>
        <p:spPr>
          <a:xfrm>
            <a:off x="-3030" y="731892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AE480-6252-9018-59AD-C5FE301B4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10" y="6585239"/>
            <a:ext cx="4752528" cy="72608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C8D329-44A0-A56C-87D6-686234CDBA5E}"/>
              </a:ext>
            </a:extLst>
          </p:cNvPr>
          <p:cNvSpPr txBox="1"/>
          <p:nvPr/>
        </p:nvSpPr>
        <p:spPr bwMode="auto">
          <a:xfrm>
            <a:off x="177791" y="1270865"/>
            <a:ext cx="5222561" cy="13568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/>
          <a:lstStyle>
            <a:lvl1pPr marL="342917" indent="-342917" algn="l" defTabSz="44769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/>
              <a:buChar char="ü"/>
              <a:defRPr sz="2400" b="0">
                <a:solidFill>
                  <a:srgbClr val="000000"/>
                </a:solidFill>
                <a:latin typeface="+mn-lt"/>
                <a:ea typeface="MS PGothic"/>
                <a:cs typeface="MS PGothic"/>
              </a:defRPr>
            </a:lvl1pPr>
            <a:lvl2pPr marL="742988" indent="-285764" algn="l" defTabSz="44769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n-lt"/>
                <a:ea typeface="MS PGothic"/>
                <a:cs typeface="MS PGothic"/>
              </a:defRPr>
            </a:lvl2pPr>
            <a:lvl3pPr marL="1200211" indent="-285764" algn="l" defTabSz="44769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−"/>
              <a:defRPr sz="2000" i="1">
                <a:solidFill>
                  <a:srgbClr val="000000"/>
                </a:solidFill>
                <a:latin typeface="+mn-lt"/>
                <a:ea typeface="MS PGothic"/>
                <a:cs typeface="MS PGothic"/>
              </a:defRPr>
            </a:lvl3pPr>
            <a:lvl4pPr marL="1598696" indent="-227025" algn="l" defTabSz="447698">
              <a:lnSpc>
                <a:spcPct val="93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/>
              <a:defRPr sz="1800">
                <a:solidFill>
                  <a:srgbClr val="000000"/>
                </a:solidFill>
                <a:latin typeface="+mn-lt"/>
                <a:ea typeface="MS PGothic"/>
                <a:cs typeface="MS PGothic"/>
              </a:defRPr>
            </a:lvl4pPr>
            <a:lvl5pPr marL="2055919" indent="-227025" algn="l" defTabSz="447698">
              <a:lnSpc>
                <a:spcPct val="93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/>
              <a:defRPr sz="1800">
                <a:solidFill>
                  <a:srgbClr val="000000"/>
                </a:solidFill>
                <a:latin typeface="+mn-lt"/>
                <a:ea typeface="MS PGothic"/>
                <a:cs typeface="MS PGothic"/>
              </a:defRPr>
            </a:lvl5pPr>
            <a:lvl6pPr marL="2514471" indent="-228588" algn="l" defTabSz="449240">
              <a:lnSpc>
                <a:spcPct val="93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646" indent="-228588" algn="l" defTabSz="449240">
              <a:lnSpc>
                <a:spcPct val="93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822" indent="-228588" algn="l" defTabSz="449240">
              <a:lnSpc>
                <a:spcPct val="93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998" indent="-228588" algn="l" defTabSz="449240">
              <a:lnSpc>
                <a:spcPct val="93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en-US" sz="1600" dirty="0"/>
              <a:t>GOALS:</a:t>
            </a:r>
          </a:p>
          <a:p>
            <a:pPr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1600" dirty="0"/>
              <a:t>Extending the tuning range (2nm)</a:t>
            </a:r>
          </a:p>
          <a:p>
            <a:pPr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1600" dirty="0"/>
              <a:t>Producing shorter pulses (sub 10fs)</a:t>
            </a:r>
          </a:p>
          <a:p>
            <a:pPr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1600" dirty="0"/>
              <a:t>Preserving the FERMI uniqueness (coherence,…)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B597C-EE08-2D54-3E70-AF85819714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80"/>
          <a:stretch/>
        </p:blipFill>
        <p:spPr bwMode="auto">
          <a:xfrm>
            <a:off x="6048424" y="1260817"/>
            <a:ext cx="3799000" cy="31341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C846767-F273-D0DD-3531-7E167765E278}"/>
              </a:ext>
            </a:extLst>
          </p:cNvPr>
          <p:cNvSpPr/>
          <p:nvPr/>
        </p:nvSpPr>
        <p:spPr bwMode="auto">
          <a:xfrm>
            <a:off x="6552480" y="1319185"/>
            <a:ext cx="3254375" cy="121462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sz="2400" b="0" i="0" u="none" strike="noStrike" cap="none">
              <a:ln>
                <a:noFill/>
              </a:ln>
              <a:solidFill>
                <a:schemeClr val="bg1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4D4B98-D9EC-E2D8-F0F7-E92CD864BED2}"/>
              </a:ext>
            </a:extLst>
          </p:cNvPr>
          <p:cNvSpPr txBox="1"/>
          <p:nvPr/>
        </p:nvSpPr>
        <p:spPr bwMode="auto">
          <a:xfrm>
            <a:off x="9273521" y="1813769"/>
            <a:ext cx="4972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sz="1100">
                <a:solidFill>
                  <a:srgbClr val="0002FF"/>
                </a:solidFill>
              </a:rPr>
              <a:t>2 nm</a:t>
            </a: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69B4BC-37D8-A620-C554-EE08209F7F2A}"/>
              </a:ext>
            </a:extLst>
          </p:cNvPr>
          <p:cNvSpPr txBox="1"/>
          <p:nvPr/>
        </p:nvSpPr>
        <p:spPr bwMode="auto">
          <a:xfrm>
            <a:off x="9240209" y="1592484"/>
            <a:ext cx="6142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sz="1100">
                <a:solidFill>
                  <a:srgbClr val="16CC00"/>
                </a:solidFill>
              </a:rPr>
              <a:t>1.4 nm</a:t>
            </a:r>
            <a:endParaRPr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F494AA33-C9E1-2AED-F02B-F2B14D4DE56D}"/>
              </a:ext>
            </a:extLst>
          </p:cNvPr>
          <p:cNvSpPr/>
          <p:nvPr/>
        </p:nvSpPr>
        <p:spPr>
          <a:xfrm>
            <a:off x="215776" y="3180559"/>
            <a:ext cx="360040" cy="3121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700914-8EBD-501A-A6D1-E1A7CF6EBC99}"/>
              </a:ext>
            </a:extLst>
          </p:cNvPr>
          <p:cNvSpPr txBox="1"/>
          <p:nvPr/>
        </p:nvSpPr>
        <p:spPr bwMode="auto">
          <a:xfrm>
            <a:off x="688925" y="2906081"/>
            <a:ext cx="4711427" cy="907076"/>
          </a:xfrm>
          <a:prstGeom prst="roundRect">
            <a:avLst>
              <a:gd name="adj" fmla="val 803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1"/>
                </a:solidFill>
              </a:rPr>
              <a:t>A new layout with new undulators is required together with an increased beam energy and quality for the </a:t>
            </a:r>
            <a:r>
              <a:rPr lang="en-US" sz="1800" b="1" dirty="0">
                <a:solidFill>
                  <a:schemeClr val="tx1"/>
                </a:solidFill>
              </a:rPr>
              <a:t>2 nm goal.</a:t>
            </a:r>
            <a:endParaRPr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643CCF-3058-23F2-6BEC-20C61344FE8C}"/>
              </a:ext>
            </a:extLst>
          </p:cNvPr>
          <p:cNvSpPr txBox="1"/>
          <p:nvPr/>
        </p:nvSpPr>
        <p:spPr>
          <a:xfrm>
            <a:off x="34594" y="4263554"/>
            <a:ext cx="6157846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Calisto MT" panose="02040603050505030304" pitchFamily="18" charset="77"/>
              </a:rPr>
              <a:t>Study of possible schemes, including multi-stage HGHG, pure EEHG scheme and mix-mode EEHG + HGHG….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E54DDA-0EE1-E55E-3A14-60436F2BD216}"/>
              </a:ext>
            </a:extLst>
          </p:cNvPr>
          <p:cNvSpPr txBox="1"/>
          <p:nvPr/>
        </p:nvSpPr>
        <p:spPr>
          <a:xfrm>
            <a:off x="80197" y="5197507"/>
            <a:ext cx="215242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Calisto MT" panose="02040603050505030304" pitchFamily="18" charset="77"/>
              </a:rPr>
              <a:t>The best solution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941C16-4D13-AC2B-98B0-885C903BD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44736" y="5528106"/>
            <a:ext cx="6603777" cy="9515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686160-7277-4836-1F5C-91D8647C7799}"/>
              </a:ext>
            </a:extLst>
          </p:cNvPr>
          <p:cNvSpPr txBox="1"/>
          <p:nvPr/>
        </p:nvSpPr>
        <p:spPr>
          <a:xfrm>
            <a:off x="2868761" y="5000591"/>
            <a:ext cx="1491618" cy="3499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73FC6"/>
                </a:solidFill>
                <a:latin typeface="Calisto MT" panose="02040603050505030304" pitchFamily="18" charset="77"/>
              </a:rPr>
              <a:t>EEHG (h31)</a:t>
            </a:r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A3C32CB0-217D-280B-B795-0572EA49A4A3}"/>
              </a:ext>
            </a:extLst>
          </p:cNvPr>
          <p:cNvSpPr/>
          <p:nvPr/>
        </p:nvSpPr>
        <p:spPr>
          <a:xfrm rot="5400000">
            <a:off x="3479334" y="4365864"/>
            <a:ext cx="108275" cy="2152419"/>
          </a:xfrm>
          <a:prstGeom prst="leftBracket">
            <a:avLst/>
          </a:prstGeom>
          <a:ln>
            <a:solidFill>
              <a:srgbClr val="C73F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73FC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B0FE9B-406C-2994-D971-BD2C396F5013}"/>
              </a:ext>
            </a:extLst>
          </p:cNvPr>
          <p:cNvSpPr txBox="1"/>
          <p:nvPr/>
        </p:nvSpPr>
        <p:spPr>
          <a:xfrm>
            <a:off x="5596838" y="5002655"/>
            <a:ext cx="1491618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  <a:latin typeface="Calisto MT" panose="02040603050505030304" pitchFamily="18" charset="77"/>
              </a:rPr>
              <a:t>HGHG (h4)</a:t>
            </a:r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4930587A-0795-37C9-6D2B-CCB59E4244A0}"/>
              </a:ext>
            </a:extLst>
          </p:cNvPr>
          <p:cNvSpPr/>
          <p:nvPr/>
        </p:nvSpPr>
        <p:spPr>
          <a:xfrm rot="5400000">
            <a:off x="6253047" y="4352881"/>
            <a:ext cx="108275" cy="2152419"/>
          </a:xfrm>
          <a:prstGeom prst="leftBracke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ent Arrow 24">
            <a:extLst>
              <a:ext uri="{FF2B5EF4-FFF2-40B4-BE49-F238E27FC236}">
                <a16:creationId xmlns:a16="http://schemas.microsoft.com/office/drawing/2014/main" id="{4931D839-088F-BBEF-0C22-6962EB07D77F}"/>
              </a:ext>
            </a:extLst>
          </p:cNvPr>
          <p:cNvSpPr/>
          <p:nvPr/>
        </p:nvSpPr>
        <p:spPr>
          <a:xfrm flipV="1">
            <a:off x="328885" y="5564956"/>
            <a:ext cx="720080" cy="50350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026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7" name="Gruppo 2">
            <a:extLst>
              <a:ext uri="{FF2B5EF4-FFF2-40B4-BE49-F238E27FC236}">
                <a16:creationId xmlns:a16="http://schemas.microsoft.com/office/drawing/2014/main" id="{4D2D11F1-84F4-BDF4-3D74-F39C9BFC5F6E}"/>
              </a:ext>
            </a:extLst>
          </p:cNvPr>
          <p:cNvGrpSpPr/>
          <p:nvPr/>
        </p:nvGrpSpPr>
        <p:grpSpPr bwMode="auto">
          <a:xfrm>
            <a:off x="8344311" y="4616205"/>
            <a:ext cx="1587676" cy="2272768"/>
            <a:chOff x="377252" y="1216702"/>
            <a:chExt cx="3355299" cy="4666937"/>
          </a:xfrm>
        </p:grpSpPr>
        <p:sp>
          <p:nvSpPr>
            <p:cNvPr id="28" name="Rettangolo 3">
              <a:extLst>
                <a:ext uri="{FF2B5EF4-FFF2-40B4-BE49-F238E27FC236}">
                  <a16:creationId xmlns:a16="http://schemas.microsoft.com/office/drawing/2014/main" id="{3F36E59E-D262-B0A7-F3DE-D657AC325A3F}"/>
                </a:ext>
              </a:extLst>
            </p:cNvPr>
            <p:cNvSpPr/>
            <p:nvPr/>
          </p:nvSpPr>
          <p:spPr bwMode="auto">
            <a:xfrm>
              <a:off x="377252" y="1216702"/>
              <a:ext cx="3355299" cy="46669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sx="101000" sy="101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100806" tIns="50403" rIns="100806" bIns="50403" numCol="1" rtlCol="0" anchor="t" anchorCtr="0" compatLnSpc="1">
              <a:prstTxWarp prst="textNoShape">
                <a:avLst/>
              </a:prstTxWarp>
            </a:bodyPr>
            <a:lstStyle/>
            <a:p>
              <a:pPr defTabSz="495268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2650">
                <a:latin typeface="Arial"/>
                <a:ea typeface="ＭＳ Ｐゴシック"/>
                <a:cs typeface="ＭＳ Ｐゴシック"/>
              </a:endParaRPr>
            </a:p>
          </p:txBody>
        </p:sp>
        <p:pic>
          <p:nvPicPr>
            <p:cNvPr id="29" name="Immagine 4">
              <a:extLst>
                <a:ext uri="{FF2B5EF4-FFF2-40B4-BE49-F238E27FC236}">
                  <a16:creationId xmlns:a16="http://schemas.microsoft.com/office/drawing/2014/main" id="{399BE3CD-3D25-A433-9E6E-60CE4B870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435689" y="1295255"/>
              <a:ext cx="3214415" cy="4521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41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Content Placeholder 2"/>
          <p:cNvSpPr txBox="1">
            <a:spLocks/>
          </p:cNvSpPr>
          <p:nvPr/>
        </p:nvSpPr>
        <p:spPr bwMode="auto">
          <a:xfrm>
            <a:off x="290432" y="1842717"/>
            <a:ext cx="9499760" cy="360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514350" indent="-514350" defTabSz="91440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•"/>
            </a:pPr>
            <a:r>
              <a:rPr lang="en-US" sz="2600" b="1" dirty="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rPr>
              <a:t>Introduction: FEL</a:t>
            </a:r>
          </a:p>
          <a:p>
            <a:pPr marL="514350" indent="-514350" defTabSz="91440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•"/>
            </a:pPr>
            <a:r>
              <a:rPr lang="en-US" sz="2600" b="1" dirty="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rPr>
              <a:t>FERMI: a fully coherent light source from VUV to soft x-ray</a:t>
            </a:r>
          </a:p>
          <a:p>
            <a:pPr marL="514350" indent="-514350" defTabSz="91440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•"/>
            </a:pPr>
            <a:r>
              <a:rPr lang="en-US" sz="2600" b="1" dirty="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rPr>
              <a:t>Near future upgrade (FEL-1 in EEHG)</a:t>
            </a:r>
          </a:p>
          <a:p>
            <a:pPr marL="514350" indent="-514350" defTabSz="91440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•"/>
            </a:pPr>
            <a:r>
              <a:rPr lang="en-US" sz="2600" b="1" dirty="0">
                <a:solidFill>
                  <a:schemeClr val="tx1"/>
                </a:solidFill>
                <a:latin typeface="Calisto MT" charset="0"/>
                <a:ea typeface="MS PGothic" charset="0"/>
                <a:cs typeface="MS PGothic" charset="0"/>
              </a:rPr>
              <a:t>Future upgrade: FERMI 2.0 into the water window and beyond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sp>
        <p:nvSpPr>
          <p:cNvPr id="7" name="Title 15"/>
          <p:cNvSpPr txBox="1">
            <a:spLocks/>
          </p:cNvSpPr>
          <p:nvPr/>
        </p:nvSpPr>
        <p:spPr>
          <a:xfrm>
            <a:off x="2592040" y="251445"/>
            <a:ext cx="5025776" cy="914400"/>
          </a:xfrm>
          <a:prstGeom prst="rect">
            <a:avLst/>
          </a:prstGeom>
          <a:effectLst/>
        </p:spPr>
        <p:txBody>
          <a:bodyPr vert="horz" wrap="square" lIns="100794" tIns="50397" rIns="100794" bIns="5039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550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2pPr>
            <a:lvl3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3pPr>
            <a:lvl4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4pPr>
            <a:lvl5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5pPr>
            <a:lvl6pPr marL="457200" algn="ctr" defTabSz="1006475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6pPr>
            <a:lvl7pPr marL="914400" algn="ctr" defTabSz="1006475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7pPr>
            <a:lvl8pPr marL="1371600" algn="ctr" defTabSz="1006475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8pPr>
            <a:lvl9pPr marL="1828800" algn="ctr" defTabSz="1006475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sz="4200" dirty="0">
                <a:effectLst>
                  <a:outerShdw blurRad="38100" dist="38100" dir="2700000" algn="tl">
                    <a:srgbClr val="DDDDDD"/>
                  </a:outerShdw>
                </a:effectLst>
                <a:latin typeface="Calisto MT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BFBDE-456E-D54A-A6C4-2104FDFD4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6588149"/>
            <a:ext cx="4752528" cy="726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995B36-7B08-B04F-91BC-345C607CBDDE}"/>
              </a:ext>
            </a:extLst>
          </p:cNvPr>
          <p:cNvSpPr txBox="1"/>
          <p:nvPr/>
        </p:nvSpPr>
        <p:spPr>
          <a:xfrm>
            <a:off x="164648" y="732183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4331A-8D3B-EC68-EF41-F528B5BF3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414" y="75358"/>
            <a:ext cx="2386831" cy="142892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F8DF5F-8818-66FA-4AA9-6B1656612A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7250112" cy="935708"/>
          </a:xfrm>
        </p:spPr>
        <p:txBody>
          <a:bodyPr>
            <a:normAutofit/>
          </a:bodyPr>
          <a:lstStyle/>
          <a:p>
            <a:r>
              <a:rPr lang="en-US" sz="3600" dirty="0"/>
              <a:t>FERMI 2.0 upgrade 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2D695D-D210-AF3D-B92F-28E75793E0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321AF-8B8E-F4EF-8A86-DC1DF06381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72" t="4511" r="6046" b="11284"/>
          <a:stretch/>
        </p:blipFill>
        <p:spPr bwMode="auto">
          <a:xfrm>
            <a:off x="143768" y="2739991"/>
            <a:ext cx="6624736" cy="3836178"/>
          </a:xfrm>
          <a:prstGeom prst="rect">
            <a:avLst/>
          </a:prstGeom>
        </p:spPr>
      </p:pic>
      <p:sp>
        <p:nvSpPr>
          <p:cNvPr id="5" name="5-Point Star 1">
            <a:extLst>
              <a:ext uri="{FF2B5EF4-FFF2-40B4-BE49-F238E27FC236}">
                <a16:creationId xmlns:a16="http://schemas.microsoft.com/office/drawing/2014/main" id="{C541F4C7-A9E7-9629-CECE-3C01AA8CAABB}"/>
              </a:ext>
            </a:extLst>
          </p:cNvPr>
          <p:cNvSpPr/>
          <p:nvPr/>
        </p:nvSpPr>
        <p:spPr bwMode="auto">
          <a:xfrm>
            <a:off x="2592040" y="4361435"/>
            <a:ext cx="360040" cy="360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>
              <a:alpha val="65098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  <a:buNone/>
              <a:defRPr/>
            </a:pPr>
            <a:endParaRPr lang="en-US" sz="2400" b="0" i="0" u="none" strike="noStrike" cap="none">
              <a:ln>
                <a:noFill/>
              </a:ln>
              <a:solidFill>
                <a:schemeClr val="bg1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F07F5E9-4659-7183-0A0A-93F4917579E7}"/>
              </a:ext>
            </a:extLst>
          </p:cNvPr>
          <p:cNvSpPr txBox="1"/>
          <p:nvPr/>
        </p:nvSpPr>
        <p:spPr bwMode="auto">
          <a:xfrm>
            <a:off x="6175632" y="1403573"/>
            <a:ext cx="3761225" cy="206210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800" dirty="0">
                <a:solidFill>
                  <a:schemeClr val="tx1"/>
                </a:solidFill>
              </a:rPr>
              <a:t>FEL-1 upgrade ongoing</a:t>
            </a:r>
            <a:endParaRPr dirty="0"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sz="1800" dirty="0">
                <a:solidFill>
                  <a:schemeClr val="tx1"/>
                </a:solidFill>
              </a:rPr>
              <a:t>1.5GeV@50Hz/1.65GeV@10Hz</a:t>
            </a:r>
            <a:endParaRPr dirty="0"/>
          </a:p>
          <a:p>
            <a:pPr marL="285750" indent="-285750">
              <a:spcAft>
                <a:spcPts val="600"/>
              </a:spcAft>
              <a:buFont typeface="Arial"/>
              <a:buChar char="•"/>
              <a:defRPr/>
            </a:pPr>
            <a:r>
              <a:rPr lang="en-US" sz="1800" dirty="0">
                <a:solidFill>
                  <a:schemeClr val="tx1"/>
                </a:solidFill>
              </a:rPr>
              <a:t>EEHG setup ready</a:t>
            </a:r>
            <a:endParaRPr dirty="0"/>
          </a:p>
          <a:p>
            <a:pPr>
              <a:spcAft>
                <a:spcPts val="600"/>
              </a:spcAft>
              <a:defRPr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en-US" sz="1800" dirty="0">
                <a:solidFill>
                  <a:schemeClr val="tx1"/>
                </a:solidFill>
              </a:rPr>
              <a:t>FEL-2 upgrade will start after Elettra2.0 is completed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259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B3A6DA-2EDC-974B-84D7-DFABC1A5B0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7250112" cy="1007716"/>
          </a:xfrm>
        </p:spPr>
        <p:txBody>
          <a:bodyPr>
            <a:normAutofit/>
          </a:bodyPr>
          <a:lstStyle/>
          <a:p>
            <a:r>
              <a:rPr lang="en-US" sz="3200" dirty="0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CA3398-D313-BD48-899A-2F953B96BB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21</a:t>
            </a:fld>
            <a:endParaRPr lang="it-IT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B0D246A-DFFC-F446-87F6-82811CF96590}"/>
              </a:ext>
            </a:extLst>
          </p:cNvPr>
          <p:cNvSpPr txBox="1">
            <a:spLocks/>
          </p:cNvSpPr>
          <p:nvPr/>
        </p:nvSpPr>
        <p:spPr bwMode="auto">
          <a:xfrm>
            <a:off x="215776" y="1903573"/>
            <a:ext cx="9649072" cy="41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514350" indent="-514350" defTabSz="914400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•"/>
            </a:pPr>
            <a:r>
              <a:rPr lang="en-US" dirty="0">
                <a:solidFill>
                  <a:srgbClr val="4A659A"/>
                </a:solidFill>
                <a:latin typeface="Calisto MT" charset="0"/>
                <a:ea typeface="MS PGothic" charset="0"/>
                <a:cs typeface="MS PGothic" charset="0"/>
              </a:rPr>
              <a:t>FERMI has been providing intense fully coherent photons from the VUV to the soft X-ray</a:t>
            </a:r>
          </a:p>
          <a:p>
            <a:pPr marL="514350" indent="-514350" defTabSz="914400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•"/>
            </a:pPr>
            <a:r>
              <a:rPr lang="en-US" dirty="0">
                <a:solidFill>
                  <a:srgbClr val="4A659A"/>
                </a:solidFill>
                <a:latin typeface="Calisto MT" charset="0"/>
                <a:ea typeface="MS PGothic" charset="0"/>
                <a:cs typeface="MS PGothic" charset="0"/>
              </a:rPr>
              <a:t>The new FEL-1 layout was completed and Commissioning of FEL-1 in EEHG is on-going in these days: this experience will be very useful for the future upgrade.</a:t>
            </a:r>
          </a:p>
          <a:p>
            <a:pPr marL="514350" indent="-514350" defTabSz="914400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/>
              <a:buChar char="•"/>
            </a:pPr>
            <a:r>
              <a:rPr lang="en-US" dirty="0">
                <a:solidFill>
                  <a:srgbClr val="4A659A"/>
                </a:solidFill>
                <a:latin typeface="Calisto MT" charset="0"/>
                <a:ea typeface="MS PGothic" charset="0"/>
                <a:cs typeface="MS PGothic" charset="0"/>
              </a:rPr>
              <a:t>The </a:t>
            </a:r>
            <a:r>
              <a:rPr lang="en-US" b="1" dirty="0">
                <a:solidFill>
                  <a:srgbClr val="4A659A"/>
                </a:solidFill>
                <a:latin typeface="Calisto MT" charset="0"/>
                <a:ea typeface="MS PGothic" charset="0"/>
                <a:cs typeface="MS PGothic" charset="0"/>
              </a:rPr>
              <a:t>Upgrade of FEL-2 (in EEHG+HGHG mode) </a:t>
            </a:r>
            <a:r>
              <a:rPr lang="en-US" dirty="0">
                <a:solidFill>
                  <a:srgbClr val="4A659A"/>
                </a:solidFill>
                <a:latin typeface="Calisto MT" charset="0"/>
                <a:ea typeface="MS PGothic" charset="0"/>
                <a:cs typeface="MS PGothic" charset="0"/>
              </a:rPr>
              <a:t>will allow to reach the </a:t>
            </a:r>
            <a:r>
              <a:rPr lang="en-US" b="1" dirty="0">
                <a:solidFill>
                  <a:srgbClr val="4A659A"/>
                </a:solidFill>
                <a:latin typeface="Calisto MT" charset="0"/>
                <a:ea typeface="MS PGothic" charset="0"/>
                <a:cs typeface="MS PGothic" charset="0"/>
              </a:rPr>
              <a:t>oxygen K-edge </a:t>
            </a:r>
            <a:r>
              <a:rPr lang="en-US" dirty="0">
                <a:solidFill>
                  <a:srgbClr val="4A659A"/>
                </a:solidFill>
                <a:latin typeface="Calisto MT" charset="0"/>
                <a:ea typeface="MS PGothic" charset="0"/>
                <a:cs typeface="MS PGothic" charset="0"/>
              </a:rPr>
              <a:t>and the </a:t>
            </a:r>
            <a:r>
              <a:rPr lang="en-US" b="1" dirty="0">
                <a:solidFill>
                  <a:srgbClr val="4A659A"/>
                </a:solidFill>
                <a:latin typeface="Calisto MT" charset="0"/>
                <a:ea typeface="MS PGothic" charset="0"/>
                <a:cs typeface="MS PGothic" charset="0"/>
              </a:rPr>
              <a:t>transition metal L-edge </a:t>
            </a:r>
            <a:r>
              <a:rPr lang="en-US" dirty="0">
                <a:solidFill>
                  <a:srgbClr val="4A659A"/>
                </a:solidFill>
                <a:latin typeface="Calisto MT" charset="0"/>
                <a:ea typeface="MS PGothic" charset="0"/>
                <a:cs typeface="MS PGothic" charset="0"/>
              </a:rPr>
              <a:t>at the fundamental wavelength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E92A33-600B-9440-0819-D188BB38C166}"/>
              </a:ext>
            </a:extLst>
          </p:cNvPr>
          <p:cNvSpPr txBox="1"/>
          <p:nvPr/>
        </p:nvSpPr>
        <p:spPr>
          <a:xfrm>
            <a:off x="-3030" y="731892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792F49-38AA-6643-90BF-8E1EF673A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10" y="6585239"/>
            <a:ext cx="4752528" cy="7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79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7EB9F4-DF53-1D46-9A00-A045AD8CE9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BD8EF-63A8-7444-9131-E40AF371F28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4795240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3A5AB-60FC-A548-AA6B-493D32265A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Spare slides</a:t>
            </a:r>
            <a:endParaRPr lang="en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76BB06-4B54-5742-8396-C5C6B54F6E3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EF784A4-D736-B640-A68E-7FE8E94D0CC5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09943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B3A6DA-2EDC-974B-84D7-DFABC1A5B0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7250112" cy="1007716"/>
          </a:xfrm>
        </p:spPr>
        <p:txBody>
          <a:bodyPr>
            <a:normAutofit/>
          </a:bodyPr>
          <a:lstStyle/>
          <a:p>
            <a:r>
              <a:rPr lang="en-US" sz="3200" dirty="0"/>
              <a:t>FEL-2 upgrade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CA3398-D313-BD48-899A-2F953B96BB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24</a:t>
            </a:fld>
            <a:endParaRPr lang="it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5DD83-9CA5-A163-B062-90E72A82778D}"/>
              </a:ext>
            </a:extLst>
          </p:cNvPr>
          <p:cNvSpPr txBox="1"/>
          <p:nvPr/>
        </p:nvSpPr>
        <p:spPr>
          <a:xfrm>
            <a:off x="164648" y="7107845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Ringberg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XFEL Meetings – Science with FELS, February, 5-8 2023</a:t>
            </a:r>
          </a:p>
        </p:txBody>
      </p:sp>
      <p:sp>
        <p:nvSpPr>
          <p:cNvPr id="6" name="Segnaposto contenuto 8">
            <a:extLst>
              <a:ext uri="{FF2B5EF4-FFF2-40B4-BE49-F238E27FC236}">
                <a16:creationId xmlns:a16="http://schemas.microsoft.com/office/drawing/2014/main" id="{A7FD3AAA-5F7A-8F97-E060-2A402EDD449A}"/>
              </a:ext>
            </a:extLst>
          </p:cNvPr>
          <p:cNvSpPr txBox="1"/>
          <p:nvPr/>
        </p:nvSpPr>
        <p:spPr bwMode="auto">
          <a:xfrm>
            <a:off x="724702" y="1306838"/>
            <a:ext cx="8674617" cy="905056"/>
          </a:xfrm>
          <a:prstGeom prst="rect">
            <a:avLst/>
          </a:prstGeom>
        </p:spPr>
        <p:txBody>
          <a:bodyPr/>
          <a:lstStyle>
            <a:lvl1pPr marL="342900" indent="-342900" algn="l" defTabSz="4476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/>
              <a:buChar char="ü"/>
              <a:defRPr sz="2400" b="0">
                <a:solidFill>
                  <a:srgbClr val="000000"/>
                </a:solidFill>
                <a:latin typeface="+mn-lt"/>
                <a:ea typeface="MS PGothic"/>
                <a:cs typeface="MS PGothic"/>
              </a:defRPr>
            </a:lvl1pPr>
            <a:lvl2pPr marL="742950" indent="-285750" algn="l" defTabSz="4476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2200">
                <a:solidFill>
                  <a:srgbClr val="000000"/>
                </a:solidFill>
                <a:latin typeface="+mn-lt"/>
                <a:ea typeface="MS PGothic"/>
                <a:cs typeface="MS PGothic"/>
              </a:defRPr>
            </a:lvl2pPr>
            <a:lvl3pPr marL="1200150" indent="-285750" algn="l" defTabSz="4476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−"/>
              <a:defRPr sz="2000" i="1">
                <a:solidFill>
                  <a:srgbClr val="000000"/>
                </a:solidFill>
                <a:latin typeface="+mn-lt"/>
                <a:ea typeface="MS PGothic"/>
                <a:cs typeface="MS PGothic"/>
              </a:defRPr>
            </a:lvl3pPr>
            <a:lvl4pPr marL="1598613" indent="-227013" algn="l" defTabSz="447675">
              <a:lnSpc>
                <a:spcPct val="93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/>
              <a:defRPr sz="1800">
                <a:solidFill>
                  <a:srgbClr val="000000"/>
                </a:solidFill>
                <a:latin typeface="+mn-lt"/>
                <a:ea typeface="MS PGothic"/>
                <a:cs typeface="MS PGothic"/>
              </a:defRPr>
            </a:lvl4pPr>
            <a:lvl5pPr marL="2055813" indent="-227013" algn="l" defTabSz="447675">
              <a:lnSpc>
                <a:spcPct val="93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/>
              <a:defRPr sz="1800">
                <a:solidFill>
                  <a:srgbClr val="000000"/>
                </a:solidFill>
                <a:latin typeface="+mn-lt"/>
                <a:ea typeface="MS PGothic"/>
                <a:cs typeface="MS PGothic"/>
              </a:defRPr>
            </a:lvl5pPr>
            <a:lvl6pPr marL="2514340" indent="-228576" algn="l" defTabSz="449216">
              <a:lnSpc>
                <a:spcPct val="93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>
              <a:lnSpc>
                <a:spcPct val="93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>
              <a:lnSpc>
                <a:spcPct val="93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>
              <a:lnSpc>
                <a:spcPct val="93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  <a:defRPr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The EEHG double stage with fresh-bunch injection (EEHG+FBIT) is the most promising scheme. </a:t>
            </a:r>
            <a:r>
              <a:rPr lang="en-US" sz="1600" dirty="0"/>
              <a:t>This is confirmed by start-to end simulation  </a:t>
            </a:r>
            <a:r>
              <a:rPr lang="en-US" sz="2800" dirty="0"/>
              <a:t>  </a:t>
            </a:r>
            <a:endParaRPr dirty="0"/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3E79AEA0-EA2F-7650-94AC-90EBAB5AA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99567" y="2085509"/>
            <a:ext cx="7225798" cy="767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9DDCB-A507-1DF6-EA03-3F368F1179EB}"/>
              </a:ext>
            </a:extLst>
          </p:cNvPr>
          <p:cNvSpPr txBox="1"/>
          <p:nvPr/>
        </p:nvSpPr>
        <p:spPr>
          <a:xfrm>
            <a:off x="359792" y="3050836"/>
            <a:ext cx="95050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  <a:latin typeface="Calisto MT" panose="02040603050505030304" pitchFamily="18" charset="77"/>
              </a:rPr>
              <a:t>PROs: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Lower dispersions required (with respect to pure EEHG)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Reduced sensitivity to beam parameters (with respect to HGHG+FBIT)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Lower gain in the final amplifier required (with respect to pure EEHG): lower noise from the “unseeded” beam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Larger spectral separation between harmonics and reduced contamination from contiguous harmonics (with respect to pure EEHG)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Still generating two color FEL pulses from 1st &amp; 2nd stages required e.g., in FWM on TIMER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More flexible:</a:t>
            </a:r>
          </a:p>
          <a:p>
            <a:pPr marL="10287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can operate in HGHG+FBIT as the present FEL-2</a:t>
            </a:r>
          </a:p>
          <a:p>
            <a:pPr marL="10287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can be operated in </a:t>
            </a:r>
            <a:r>
              <a:rPr lang="en-US" sz="1600" dirty="0" err="1">
                <a:solidFill>
                  <a:schemeClr val="tx1"/>
                </a:solidFill>
                <a:latin typeface="Calisto MT" panose="02040603050505030304" pitchFamily="18" charset="77"/>
              </a:rPr>
              <a:t>superradiance</a:t>
            </a: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 to produce short pulses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  <a:latin typeface="Calisto MT" panose="02040603050505030304" pitchFamily="18" charset="77"/>
              </a:rPr>
              <a:t>CONs: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It’s a double stage cascade: less stable, more challenging to generate multiple pulses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It’s based on the EEHG scheme, less easy to tune; to be verified in user operation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Calisto MT" panose="02040603050505030304" pitchFamily="18" charset="77"/>
              </a:rPr>
              <a:t>May require a short period undulator in the final radiator: reduced tuning range</a:t>
            </a:r>
          </a:p>
        </p:txBody>
      </p:sp>
    </p:spTree>
    <p:extLst>
      <p:ext uri="{BB962C8B-B14F-4D97-AF65-F5344CB8AC3E}">
        <p14:creationId xmlns:p14="http://schemas.microsoft.com/office/powerpoint/2010/main" val="2858858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6E73DE3-6DDF-5C4E-9800-4A98C063AD47}"/>
              </a:ext>
            </a:extLst>
          </p:cNvPr>
          <p:cNvGrpSpPr/>
          <p:nvPr/>
        </p:nvGrpSpPr>
        <p:grpSpPr>
          <a:xfrm>
            <a:off x="1454280" y="1632958"/>
            <a:ext cx="6912768" cy="4880310"/>
            <a:chOff x="-3273405" y="2816292"/>
            <a:chExt cx="6282464" cy="45031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C7E813-5E96-58DE-EFCD-D49107CEB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73405" y="2816292"/>
              <a:ext cx="6282464" cy="450319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16A218-7682-DA47-89E0-9FEBBEE81F30}"/>
                </a:ext>
              </a:extLst>
            </p:cNvPr>
            <p:cNvSpPr/>
            <p:nvPr/>
          </p:nvSpPr>
          <p:spPr>
            <a:xfrm>
              <a:off x="-1244634" y="4419818"/>
              <a:ext cx="1430922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D0C1C1-A975-AC4C-8202-0DC53C97A67B}"/>
                </a:ext>
              </a:extLst>
            </p:cNvPr>
            <p:cNvSpPr/>
            <p:nvPr/>
          </p:nvSpPr>
          <p:spPr>
            <a:xfrm>
              <a:off x="-404852" y="3490803"/>
              <a:ext cx="1430922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19E8BA-5BFA-F4B3-AD09-812C7EC366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7250112" cy="952806"/>
          </a:xfrm>
        </p:spPr>
        <p:txBody>
          <a:bodyPr>
            <a:normAutofit/>
          </a:bodyPr>
          <a:lstStyle/>
          <a:p>
            <a:r>
              <a:rPr lang="en-US" sz="3200" dirty="0"/>
              <a:t>Free Electron Laser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5BF958-B34D-9A3F-A509-3291D9F01E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90C2F-285F-B636-C0F8-2EBD78B70D28}"/>
              </a:ext>
            </a:extLst>
          </p:cNvPr>
          <p:cNvSpPr txBox="1"/>
          <p:nvPr/>
        </p:nvSpPr>
        <p:spPr>
          <a:xfrm>
            <a:off x="177554" y="1221784"/>
            <a:ext cx="296156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sto MT" panose="02040603050505030304" pitchFamily="18" charset="77"/>
              </a:rPr>
              <a:t>EUV and X-ray beams, tunable in </a:t>
            </a:r>
            <a:r>
              <a:rPr lang="en-GB" sz="1600" dirty="0">
                <a:solidFill>
                  <a:schemeClr val="tx1"/>
                </a:solidFill>
                <a:latin typeface="Symbol" pitchFamily="2" charset="2"/>
              </a:rPr>
              <a:t>l</a:t>
            </a:r>
            <a:r>
              <a:rPr lang="en-GB" sz="1600" dirty="0">
                <a:solidFill>
                  <a:schemeClr val="tx1"/>
                </a:solidFill>
                <a:latin typeface="Calisto MT" panose="02040603050505030304" pitchFamily="18" charset="77"/>
              </a:rPr>
              <a:t> and polarization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622A9C-B65D-9047-1821-5F6248A989E3}"/>
              </a:ext>
            </a:extLst>
          </p:cNvPr>
          <p:cNvCxnSpPr>
            <a:cxnSpLocks/>
          </p:cNvCxnSpPr>
          <p:nvPr/>
        </p:nvCxnSpPr>
        <p:spPr>
          <a:xfrm flipH="1" flipV="1">
            <a:off x="1658337" y="1778859"/>
            <a:ext cx="1008112" cy="2977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5C40AC0-C6B7-2FF0-E703-2849D9976B72}"/>
              </a:ext>
            </a:extLst>
          </p:cNvPr>
          <p:cNvSpPr txBox="1"/>
          <p:nvPr/>
        </p:nvSpPr>
        <p:spPr>
          <a:xfrm>
            <a:off x="7255227" y="6289813"/>
            <a:ext cx="2921914" cy="779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sto MT" panose="02040603050505030304" pitchFamily="18" charset="77"/>
              </a:rPr>
              <a:t>Short (down to few optical cycles) high-brightness pulses of visible light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C6DF50-EBC1-E53F-B6AF-8CF244CFFF19}"/>
              </a:ext>
            </a:extLst>
          </p:cNvPr>
          <p:cNvCxnSpPr>
            <a:cxnSpLocks/>
          </p:cNvCxnSpPr>
          <p:nvPr/>
        </p:nvCxnSpPr>
        <p:spPr>
          <a:xfrm>
            <a:off x="6486735" y="5598136"/>
            <a:ext cx="769906" cy="9390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B0372B6-F9E2-9B48-ABC8-8967B1123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68" y="6588149"/>
            <a:ext cx="4752528" cy="7260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C6121D-2084-4648-94DD-EC1B64C895B8}"/>
              </a:ext>
            </a:extLst>
          </p:cNvPr>
          <p:cNvSpPr txBox="1"/>
          <p:nvPr/>
        </p:nvSpPr>
        <p:spPr>
          <a:xfrm>
            <a:off x="164648" y="732183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</p:spTree>
    <p:extLst>
      <p:ext uri="{BB962C8B-B14F-4D97-AF65-F5344CB8AC3E}">
        <p14:creationId xmlns:p14="http://schemas.microsoft.com/office/powerpoint/2010/main" val="670822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C7E813-5E96-58DE-EFCD-D49107CEB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12" y="1825923"/>
            <a:ext cx="6912768" cy="488031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19E8BA-5BFA-F4B3-AD09-812C7EC366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7250112" cy="952806"/>
          </a:xfrm>
        </p:spPr>
        <p:txBody>
          <a:bodyPr>
            <a:normAutofit/>
          </a:bodyPr>
          <a:lstStyle/>
          <a:p>
            <a:r>
              <a:rPr lang="en-US" sz="3200" dirty="0"/>
              <a:t>Free Electron Laser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5BF958-B34D-9A3F-A509-3291D9F01E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90C2F-285F-B636-C0F8-2EBD78B70D28}"/>
              </a:ext>
            </a:extLst>
          </p:cNvPr>
          <p:cNvSpPr txBox="1"/>
          <p:nvPr/>
        </p:nvSpPr>
        <p:spPr>
          <a:xfrm>
            <a:off x="134530" y="1336998"/>
            <a:ext cx="2961566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sto MT" panose="02040603050505030304" pitchFamily="18" charset="77"/>
              </a:rPr>
              <a:t>EUV and X-ray beams, tunable in </a:t>
            </a:r>
            <a:r>
              <a:rPr lang="en-GB" sz="1600" dirty="0">
                <a:solidFill>
                  <a:schemeClr val="tx1"/>
                </a:solidFill>
                <a:latin typeface="Symbol" pitchFamily="2" charset="2"/>
              </a:rPr>
              <a:t>l</a:t>
            </a:r>
            <a:r>
              <a:rPr lang="en-GB" sz="1600" dirty="0">
                <a:solidFill>
                  <a:schemeClr val="tx1"/>
                </a:solidFill>
                <a:latin typeface="Calisto MT" panose="02040603050505030304" pitchFamily="18" charset="77"/>
              </a:rPr>
              <a:t> and polarization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622A9C-B65D-9047-1821-5F6248A989E3}"/>
              </a:ext>
            </a:extLst>
          </p:cNvPr>
          <p:cNvCxnSpPr>
            <a:cxnSpLocks/>
          </p:cNvCxnSpPr>
          <p:nvPr/>
        </p:nvCxnSpPr>
        <p:spPr>
          <a:xfrm flipH="1" flipV="1">
            <a:off x="1615313" y="1894073"/>
            <a:ext cx="1008112" cy="2977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5C40AC0-C6B7-2FF0-E703-2849D9976B72}"/>
              </a:ext>
            </a:extLst>
          </p:cNvPr>
          <p:cNvSpPr txBox="1"/>
          <p:nvPr/>
        </p:nvSpPr>
        <p:spPr>
          <a:xfrm>
            <a:off x="7212203" y="6405027"/>
            <a:ext cx="2921914" cy="779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sto MT" panose="02040603050505030304" pitchFamily="18" charset="77"/>
              </a:rPr>
              <a:t>Short (down to few optical cycles) high-brightness pulses of visible light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C6DF50-EBC1-E53F-B6AF-8CF244CFFF19}"/>
              </a:ext>
            </a:extLst>
          </p:cNvPr>
          <p:cNvCxnSpPr>
            <a:cxnSpLocks/>
          </p:cNvCxnSpPr>
          <p:nvPr/>
        </p:nvCxnSpPr>
        <p:spPr>
          <a:xfrm>
            <a:off x="6443711" y="5713350"/>
            <a:ext cx="769906" cy="9390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B86DECA-F109-314B-9E05-E77879EC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179" y="2566650"/>
            <a:ext cx="1460855" cy="10167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E73101-064E-B143-B8AF-60110C21A851}"/>
              </a:ext>
            </a:extLst>
          </p:cNvPr>
          <p:cNvSpPr txBox="1"/>
          <p:nvPr/>
        </p:nvSpPr>
        <p:spPr>
          <a:xfrm>
            <a:off x="4896296" y="1261468"/>
            <a:ext cx="4769793" cy="10082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sto MT" panose="02040603050505030304" pitchFamily="18" charset="77"/>
              </a:rPr>
              <a:t>EUV/X-ray free-electron lasers (FELs) point towards </a:t>
            </a:r>
            <a:r>
              <a:rPr lang="en-GB" sz="1600" dirty="0">
                <a:solidFill>
                  <a:srgbClr val="FF0000"/>
                </a:solidFill>
                <a:latin typeface="Calisto MT" panose="02040603050505030304" pitchFamily="18" charset="77"/>
              </a:rPr>
              <a:t>the diagonal between synchrotrons and lasers features</a:t>
            </a:r>
            <a:r>
              <a:rPr lang="en-GB" sz="1600" dirty="0">
                <a:solidFill>
                  <a:schemeClr val="tx1"/>
                </a:solidFill>
                <a:latin typeface="Calisto MT" panose="02040603050505030304" pitchFamily="18" charset="77"/>
              </a:rPr>
              <a:t>: the generation of </a:t>
            </a:r>
            <a:r>
              <a:rPr lang="en-GB" sz="1600" b="1" dirty="0">
                <a:solidFill>
                  <a:schemeClr val="tx1"/>
                </a:solidFill>
                <a:latin typeface="Calisto MT" panose="02040603050505030304" pitchFamily="18" charset="77"/>
              </a:rPr>
              <a:t>ultrafast</a:t>
            </a:r>
            <a:r>
              <a:rPr lang="en-GB" sz="1600" dirty="0">
                <a:solidFill>
                  <a:schemeClr val="tx1"/>
                </a:solidFill>
                <a:latin typeface="Calisto MT" panose="02040603050505030304" pitchFamily="18" charset="77"/>
              </a:rPr>
              <a:t> and </a:t>
            </a:r>
            <a:r>
              <a:rPr lang="en-GB" sz="1600" b="1" dirty="0">
                <a:solidFill>
                  <a:schemeClr val="tx1"/>
                </a:solidFill>
                <a:latin typeface="Calisto MT" panose="02040603050505030304" pitchFamily="18" charset="77"/>
              </a:rPr>
              <a:t>high-brightness </a:t>
            </a:r>
            <a:r>
              <a:rPr lang="en-GB" sz="1600" dirty="0">
                <a:solidFill>
                  <a:schemeClr val="tx1"/>
                </a:solidFill>
                <a:latin typeface="Calisto MT" panose="02040603050505030304" pitchFamily="18" charset="77"/>
              </a:rPr>
              <a:t>pulses of </a:t>
            </a:r>
            <a:r>
              <a:rPr lang="en-GB" sz="1600" b="1" dirty="0">
                <a:solidFill>
                  <a:schemeClr val="tx1"/>
                </a:solidFill>
                <a:latin typeface="Calisto MT" panose="02040603050505030304" pitchFamily="18" charset="77"/>
              </a:rPr>
              <a:t>EUV</a:t>
            </a:r>
            <a:r>
              <a:rPr lang="en-GB" sz="1600" dirty="0">
                <a:solidFill>
                  <a:schemeClr val="tx1"/>
                </a:solidFill>
                <a:latin typeface="Calisto MT" panose="02040603050505030304" pitchFamily="18" charset="77"/>
              </a:rPr>
              <a:t> and </a:t>
            </a:r>
            <a:r>
              <a:rPr lang="en-GB" sz="1600" b="1" dirty="0">
                <a:solidFill>
                  <a:schemeClr val="tx1"/>
                </a:solidFill>
                <a:latin typeface="Calisto MT" panose="02040603050505030304" pitchFamily="18" charset="77"/>
              </a:rPr>
              <a:t>X-ray</a:t>
            </a:r>
            <a:r>
              <a:rPr lang="en-GB" sz="1600" dirty="0">
                <a:solidFill>
                  <a:schemeClr val="tx1"/>
                </a:solidFill>
                <a:latin typeface="Calisto MT" panose="02040603050505030304" pitchFamily="18" charset="77"/>
              </a:rPr>
              <a:t> photons</a:t>
            </a:r>
            <a:endParaRPr lang="en-IT" sz="1600" dirty="0">
              <a:solidFill>
                <a:schemeClr val="tx1"/>
              </a:solidFill>
              <a:latin typeface="Calisto MT" panose="02040603050505030304" pitchFamily="18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1A7C12-BFD6-E54B-97EA-DD69BC365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68" y="6588149"/>
            <a:ext cx="4752528" cy="7260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D22E85-DE2F-1B44-B163-12428C280C67}"/>
              </a:ext>
            </a:extLst>
          </p:cNvPr>
          <p:cNvSpPr txBox="1"/>
          <p:nvPr/>
        </p:nvSpPr>
        <p:spPr>
          <a:xfrm>
            <a:off x="164648" y="732183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</p:spTree>
    <p:extLst>
      <p:ext uri="{BB962C8B-B14F-4D97-AF65-F5344CB8AC3E}">
        <p14:creationId xmlns:p14="http://schemas.microsoft.com/office/powerpoint/2010/main" val="1355972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078161-266B-EC24-CFB5-1570477EF0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7250112" cy="863700"/>
          </a:xfrm>
        </p:spPr>
        <p:txBody>
          <a:bodyPr/>
          <a:lstStyle/>
          <a:p>
            <a:r>
              <a:rPr lang="en-IT" dirty="0"/>
              <a:t>FELs around the world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95045-5315-A814-0938-49B4FE0822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5</a:t>
            </a:fld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9EE23-D60C-21AB-F813-4AA8B7DB7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0" y="1291267"/>
            <a:ext cx="7772400" cy="4977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A222DA-615D-1739-0EE8-3925B3C3F86F}"/>
              </a:ext>
            </a:extLst>
          </p:cNvPr>
          <p:cNvSpPr txBox="1"/>
          <p:nvPr/>
        </p:nvSpPr>
        <p:spPr>
          <a:xfrm>
            <a:off x="34032" y="1101097"/>
            <a:ext cx="5262240" cy="23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1067EA"/>
                </a:solidFill>
              </a:rPr>
              <a:t>https://</a:t>
            </a:r>
            <a:r>
              <a:rPr lang="en-GB" sz="1000" dirty="0" err="1">
                <a:solidFill>
                  <a:srgbClr val="1067EA"/>
                </a:solidFill>
              </a:rPr>
              <a:t>nucleus.iaea.org</a:t>
            </a:r>
            <a:r>
              <a:rPr lang="en-GB" sz="1000" dirty="0">
                <a:solidFill>
                  <a:srgbClr val="1067EA"/>
                </a:solidFill>
              </a:rPr>
              <a:t>/sites/accelerators/Pages/Interactive-Map-of-</a:t>
            </a:r>
            <a:r>
              <a:rPr lang="en-GB" sz="1000" dirty="0" err="1">
                <a:solidFill>
                  <a:srgbClr val="1067EA"/>
                </a:solidFill>
              </a:rPr>
              <a:t>Accelerators.aspx</a:t>
            </a:r>
            <a:endParaRPr lang="en-IT" sz="1000" dirty="0">
              <a:solidFill>
                <a:srgbClr val="1067EA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EDB8CE-0807-4B63-A5C6-AAC87A244EB4}"/>
              </a:ext>
            </a:extLst>
          </p:cNvPr>
          <p:cNvGrpSpPr/>
          <p:nvPr/>
        </p:nvGrpSpPr>
        <p:grpSpPr>
          <a:xfrm>
            <a:off x="2813880" y="2158879"/>
            <a:ext cx="3166120" cy="1592135"/>
            <a:chOff x="5135836" y="2252238"/>
            <a:chExt cx="3886200" cy="19264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FA8B5D-FC20-79DD-9228-5DFCAB8A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5836" y="2252238"/>
              <a:ext cx="3886200" cy="165734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EE8EE2-E469-9936-22B8-031EC8998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5836" y="3919216"/>
              <a:ext cx="3886200" cy="25950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60D5C1-5882-02D2-4F9B-5BDF673C3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5836" y="3903849"/>
              <a:ext cx="3886200" cy="259502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6FB45E-4B40-0573-A389-30D488B1EC9C}"/>
              </a:ext>
            </a:extLst>
          </p:cNvPr>
          <p:cNvCxnSpPr>
            <a:cxnSpLocks/>
          </p:cNvCxnSpPr>
          <p:nvPr/>
        </p:nvCxnSpPr>
        <p:spPr>
          <a:xfrm>
            <a:off x="1871960" y="4139877"/>
            <a:ext cx="3131350" cy="84609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_MG_3098.jpg">
            <a:extLst>
              <a:ext uri="{FF2B5EF4-FFF2-40B4-BE49-F238E27FC236}">
                <a16:creationId xmlns:a16="http://schemas.microsoft.com/office/drawing/2014/main" id="{666A7086-80AD-B485-67C6-8AB672659D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20" y="2935932"/>
            <a:ext cx="5005555" cy="3336454"/>
          </a:xfrm>
          <a:prstGeom prst="rect">
            <a:avLst/>
          </a:prstGeom>
        </p:spPr>
      </p:pic>
      <p:cxnSp>
        <p:nvCxnSpPr>
          <p:cNvPr id="15" name="Connettore 1 24">
            <a:extLst>
              <a:ext uri="{FF2B5EF4-FFF2-40B4-BE49-F238E27FC236}">
                <a16:creationId xmlns:a16="http://schemas.microsoft.com/office/drawing/2014/main" id="{E630279F-8787-8B6F-720E-438CB82C137E}"/>
              </a:ext>
            </a:extLst>
          </p:cNvPr>
          <p:cNvCxnSpPr>
            <a:cxnSpLocks/>
          </p:cNvCxnSpPr>
          <p:nvPr/>
        </p:nvCxnSpPr>
        <p:spPr bwMode="auto">
          <a:xfrm>
            <a:off x="6586990" y="5292005"/>
            <a:ext cx="0" cy="354938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7">
            <a:extLst>
              <a:ext uri="{FF2B5EF4-FFF2-40B4-BE49-F238E27FC236}">
                <a16:creationId xmlns:a16="http://schemas.microsoft.com/office/drawing/2014/main" id="{0616FC68-E9A1-9573-D2B9-3EEF26B77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797" y="5646943"/>
            <a:ext cx="3748200" cy="146655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600" b="1" dirty="0">
                <a:solidFill>
                  <a:schemeClr val="tx1"/>
                </a:solidFill>
                <a:latin typeface="Garamond" charset="0"/>
                <a:ea typeface="MS PGothic" pitchFamily="34" charset="-128"/>
                <a:cs typeface="MS PGothic" pitchFamily="34" charset="-128"/>
              </a:rPr>
              <a:t>FERMI externally Seeded </a:t>
            </a:r>
            <a:r>
              <a:rPr lang="mr-IN" sz="1600" b="1" dirty="0">
                <a:solidFill>
                  <a:schemeClr val="tx1"/>
                </a:solidFill>
                <a:latin typeface="Garamond" charset="0"/>
                <a:ea typeface="MS PGothic" pitchFamily="34" charset="-128"/>
                <a:cs typeface="MS PGothic" pitchFamily="34" charset="-128"/>
              </a:rPr>
              <a:t>–</a:t>
            </a:r>
            <a:r>
              <a:rPr lang="en-GB" sz="1600" b="1" dirty="0">
                <a:solidFill>
                  <a:schemeClr val="tx1"/>
                </a:solidFill>
                <a:latin typeface="Garamond" charset="0"/>
                <a:ea typeface="MS PGothic" pitchFamily="34" charset="-128"/>
                <a:cs typeface="MS PGothic" pitchFamily="34" charset="-128"/>
              </a:rPr>
              <a:t> </a:t>
            </a:r>
          </a:p>
          <a:p>
            <a:pPr algn="just">
              <a:defRPr/>
            </a:pPr>
            <a:r>
              <a:rPr lang="en-GB" sz="1600" b="1" dirty="0">
                <a:solidFill>
                  <a:schemeClr val="tx1"/>
                </a:solidFill>
                <a:latin typeface="Garamond" charset="0"/>
                <a:ea typeface="MS PGothic" pitchFamily="34" charset="-128"/>
                <a:cs typeface="MS PGothic" pitchFamily="34" charset="-128"/>
              </a:rPr>
              <a:t>High Gain Harmonic Generation FELs</a:t>
            </a:r>
          </a:p>
          <a:p>
            <a:pPr algn="just">
              <a:defRPr/>
            </a:pPr>
            <a:r>
              <a:rPr lang="en-GB" sz="1600" dirty="0">
                <a:solidFill>
                  <a:schemeClr val="tx1"/>
                </a:solidFill>
                <a:latin typeface="Garamond" charset="0"/>
                <a:ea typeface="MS PGothic" pitchFamily="34" charset="-128"/>
                <a:cs typeface="MS PGothic" pitchFamily="34" charset="-128"/>
              </a:rPr>
              <a:t>First e-beam in Aug 2008</a:t>
            </a:r>
          </a:p>
          <a:p>
            <a:pPr algn="just">
              <a:defRPr/>
            </a:pPr>
            <a:r>
              <a:rPr lang="en-GB" sz="1600" dirty="0">
                <a:solidFill>
                  <a:schemeClr val="tx1"/>
                </a:solidFill>
                <a:latin typeface="Garamond" charset="0"/>
                <a:ea typeface="MS PGothic" pitchFamily="34" charset="-128"/>
                <a:cs typeface="MS PGothic" pitchFamily="34" charset="-128"/>
              </a:rPr>
              <a:t>First lasing in 2010</a:t>
            </a:r>
          </a:p>
          <a:p>
            <a:pPr algn="just">
              <a:defRPr/>
            </a:pPr>
            <a:r>
              <a:rPr lang="en-GB" sz="1600" dirty="0">
                <a:solidFill>
                  <a:schemeClr val="tx1"/>
                </a:solidFill>
                <a:latin typeface="Garamond" charset="0"/>
                <a:ea typeface="MS PGothic" pitchFamily="34" charset="-128"/>
                <a:cs typeface="MS PGothic" pitchFamily="34" charset="-128"/>
              </a:rPr>
              <a:t>Linac up to 1.5 GeV</a:t>
            </a:r>
          </a:p>
          <a:p>
            <a:pPr algn="just">
              <a:defRPr/>
            </a:pPr>
            <a:r>
              <a:rPr lang="en-GB" sz="1600" dirty="0">
                <a:solidFill>
                  <a:schemeClr val="tx1"/>
                </a:solidFill>
                <a:latin typeface="Garamond" charset="0"/>
                <a:ea typeface="MS PGothic" pitchFamily="34" charset="-128"/>
                <a:cs typeface="MS PGothic" pitchFamily="34" charset="-128"/>
              </a:rPr>
              <a:t>FEL-1: 100-20nm; FEL-2: 20-4nm</a:t>
            </a:r>
          </a:p>
        </p:txBody>
      </p:sp>
      <p:sp>
        <p:nvSpPr>
          <p:cNvPr id="17" name="CasellaDiTesto 7">
            <a:extLst>
              <a:ext uri="{FF2B5EF4-FFF2-40B4-BE49-F238E27FC236}">
                <a16:creationId xmlns:a16="http://schemas.microsoft.com/office/drawing/2014/main" id="{CB3CD91C-0A2E-C6FD-CAD0-72481F264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6990" y="2438932"/>
            <a:ext cx="3498843" cy="55066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GB" sz="1600" b="1" dirty="0">
                <a:solidFill>
                  <a:schemeClr val="tx1"/>
                </a:solidFill>
                <a:latin typeface="Garamond" charset="0"/>
                <a:ea typeface="MS PGothic" pitchFamily="34" charset="-128"/>
                <a:cs typeface="MS PGothic" pitchFamily="34" charset="-128"/>
              </a:rPr>
              <a:t>ELETTRA Synchrotron Light Source:</a:t>
            </a:r>
          </a:p>
          <a:p>
            <a:pPr algn="just">
              <a:defRPr/>
            </a:pPr>
            <a:r>
              <a:rPr lang="en-GB" sz="1600" dirty="0">
                <a:solidFill>
                  <a:schemeClr val="tx1"/>
                </a:solidFill>
                <a:latin typeface="Garamond" charset="0"/>
                <a:ea typeface="MS PGothic" pitchFamily="34" charset="-128"/>
                <a:cs typeface="MS PGothic" pitchFamily="34" charset="-128"/>
              </a:rPr>
              <a:t>2.0 GeV and 2.4 GeV, top-up mode,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9527FA-62B4-F779-713B-32CDCE90F26E}"/>
              </a:ext>
            </a:extLst>
          </p:cNvPr>
          <p:cNvCxnSpPr/>
          <p:nvPr/>
        </p:nvCxnSpPr>
        <p:spPr>
          <a:xfrm flipH="1">
            <a:off x="7957988" y="2982230"/>
            <a:ext cx="216024" cy="15121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p_sase_hghg.gif">
            <a:extLst>
              <a:ext uri="{FF2B5EF4-FFF2-40B4-BE49-F238E27FC236}">
                <a16:creationId xmlns:a16="http://schemas.microsoft.com/office/drawing/2014/main" id="{98D185F8-C34B-5E6E-EAA3-9B0E4DAE1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51" y="3031755"/>
            <a:ext cx="2210735" cy="17174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547A5F-DC96-B346-AAB4-922DA4F2F007}"/>
              </a:ext>
            </a:extLst>
          </p:cNvPr>
          <p:cNvSpPr txBox="1"/>
          <p:nvPr/>
        </p:nvSpPr>
        <p:spPr>
          <a:xfrm>
            <a:off x="164648" y="732183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2365FB8-7DF9-F548-907F-DCC62EF786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68" y="6588149"/>
            <a:ext cx="4752528" cy="7260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1C44311-F756-26DB-6251-F31A79512403}"/>
              </a:ext>
            </a:extLst>
          </p:cNvPr>
          <p:cNvSpPr txBox="1"/>
          <p:nvPr/>
        </p:nvSpPr>
        <p:spPr>
          <a:xfrm>
            <a:off x="439045" y="5798041"/>
            <a:ext cx="3966356" cy="664797"/>
          </a:xfrm>
          <a:prstGeom prst="rect">
            <a:avLst/>
          </a:prstGeom>
          <a:solidFill>
            <a:srgbClr val="F4F4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sz="2000" b="1" dirty="0">
                <a:solidFill>
                  <a:srgbClr val="1067EA"/>
                </a:solidFill>
                <a:latin typeface="Calisto MT" panose="02040603050505030304" pitchFamily="18" charset="77"/>
              </a:rPr>
              <a:t>FERMI is the best approximation of a “true laser” among FELs</a:t>
            </a:r>
          </a:p>
        </p:txBody>
      </p:sp>
      <p:sp>
        <p:nvSpPr>
          <p:cNvPr id="26" name="Left Arrow 25">
            <a:extLst>
              <a:ext uri="{FF2B5EF4-FFF2-40B4-BE49-F238E27FC236}">
                <a16:creationId xmlns:a16="http://schemas.microsoft.com/office/drawing/2014/main" id="{2DB6883D-EAF9-E34E-A25A-36EEAE77BCE4}"/>
              </a:ext>
            </a:extLst>
          </p:cNvPr>
          <p:cNvSpPr/>
          <p:nvPr/>
        </p:nvSpPr>
        <p:spPr>
          <a:xfrm>
            <a:off x="4405401" y="6276009"/>
            <a:ext cx="775791" cy="30411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0997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3C2D2D-BA24-0574-C234-57D9B04B8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7250112" cy="863700"/>
          </a:xfrm>
        </p:spPr>
        <p:txBody>
          <a:bodyPr>
            <a:normAutofit/>
          </a:bodyPr>
          <a:lstStyle/>
          <a:p>
            <a:r>
              <a:rPr lang="en-US" sz="3600" dirty="0"/>
              <a:t>FERMI layout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EF7B81-0FA1-BC15-BD07-0D5042FCA9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A9CDEC-DE93-D232-3B0A-FB2E9A631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70" y="2195661"/>
            <a:ext cx="9231050" cy="1656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A742C7-15D6-952B-67F9-54A22366C7C5}"/>
              </a:ext>
            </a:extLst>
          </p:cNvPr>
          <p:cNvSpPr txBox="1"/>
          <p:nvPr/>
        </p:nvSpPr>
        <p:spPr>
          <a:xfrm>
            <a:off x="164648" y="1412499"/>
            <a:ext cx="3147472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S-band </a:t>
            </a:r>
            <a:r>
              <a:rPr lang="en-US" sz="2000" dirty="0" err="1">
                <a:solidFill>
                  <a:schemeClr val="tx1"/>
                </a:solidFill>
              </a:rPr>
              <a:t>Linac</a:t>
            </a:r>
            <a:r>
              <a:rPr lang="en-US" sz="2000" dirty="0">
                <a:solidFill>
                  <a:schemeClr val="tx1"/>
                </a:solidFill>
              </a:rPr>
              <a:t> (3 GHz)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4EA556-DEBC-E04F-CAC9-92F1BA14D3E8}"/>
              </a:ext>
            </a:extLst>
          </p:cNvPr>
          <p:cNvSpPr txBox="1"/>
          <p:nvPr/>
        </p:nvSpPr>
        <p:spPr>
          <a:xfrm>
            <a:off x="164648" y="1856079"/>
            <a:ext cx="1629964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Injector 100MeV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BF06B-41AB-CCF5-8921-F1F375E5C7BC}"/>
              </a:ext>
            </a:extLst>
          </p:cNvPr>
          <p:cNvSpPr txBox="1"/>
          <p:nvPr/>
        </p:nvSpPr>
        <p:spPr>
          <a:xfrm>
            <a:off x="4392240" y="1698663"/>
            <a:ext cx="297139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Bunch Compressor ~280MeV (Ip~500-700A)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1F65D4-D40F-277B-9EB5-AB17DB5C2299}"/>
              </a:ext>
            </a:extLst>
          </p:cNvPr>
          <p:cNvCxnSpPr>
            <a:cxnSpLocks/>
          </p:cNvCxnSpPr>
          <p:nvPr/>
        </p:nvCxnSpPr>
        <p:spPr>
          <a:xfrm flipH="1">
            <a:off x="3888184" y="2161193"/>
            <a:ext cx="546718" cy="6956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A2A24-1728-1177-1F38-262BB770F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68" y="6588149"/>
            <a:ext cx="4752528" cy="7260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F76427-8E49-01EF-21F8-2C9A02EE2D42}"/>
              </a:ext>
            </a:extLst>
          </p:cNvPr>
          <p:cNvSpPr txBox="1"/>
          <p:nvPr/>
        </p:nvSpPr>
        <p:spPr>
          <a:xfrm>
            <a:off x="164648" y="732183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1D7EA8-7C12-FDB6-2867-D6892AB71E43}"/>
              </a:ext>
            </a:extLst>
          </p:cNvPr>
          <p:cNvSpPr txBox="1"/>
          <p:nvPr/>
        </p:nvSpPr>
        <p:spPr>
          <a:xfrm>
            <a:off x="164648" y="3686640"/>
            <a:ext cx="1851328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Q=500pC, 50Hz</a:t>
            </a:r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2F01C438-626A-EF14-E146-D02CDBE07734}"/>
              </a:ext>
            </a:extLst>
          </p:cNvPr>
          <p:cNvSpPr/>
          <p:nvPr/>
        </p:nvSpPr>
        <p:spPr>
          <a:xfrm rot="5400000">
            <a:off x="907657" y="2016756"/>
            <a:ext cx="149738" cy="1058789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8850D2-E954-E4A7-813F-07AC085DB479}"/>
              </a:ext>
            </a:extLst>
          </p:cNvPr>
          <p:cNvGrpSpPr/>
          <p:nvPr/>
        </p:nvGrpSpPr>
        <p:grpSpPr bwMode="auto">
          <a:xfrm>
            <a:off x="3075091" y="4194381"/>
            <a:ext cx="4248472" cy="998867"/>
            <a:chOff x="4572000" y="719239"/>
            <a:chExt cx="4248472" cy="99886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9DCAB07-A388-50DA-0597-72B7F22EF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572000" y="719239"/>
              <a:ext cx="4248472" cy="84093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2D5D70-9330-CADD-8AB5-5CC7D3AE2B9A}"/>
                </a:ext>
              </a:extLst>
            </p:cNvPr>
            <p:cNvSpPr txBox="1"/>
            <p:nvPr/>
          </p:nvSpPr>
          <p:spPr bwMode="auto">
            <a:xfrm>
              <a:off x="5940152" y="1395447"/>
              <a:ext cx="2559657" cy="322659"/>
            </a:xfrm>
            <a:prstGeom prst="roundRect">
              <a:avLst>
                <a:gd name="adj" fmla="val 8030"/>
              </a:avLst>
            </a:prstGeom>
            <a:solidFill>
              <a:srgbClr val="FABCBD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chemeClr val="tx1"/>
                  </a:solidFill>
                </a:rPr>
                <a:t>FEL-1 upgraded to EEHG </a:t>
              </a:r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A584BDB-CFE9-E05A-DEDE-927C31A954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68"/>
          <a:stretch/>
        </p:blipFill>
        <p:spPr bwMode="auto">
          <a:xfrm>
            <a:off x="2885728" y="5543749"/>
            <a:ext cx="4896544" cy="82069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985DF2-BBBA-7B66-9ED7-276C2FD2ADD4}"/>
              </a:ext>
            </a:extLst>
          </p:cNvPr>
          <p:cNvCxnSpPr>
            <a:cxnSpLocks/>
          </p:cNvCxnSpPr>
          <p:nvPr/>
        </p:nvCxnSpPr>
        <p:spPr>
          <a:xfrm>
            <a:off x="725217" y="6012085"/>
            <a:ext cx="20108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2C414E8-5DD0-2FD4-63F4-8EBBC78183E9}"/>
              </a:ext>
            </a:extLst>
          </p:cNvPr>
          <p:cNvCxnSpPr>
            <a:cxnSpLocks/>
          </p:cNvCxnSpPr>
          <p:nvPr/>
        </p:nvCxnSpPr>
        <p:spPr>
          <a:xfrm flipV="1">
            <a:off x="725217" y="4811808"/>
            <a:ext cx="2586903" cy="11926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4DD8297-BE28-842A-B411-00186C0086B1}"/>
              </a:ext>
            </a:extLst>
          </p:cNvPr>
          <p:cNvCxnSpPr>
            <a:cxnSpLocks/>
          </p:cNvCxnSpPr>
          <p:nvPr/>
        </p:nvCxnSpPr>
        <p:spPr>
          <a:xfrm>
            <a:off x="280770" y="6012085"/>
            <a:ext cx="444447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FA02C90-82D6-8FEB-D0DB-9834CDE488E9}"/>
              </a:ext>
            </a:extLst>
          </p:cNvPr>
          <p:cNvSpPr txBox="1"/>
          <p:nvPr/>
        </p:nvSpPr>
        <p:spPr>
          <a:xfrm>
            <a:off x="7652650" y="4472578"/>
            <a:ext cx="1859169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FEL-1</a:t>
            </a:r>
          </a:p>
          <a:p>
            <a:r>
              <a:rPr lang="en-US" dirty="0">
                <a:solidFill>
                  <a:schemeClr val="tx1"/>
                </a:solidFill>
              </a:rPr>
              <a:t>(100-20nm)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6C0829-43A7-0377-41C5-DBC0D4395917}"/>
              </a:ext>
            </a:extLst>
          </p:cNvPr>
          <p:cNvSpPr txBox="1"/>
          <p:nvPr/>
        </p:nvSpPr>
        <p:spPr>
          <a:xfrm>
            <a:off x="7851212" y="5736185"/>
            <a:ext cx="1464773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FEL-2</a:t>
            </a:r>
          </a:p>
          <a:p>
            <a:r>
              <a:rPr lang="en-US" dirty="0">
                <a:solidFill>
                  <a:schemeClr val="tx1"/>
                </a:solidFill>
              </a:rPr>
              <a:t>(20-4nm)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886D674-CDF0-61F1-3236-D8440D0019D7}"/>
              </a:ext>
            </a:extLst>
          </p:cNvPr>
          <p:cNvCxnSpPr>
            <a:cxnSpLocks/>
          </p:cNvCxnSpPr>
          <p:nvPr/>
        </p:nvCxnSpPr>
        <p:spPr>
          <a:xfrm>
            <a:off x="9315985" y="3059757"/>
            <a:ext cx="444447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2D9EA18-22CB-E2EA-F395-4FBC18192C33}"/>
              </a:ext>
            </a:extLst>
          </p:cNvPr>
          <p:cNvSpPr/>
          <p:nvPr/>
        </p:nvSpPr>
        <p:spPr>
          <a:xfrm>
            <a:off x="7488585" y="2267669"/>
            <a:ext cx="2271846" cy="34861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E=0.9-1.6GeV</a:t>
            </a:r>
          </a:p>
        </p:txBody>
      </p:sp>
    </p:spTree>
    <p:extLst>
      <p:ext uri="{BB962C8B-B14F-4D97-AF65-F5344CB8AC3E}">
        <p14:creationId xmlns:p14="http://schemas.microsoft.com/office/powerpoint/2010/main" val="423395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7250112" cy="1007716"/>
          </a:xfrm>
        </p:spPr>
        <p:txBody>
          <a:bodyPr>
            <a:normAutofit fontScale="85000" lnSpcReduction="20000"/>
          </a:bodyPr>
          <a:lstStyle/>
          <a:p>
            <a:r>
              <a:rPr lang="en-US" sz="4200" dirty="0">
                <a:effectLst>
                  <a:outerShdw blurRad="38100" dist="38100" dir="2700000" algn="tl">
                    <a:srgbClr val="DDDDDD"/>
                  </a:outerShdw>
                </a:effectLst>
                <a:latin typeface="Calisto MT" charset="0"/>
                <a:ea typeface="ＭＳ Ｐゴシック" charset="0"/>
                <a:cs typeface="ＭＳ Ｐゴシック" charset="0"/>
              </a:rPr>
              <a:t>High Gain Harmonic Generation (HGHG)</a:t>
            </a:r>
            <a:endParaRPr lang="en-US" sz="4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grpSp>
        <p:nvGrpSpPr>
          <p:cNvPr id="4" name="Group 3"/>
          <p:cNvGrpSpPr/>
          <p:nvPr/>
        </p:nvGrpSpPr>
        <p:grpSpPr>
          <a:xfrm>
            <a:off x="215776" y="4139877"/>
            <a:ext cx="2922189" cy="2016224"/>
            <a:chOff x="431800" y="4787949"/>
            <a:chExt cx="4082053" cy="25283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800" y="4787949"/>
              <a:ext cx="4082053" cy="1873580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583928" y="6876181"/>
              <a:ext cx="1826792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Fresh beam</a:t>
              </a:r>
            </a:p>
          </p:txBody>
        </p:sp>
      </p:grpSp>
      <p:sp>
        <p:nvSpPr>
          <p:cNvPr id="7" name="Rounded Rectangle 6"/>
          <p:cNvSpPr/>
          <p:nvPr/>
        </p:nvSpPr>
        <p:spPr bwMode="auto">
          <a:xfrm>
            <a:off x="2245925" y="2339677"/>
            <a:ext cx="818312" cy="263309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2678">
              <a:defRPr/>
            </a:pPr>
            <a:endParaRPr lang="en-US">
              <a:solidFill>
                <a:srgbClr val="FF6600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771800" y="2339677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2678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 bwMode="auto">
          <a:xfrm>
            <a:off x="4779912" y="2339677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2678">
              <a:defRPr/>
            </a:pPr>
            <a:endParaRPr lang="en-US"/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1888551" y="1763613"/>
            <a:ext cx="1333252" cy="36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ctr" eaLnBrk="1"/>
            <a:r>
              <a:rPr lang="en-US" sz="1900" i="1" dirty="0">
                <a:solidFill>
                  <a:srgbClr val="FF0000"/>
                </a:solidFill>
              </a:rPr>
              <a:t>modulator</a:t>
            </a: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4200089" y="1835621"/>
            <a:ext cx="4655482" cy="36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ctr" eaLnBrk="1"/>
            <a:r>
              <a:rPr lang="en-US" sz="1900" i="1" dirty="0">
                <a:solidFill>
                  <a:srgbClr val="FF0000"/>
                </a:solidFill>
              </a:rPr>
              <a:t>High gain radiator tuned at n</a:t>
            </a:r>
            <a:r>
              <a:rPr lang="en-US" sz="1900" i="1" baseline="30000" dirty="0">
                <a:solidFill>
                  <a:srgbClr val="FF0000"/>
                </a:solidFill>
              </a:rPr>
              <a:t>th</a:t>
            </a:r>
            <a:r>
              <a:rPr lang="en-US" sz="1900" i="1" dirty="0">
                <a:solidFill>
                  <a:srgbClr val="FF0000"/>
                </a:solidFill>
              </a:rPr>
              <a:t> harmonic</a:t>
            </a: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27632" y="1979637"/>
            <a:ext cx="1735285" cy="91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ctr" eaLnBrk="1"/>
            <a:r>
              <a:rPr lang="en-US" sz="1900" i="1" dirty="0">
                <a:solidFill>
                  <a:srgbClr val="FF0000"/>
                </a:solidFill>
              </a:rPr>
              <a:t>Seed</a:t>
            </a:r>
          </a:p>
          <a:p>
            <a:pPr algn="ctr" eaLnBrk="1"/>
            <a:r>
              <a:rPr lang="en-US" sz="1900" i="1" dirty="0">
                <a:solidFill>
                  <a:srgbClr val="FF0000"/>
                </a:solidFill>
              </a:rPr>
              <a:t>THG or </a:t>
            </a:r>
          </a:p>
          <a:p>
            <a:pPr algn="ctr" eaLnBrk="1"/>
            <a:r>
              <a:rPr lang="en-US" sz="1900" i="1" dirty="0">
                <a:solidFill>
                  <a:srgbClr val="FF0000"/>
                </a:solidFill>
              </a:rPr>
              <a:t>tuneable OPA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5716016" y="2339677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2678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 bwMode="auto">
          <a:xfrm>
            <a:off x="6724128" y="2339677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2678">
              <a:defRPr/>
            </a:pPr>
            <a:endParaRPr lang="en-US"/>
          </a:p>
        </p:txBody>
      </p:sp>
      <p:sp>
        <p:nvSpPr>
          <p:cNvPr id="15" name="Rounded Rectangle 14"/>
          <p:cNvSpPr/>
          <p:nvPr/>
        </p:nvSpPr>
        <p:spPr bwMode="auto">
          <a:xfrm>
            <a:off x="7660232" y="2339677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2678">
              <a:defRPr/>
            </a:pPr>
            <a:endParaRPr lang="en-US"/>
          </a:p>
        </p:txBody>
      </p:sp>
      <p:sp>
        <p:nvSpPr>
          <p:cNvPr id="16" name="Rounded Rectangle 15"/>
          <p:cNvSpPr/>
          <p:nvPr/>
        </p:nvSpPr>
        <p:spPr bwMode="auto">
          <a:xfrm>
            <a:off x="8668344" y="2339677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2678">
              <a:defRPr/>
            </a:pPr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664048" y="2343369"/>
            <a:ext cx="1373696" cy="652005"/>
            <a:chOff x="2636416" y="2343369"/>
            <a:chExt cx="1373696" cy="652005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3202728" y="2343369"/>
              <a:ext cx="305175" cy="259617"/>
            </a:xfrm>
            <a:prstGeom prst="round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2678">
                <a:defRPr/>
              </a:pPr>
              <a:endParaRPr lang="en-US"/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2636416" y="2627709"/>
              <a:ext cx="1373696" cy="367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ＭＳ Ｐゴシック" charset="0"/>
                  <a:cs typeface="ＭＳ Ｐゴシック" charset="0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ＭＳ Ｐゴシック" charset="0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ＭＳ Ｐゴシック" charset="0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ＭＳ Ｐゴシック" charset="0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ＭＳ Ｐゴシック" charset="0"/>
                  <a:sym typeface="Helvetica Light" charset="0"/>
                </a:defRPr>
              </a:lvl5pPr>
              <a:lvl6pPr marL="25146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ＭＳ Ｐゴシック" charset="0"/>
                  <a:sym typeface="Helvetica Light" charset="0"/>
                </a:defRPr>
              </a:lvl6pPr>
              <a:lvl7pPr marL="29718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ＭＳ Ｐゴシック" charset="0"/>
                  <a:sym typeface="Helvetica Light" charset="0"/>
                </a:defRPr>
              </a:lvl7pPr>
              <a:lvl8pPr marL="34290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ＭＳ Ｐゴシック" charset="0"/>
                  <a:sym typeface="Helvetica Light" charset="0"/>
                </a:defRPr>
              </a:lvl8pPr>
              <a:lvl9pPr marL="38862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ＭＳ Ｐゴシック" charset="0"/>
                  <a:sym typeface="Helvetica Light" charset="0"/>
                </a:defRPr>
              </a:lvl9pPr>
            </a:lstStyle>
            <a:p>
              <a:pPr algn="ctr" eaLnBrk="1"/>
              <a:r>
                <a:rPr lang="en-US" sz="1900" i="1" dirty="0">
                  <a:solidFill>
                    <a:srgbClr val="FF0000"/>
                  </a:solidFill>
                </a:rPr>
                <a:t>dispersion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83928" y="3347789"/>
            <a:ext cx="1700560" cy="504056"/>
            <a:chOff x="1223888" y="3779837"/>
            <a:chExt cx="2705387" cy="886212"/>
          </a:xfrm>
        </p:grpSpPr>
        <p:sp>
          <p:nvSpPr>
            <p:cNvPr id="21" name="Oval 20"/>
            <p:cNvSpPr/>
            <p:nvPr/>
          </p:nvSpPr>
          <p:spPr>
            <a:xfrm>
              <a:off x="1439912" y="3779837"/>
              <a:ext cx="2489363" cy="422920"/>
            </a:xfrm>
            <a:prstGeom prst="ellipse">
              <a:avLst/>
            </a:prstGeom>
            <a:ln>
              <a:gradFill flip="none" rotWithShape="1">
                <a:gsLst>
                  <a:gs pos="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23888" y="4283893"/>
              <a:ext cx="1025483" cy="382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accent1"/>
                  </a:solidFill>
                  <a:latin typeface="Times New Roman"/>
                  <a:cs typeface="Times New Roman"/>
                </a:rPr>
                <a:t>e-beam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56136" y="4047733"/>
            <a:ext cx="2893829" cy="2086677"/>
            <a:chOff x="2079430" y="4663372"/>
            <a:chExt cx="6880964" cy="298575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9430" y="4663372"/>
              <a:ext cx="6880964" cy="2339768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2772713" y="7209001"/>
              <a:ext cx="2477360" cy="440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Modulated beam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27944" y="2915741"/>
            <a:ext cx="1024855" cy="720080"/>
            <a:chOff x="1496948" y="3008687"/>
            <a:chExt cx="1648356" cy="1230781"/>
          </a:xfrm>
        </p:grpSpPr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2159992" y="3131765"/>
              <a:ext cx="985312" cy="1107703"/>
            </a:xfrm>
            <a:custGeom>
              <a:avLst/>
              <a:gdLst>
                <a:gd name="T0" fmla="*/ 28054 w 153"/>
                <a:gd name="T1" fmla="*/ 2120 h 423"/>
                <a:gd name="T2" fmla="*/ 27296 w 153"/>
                <a:gd name="T3" fmla="*/ 2120 h 423"/>
                <a:gd name="T4" fmla="*/ 26608 w 153"/>
                <a:gd name="T5" fmla="*/ 2120 h 423"/>
                <a:gd name="T6" fmla="*/ 25861 w 153"/>
                <a:gd name="T7" fmla="*/ 2120 h 423"/>
                <a:gd name="T8" fmla="*/ 25118 w 153"/>
                <a:gd name="T9" fmla="*/ 2120 h 423"/>
                <a:gd name="T10" fmla="*/ 24360 w 153"/>
                <a:gd name="T11" fmla="*/ 2120 h 423"/>
                <a:gd name="T12" fmla="*/ 23668 w 153"/>
                <a:gd name="T13" fmla="*/ 2120 h 423"/>
                <a:gd name="T14" fmla="*/ 22925 w 153"/>
                <a:gd name="T15" fmla="*/ 2120 h 423"/>
                <a:gd name="T16" fmla="*/ 22167 w 153"/>
                <a:gd name="T17" fmla="*/ 2120 h 423"/>
                <a:gd name="T18" fmla="*/ 21475 w 153"/>
                <a:gd name="T19" fmla="*/ 2120 h 423"/>
                <a:gd name="T20" fmla="*/ 20732 w 153"/>
                <a:gd name="T21" fmla="*/ 2111 h 423"/>
                <a:gd name="T22" fmla="*/ 19985 w 153"/>
                <a:gd name="T23" fmla="*/ 2092 h 423"/>
                <a:gd name="T24" fmla="*/ 19227 w 153"/>
                <a:gd name="T25" fmla="*/ 2040 h 423"/>
                <a:gd name="T26" fmla="*/ 18539 w 153"/>
                <a:gd name="T27" fmla="*/ 1950 h 423"/>
                <a:gd name="T28" fmla="*/ 17792 w 153"/>
                <a:gd name="T29" fmla="*/ 1787 h 423"/>
                <a:gd name="T30" fmla="*/ 17034 w 153"/>
                <a:gd name="T31" fmla="*/ 1534 h 423"/>
                <a:gd name="T32" fmla="*/ 16493 w 153"/>
                <a:gd name="T33" fmla="*/ 1190 h 423"/>
                <a:gd name="T34" fmla="*/ 15749 w 153"/>
                <a:gd name="T35" fmla="*/ 781 h 423"/>
                <a:gd name="T36" fmla="*/ 15043 w 153"/>
                <a:gd name="T37" fmla="*/ 392 h 423"/>
                <a:gd name="T38" fmla="*/ 14299 w 153"/>
                <a:gd name="T39" fmla="*/ 103 h 423"/>
                <a:gd name="T40" fmla="*/ 13552 w 153"/>
                <a:gd name="T41" fmla="*/ 0 h 423"/>
                <a:gd name="T42" fmla="*/ 12850 w 153"/>
                <a:gd name="T43" fmla="*/ 103 h 423"/>
                <a:gd name="T44" fmla="*/ 12309 w 153"/>
                <a:gd name="T45" fmla="*/ 392 h 423"/>
                <a:gd name="T46" fmla="*/ 11562 w 153"/>
                <a:gd name="T47" fmla="*/ 781 h 423"/>
                <a:gd name="T48" fmla="*/ 10818 w 153"/>
                <a:gd name="T49" fmla="*/ 1190 h 423"/>
                <a:gd name="T50" fmla="*/ 10060 w 153"/>
                <a:gd name="T51" fmla="*/ 1534 h 423"/>
                <a:gd name="T52" fmla="*/ 9369 w 153"/>
                <a:gd name="T53" fmla="*/ 1787 h 423"/>
                <a:gd name="T54" fmla="*/ 8817 w 153"/>
                <a:gd name="T55" fmla="*/ 1950 h 423"/>
                <a:gd name="T56" fmla="*/ 8070 w 153"/>
                <a:gd name="T57" fmla="*/ 2040 h 423"/>
                <a:gd name="T58" fmla="*/ 7326 w 153"/>
                <a:gd name="T59" fmla="*/ 2092 h 423"/>
                <a:gd name="T60" fmla="*/ 6771 w 153"/>
                <a:gd name="T61" fmla="*/ 2111 h 423"/>
                <a:gd name="T62" fmla="*/ 6024 w 153"/>
                <a:gd name="T63" fmla="*/ 2120 h 423"/>
                <a:gd name="T64" fmla="*/ 5336 w 153"/>
                <a:gd name="T65" fmla="*/ 2120 h 423"/>
                <a:gd name="T66" fmla="*/ 4589 w 153"/>
                <a:gd name="T67" fmla="*/ 2120 h 423"/>
                <a:gd name="T68" fmla="*/ 4037 w 153"/>
                <a:gd name="T69" fmla="*/ 2120 h 423"/>
                <a:gd name="T70" fmla="*/ 3290 w 153"/>
                <a:gd name="T71" fmla="*/ 2120 h 423"/>
                <a:gd name="T72" fmla="*/ 2734 w 153"/>
                <a:gd name="T73" fmla="*/ 2120 h 423"/>
                <a:gd name="T74" fmla="*/ 1991 w 153"/>
                <a:gd name="T75" fmla="*/ 2120 h 423"/>
                <a:gd name="T76" fmla="*/ 1299 w 153"/>
                <a:gd name="T77" fmla="*/ 2120 h 423"/>
                <a:gd name="T78" fmla="*/ 743 w 153"/>
                <a:gd name="T79" fmla="*/ 2120 h 423"/>
                <a:gd name="T80" fmla="*/ 0 w 153"/>
                <a:gd name="T81" fmla="*/ 2120 h 4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3" h="423">
                  <a:moveTo>
                    <a:pt x="153" y="423"/>
                  </a:moveTo>
                  <a:lnTo>
                    <a:pt x="149" y="423"/>
                  </a:lnTo>
                  <a:lnTo>
                    <a:pt x="145" y="423"/>
                  </a:lnTo>
                  <a:lnTo>
                    <a:pt x="141" y="423"/>
                  </a:lnTo>
                  <a:lnTo>
                    <a:pt x="137" y="423"/>
                  </a:lnTo>
                  <a:lnTo>
                    <a:pt x="133" y="423"/>
                  </a:lnTo>
                  <a:lnTo>
                    <a:pt x="129" y="423"/>
                  </a:lnTo>
                  <a:lnTo>
                    <a:pt x="125" y="423"/>
                  </a:lnTo>
                  <a:lnTo>
                    <a:pt x="121" y="423"/>
                  </a:lnTo>
                  <a:lnTo>
                    <a:pt x="117" y="423"/>
                  </a:lnTo>
                  <a:lnTo>
                    <a:pt x="113" y="421"/>
                  </a:lnTo>
                  <a:lnTo>
                    <a:pt x="109" y="417"/>
                  </a:lnTo>
                  <a:lnTo>
                    <a:pt x="105" y="407"/>
                  </a:lnTo>
                  <a:lnTo>
                    <a:pt x="101" y="389"/>
                  </a:lnTo>
                  <a:lnTo>
                    <a:pt x="97" y="356"/>
                  </a:lnTo>
                  <a:lnTo>
                    <a:pt x="93" y="306"/>
                  </a:lnTo>
                  <a:lnTo>
                    <a:pt x="90" y="237"/>
                  </a:lnTo>
                  <a:lnTo>
                    <a:pt x="86" y="156"/>
                  </a:lnTo>
                  <a:lnTo>
                    <a:pt x="82" y="78"/>
                  </a:lnTo>
                  <a:lnTo>
                    <a:pt x="78" y="21"/>
                  </a:lnTo>
                  <a:lnTo>
                    <a:pt x="74" y="0"/>
                  </a:lnTo>
                  <a:lnTo>
                    <a:pt x="70" y="21"/>
                  </a:lnTo>
                  <a:lnTo>
                    <a:pt x="67" y="78"/>
                  </a:lnTo>
                  <a:lnTo>
                    <a:pt x="63" y="156"/>
                  </a:lnTo>
                  <a:lnTo>
                    <a:pt x="59" y="237"/>
                  </a:lnTo>
                  <a:lnTo>
                    <a:pt x="55" y="306"/>
                  </a:lnTo>
                  <a:lnTo>
                    <a:pt x="51" y="356"/>
                  </a:lnTo>
                  <a:lnTo>
                    <a:pt x="48" y="389"/>
                  </a:lnTo>
                  <a:lnTo>
                    <a:pt x="44" y="407"/>
                  </a:lnTo>
                  <a:lnTo>
                    <a:pt x="40" y="417"/>
                  </a:lnTo>
                  <a:lnTo>
                    <a:pt x="37" y="421"/>
                  </a:lnTo>
                  <a:lnTo>
                    <a:pt x="33" y="423"/>
                  </a:lnTo>
                  <a:lnTo>
                    <a:pt x="29" y="423"/>
                  </a:lnTo>
                  <a:lnTo>
                    <a:pt x="25" y="423"/>
                  </a:lnTo>
                  <a:lnTo>
                    <a:pt x="22" y="423"/>
                  </a:lnTo>
                  <a:lnTo>
                    <a:pt x="18" y="423"/>
                  </a:lnTo>
                  <a:lnTo>
                    <a:pt x="15" y="423"/>
                  </a:lnTo>
                  <a:lnTo>
                    <a:pt x="11" y="423"/>
                  </a:lnTo>
                  <a:lnTo>
                    <a:pt x="7" y="423"/>
                  </a:lnTo>
                  <a:lnTo>
                    <a:pt x="4" y="423"/>
                  </a:lnTo>
                  <a:lnTo>
                    <a:pt x="0" y="423"/>
                  </a:lnTo>
                </a:path>
              </a:pathLst>
            </a:custGeom>
            <a:gradFill flip="none" rotWithShape="1">
              <a:gsLst>
                <a:gs pos="30000">
                  <a:srgbClr val="FF6600"/>
                </a:gs>
                <a:gs pos="100000">
                  <a:srgbClr val="FFFFFF"/>
                </a:gs>
              </a:gsLst>
              <a:lin ang="0" scaled="1"/>
              <a:tileRect/>
            </a:gradFill>
            <a:ln w="19050" cmpd="sng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96948" y="3008687"/>
              <a:ext cx="698954" cy="35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solidFill>
                    <a:srgbClr val="FF6600"/>
                  </a:solidFill>
                  <a:latin typeface="Times New Roman"/>
                  <a:cs typeface="Times New Roman"/>
                </a:rPr>
                <a:t>Seed</a:t>
              </a:r>
              <a:r>
                <a:rPr lang="en-US" sz="1800" i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en-US" sz="2200" i="1" dirty="0">
                <a:solidFill>
                  <a:srgbClr val="98FF77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53568" y="4098772"/>
            <a:ext cx="2952328" cy="1935147"/>
            <a:chOff x="431800" y="4787949"/>
            <a:chExt cx="4124155" cy="242668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800" y="4787949"/>
              <a:ext cx="4124155" cy="1872208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834155" y="6774510"/>
              <a:ext cx="2255095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Bunched beam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816176" y="3188302"/>
            <a:ext cx="3684059" cy="612081"/>
            <a:chOff x="3579853" y="4427909"/>
            <a:chExt cx="4597894" cy="988746"/>
          </a:xfrm>
        </p:grpSpPr>
        <p:sp>
          <p:nvSpPr>
            <p:cNvPr id="33" name="Right Arrow 32"/>
            <p:cNvSpPr/>
            <p:nvPr/>
          </p:nvSpPr>
          <p:spPr bwMode="auto">
            <a:xfrm>
              <a:off x="3579853" y="4452898"/>
              <a:ext cx="1063197" cy="432049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688384" y="4427909"/>
              <a:ext cx="2489363" cy="431319"/>
              <a:chOff x="5688384" y="4427909"/>
              <a:chExt cx="2489363" cy="43131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6552480" y="4427909"/>
                <a:ext cx="685410" cy="431319"/>
              </a:xfrm>
              <a:prstGeom prst="ellipse">
                <a:avLst/>
              </a:prstGeom>
              <a:effectLst>
                <a:glow rad="584200">
                  <a:schemeClr val="accent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688384" y="4427909"/>
                <a:ext cx="2489363" cy="422920"/>
              </a:xfrm>
              <a:prstGeom prst="ellipse">
                <a:avLst/>
              </a:prstGeom>
              <a:ln>
                <a:gradFill flip="none" rotWithShape="1">
                  <a:gsLst>
                    <a:gs pos="0">
                      <a:schemeClr val="accent1">
                        <a:shade val="95000"/>
                        <a:satMod val="105000"/>
                      </a:schemeClr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5287378" y="5034499"/>
              <a:ext cx="2172381" cy="382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accent1"/>
                  </a:solidFill>
                  <a:latin typeface="Times New Roman"/>
                  <a:cs typeface="Times New Roman"/>
                </a:rPr>
                <a:t>modulated e-beam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896296" y="2555701"/>
            <a:ext cx="1957272" cy="925749"/>
            <a:chOff x="5023009" y="3464109"/>
            <a:chExt cx="2442775" cy="1495439"/>
          </a:xfrm>
        </p:grpSpPr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6480472" y="3851845"/>
              <a:ext cx="985312" cy="1107703"/>
            </a:xfrm>
            <a:custGeom>
              <a:avLst/>
              <a:gdLst>
                <a:gd name="T0" fmla="*/ 28054 w 153"/>
                <a:gd name="T1" fmla="*/ 2120 h 423"/>
                <a:gd name="T2" fmla="*/ 27296 w 153"/>
                <a:gd name="T3" fmla="*/ 2120 h 423"/>
                <a:gd name="T4" fmla="*/ 26608 w 153"/>
                <a:gd name="T5" fmla="*/ 2120 h 423"/>
                <a:gd name="T6" fmla="*/ 25861 w 153"/>
                <a:gd name="T7" fmla="*/ 2120 h 423"/>
                <a:gd name="T8" fmla="*/ 25118 w 153"/>
                <a:gd name="T9" fmla="*/ 2120 h 423"/>
                <a:gd name="T10" fmla="*/ 24360 w 153"/>
                <a:gd name="T11" fmla="*/ 2120 h 423"/>
                <a:gd name="T12" fmla="*/ 23668 w 153"/>
                <a:gd name="T13" fmla="*/ 2120 h 423"/>
                <a:gd name="T14" fmla="*/ 22925 w 153"/>
                <a:gd name="T15" fmla="*/ 2120 h 423"/>
                <a:gd name="T16" fmla="*/ 22167 w 153"/>
                <a:gd name="T17" fmla="*/ 2120 h 423"/>
                <a:gd name="T18" fmla="*/ 21475 w 153"/>
                <a:gd name="T19" fmla="*/ 2120 h 423"/>
                <a:gd name="T20" fmla="*/ 20732 w 153"/>
                <a:gd name="T21" fmla="*/ 2111 h 423"/>
                <a:gd name="T22" fmla="*/ 19985 w 153"/>
                <a:gd name="T23" fmla="*/ 2092 h 423"/>
                <a:gd name="T24" fmla="*/ 19227 w 153"/>
                <a:gd name="T25" fmla="*/ 2040 h 423"/>
                <a:gd name="T26" fmla="*/ 18539 w 153"/>
                <a:gd name="T27" fmla="*/ 1950 h 423"/>
                <a:gd name="T28" fmla="*/ 17792 w 153"/>
                <a:gd name="T29" fmla="*/ 1787 h 423"/>
                <a:gd name="T30" fmla="*/ 17034 w 153"/>
                <a:gd name="T31" fmla="*/ 1534 h 423"/>
                <a:gd name="T32" fmla="*/ 16493 w 153"/>
                <a:gd name="T33" fmla="*/ 1190 h 423"/>
                <a:gd name="T34" fmla="*/ 15749 w 153"/>
                <a:gd name="T35" fmla="*/ 781 h 423"/>
                <a:gd name="T36" fmla="*/ 15043 w 153"/>
                <a:gd name="T37" fmla="*/ 392 h 423"/>
                <a:gd name="T38" fmla="*/ 14299 w 153"/>
                <a:gd name="T39" fmla="*/ 103 h 423"/>
                <a:gd name="T40" fmla="*/ 13552 w 153"/>
                <a:gd name="T41" fmla="*/ 0 h 423"/>
                <a:gd name="T42" fmla="*/ 12850 w 153"/>
                <a:gd name="T43" fmla="*/ 103 h 423"/>
                <a:gd name="T44" fmla="*/ 12309 w 153"/>
                <a:gd name="T45" fmla="*/ 392 h 423"/>
                <a:gd name="T46" fmla="*/ 11562 w 153"/>
                <a:gd name="T47" fmla="*/ 781 h 423"/>
                <a:gd name="T48" fmla="*/ 10818 w 153"/>
                <a:gd name="T49" fmla="*/ 1190 h 423"/>
                <a:gd name="T50" fmla="*/ 10060 w 153"/>
                <a:gd name="T51" fmla="*/ 1534 h 423"/>
                <a:gd name="T52" fmla="*/ 9369 w 153"/>
                <a:gd name="T53" fmla="*/ 1787 h 423"/>
                <a:gd name="T54" fmla="*/ 8817 w 153"/>
                <a:gd name="T55" fmla="*/ 1950 h 423"/>
                <a:gd name="T56" fmla="*/ 8070 w 153"/>
                <a:gd name="T57" fmla="*/ 2040 h 423"/>
                <a:gd name="T58" fmla="*/ 7326 w 153"/>
                <a:gd name="T59" fmla="*/ 2092 h 423"/>
                <a:gd name="T60" fmla="*/ 6771 w 153"/>
                <a:gd name="T61" fmla="*/ 2111 h 423"/>
                <a:gd name="T62" fmla="*/ 6024 w 153"/>
                <a:gd name="T63" fmla="*/ 2120 h 423"/>
                <a:gd name="T64" fmla="*/ 5336 w 153"/>
                <a:gd name="T65" fmla="*/ 2120 h 423"/>
                <a:gd name="T66" fmla="*/ 4589 w 153"/>
                <a:gd name="T67" fmla="*/ 2120 h 423"/>
                <a:gd name="T68" fmla="*/ 4037 w 153"/>
                <a:gd name="T69" fmla="*/ 2120 h 423"/>
                <a:gd name="T70" fmla="*/ 3290 w 153"/>
                <a:gd name="T71" fmla="*/ 2120 h 423"/>
                <a:gd name="T72" fmla="*/ 2734 w 153"/>
                <a:gd name="T73" fmla="*/ 2120 h 423"/>
                <a:gd name="T74" fmla="*/ 1991 w 153"/>
                <a:gd name="T75" fmla="*/ 2120 h 423"/>
                <a:gd name="T76" fmla="*/ 1299 w 153"/>
                <a:gd name="T77" fmla="*/ 2120 h 423"/>
                <a:gd name="T78" fmla="*/ 743 w 153"/>
                <a:gd name="T79" fmla="*/ 2120 h 423"/>
                <a:gd name="T80" fmla="*/ 0 w 153"/>
                <a:gd name="T81" fmla="*/ 2120 h 4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3" h="423">
                  <a:moveTo>
                    <a:pt x="153" y="423"/>
                  </a:moveTo>
                  <a:lnTo>
                    <a:pt x="149" y="423"/>
                  </a:lnTo>
                  <a:lnTo>
                    <a:pt x="145" y="423"/>
                  </a:lnTo>
                  <a:lnTo>
                    <a:pt x="141" y="423"/>
                  </a:lnTo>
                  <a:lnTo>
                    <a:pt x="137" y="423"/>
                  </a:lnTo>
                  <a:lnTo>
                    <a:pt x="133" y="423"/>
                  </a:lnTo>
                  <a:lnTo>
                    <a:pt x="129" y="423"/>
                  </a:lnTo>
                  <a:lnTo>
                    <a:pt x="125" y="423"/>
                  </a:lnTo>
                  <a:lnTo>
                    <a:pt x="121" y="423"/>
                  </a:lnTo>
                  <a:lnTo>
                    <a:pt x="117" y="423"/>
                  </a:lnTo>
                  <a:lnTo>
                    <a:pt x="113" y="421"/>
                  </a:lnTo>
                  <a:lnTo>
                    <a:pt x="109" y="417"/>
                  </a:lnTo>
                  <a:lnTo>
                    <a:pt x="105" y="407"/>
                  </a:lnTo>
                  <a:lnTo>
                    <a:pt x="101" y="389"/>
                  </a:lnTo>
                  <a:lnTo>
                    <a:pt x="97" y="356"/>
                  </a:lnTo>
                  <a:lnTo>
                    <a:pt x="93" y="306"/>
                  </a:lnTo>
                  <a:lnTo>
                    <a:pt x="90" y="237"/>
                  </a:lnTo>
                  <a:lnTo>
                    <a:pt x="86" y="156"/>
                  </a:lnTo>
                  <a:lnTo>
                    <a:pt x="82" y="78"/>
                  </a:lnTo>
                  <a:lnTo>
                    <a:pt x="78" y="21"/>
                  </a:lnTo>
                  <a:lnTo>
                    <a:pt x="74" y="0"/>
                  </a:lnTo>
                  <a:lnTo>
                    <a:pt x="70" y="21"/>
                  </a:lnTo>
                  <a:lnTo>
                    <a:pt x="67" y="78"/>
                  </a:lnTo>
                  <a:lnTo>
                    <a:pt x="63" y="156"/>
                  </a:lnTo>
                  <a:lnTo>
                    <a:pt x="59" y="237"/>
                  </a:lnTo>
                  <a:lnTo>
                    <a:pt x="55" y="306"/>
                  </a:lnTo>
                  <a:lnTo>
                    <a:pt x="51" y="356"/>
                  </a:lnTo>
                  <a:lnTo>
                    <a:pt x="48" y="389"/>
                  </a:lnTo>
                  <a:lnTo>
                    <a:pt x="44" y="407"/>
                  </a:lnTo>
                  <a:lnTo>
                    <a:pt x="40" y="417"/>
                  </a:lnTo>
                  <a:lnTo>
                    <a:pt x="37" y="421"/>
                  </a:lnTo>
                  <a:lnTo>
                    <a:pt x="33" y="423"/>
                  </a:lnTo>
                  <a:lnTo>
                    <a:pt x="29" y="423"/>
                  </a:lnTo>
                  <a:lnTo>
                    <a:pt x="25" y="423"/>
                  </a:lnTo>
                  <a:lnTo>
                    <a:pt x="22" y="423"/>
                  </a:lnTo>
                  <a:lnTo>
                    <a:pt x="18" y="423"/>
                  </a:lnTo>
                  <a:lnTo>
                    <a:pt x="15" y="423"/>
                  </a:lnTo>
                  <a:lnTo>
                    <a:pt x="11" y="423"/>
                  </a:lnTo>
                  <a:lnTo>
                    <a:pt x="7" y="423"/>
                  </a:lnTo>
                  <a:lnTo>
                    <a:pt x="4" y="423"/>
                  </a:lnTo>
                  <a:lnTo>
                    <a:pt x="0" y="423"/>
                  </a:lnTo>
                </a:path>
              </a:pathLst>
            </a:custGeom>
            <a:gradFill flip="none" rotWithShape="1">
              <a:gsLst>
                <a:gs pos="27000">
                  <a:srgbClr val="139BFB"/>
                </a:gs>
                <a:gs pos="100000">
                  <a:srgbClr val="FFFFFF"/>
                </a:gs>
              </a:gsLst>
              <a:lin ang="0" scaled="1"/>
              <a:tileRect/>
            </a:gradFill>
            <a:ln w="19050" cmpd="sng">
              <a:solidFill>
                <a:srgbClr val="139BFB"/>
              </a:solidFill>
              <a:prstDash val="solid"/>
              <a:round/>
              <a:headEnd/>
              <a:tailEnd/>
            </a:ln>
          </p:spPr>
          <p:txBody>
            <a:bodyPr lIns="100794" tIns="50397" rIns="100794" bIns="50397"/>
            <a:lstStyle/>
            <a:p>
              <a:endParaRPr lang="it-IT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023009" y="3464109"/>
              <a:ext cx="1887264" cy="986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>
                  <a:solidFill>
                    <a:srgbClr val="0E78C5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1800" i="1" baseline="30000" dirty="0">
                  <a:solidFill>
                    <a:srgbClr val="0E78C5"/>
                  </a:solidFill>
                  <a:latin typeface="Times New Roman"/>
                  <a:cs typeface="Times New Roman"/>
                </a:rPr>
                <a:t>th</a:t>
              </a:r>
              <a:r>
                <a:rPr lang="en-US" sz="1800" i="1" dirty="0">
                  <a:solidFill>
                    <a:srgbClr val="0E78C5"/>
                  </a:solidFill>
                  <a:latin typeface="Times New Roman"/>
                  <a:cs typeface="Times New Roman"/>
                </a:rPr>
                <a:t> harmonic </a:t>
              </a:r>
            </a:p>
            <a:p>
              <a:r>
                <a:rPr lang="en-US" sz="1800" i="1" dirty="0">
                  <a:solidFill>
                    <a:srgbClr val="0E78C5"/>
                  </a:solidFill>
                  <a:latin typeface="Times New Roman"/>
                  <a:cs typeface="Times New Roman"/>
                </a:rPr>
                <a:t>radiation</a:t>
              </a:r>
              <a:endParaRPr lang="en-US" sz="2200" i="1" dirty="0">
                <a:solidFill>
                  <a:srgbClr val="0E78C5"/>
                </a:solidFill>
                <a:latin typeface="Times New Roman"/>
                <a:cs typeface="Times New Roman"/>
              </a:endParaRPr>
            </a:p>
          </p:txBody>
        </p:sp>
      </p:grpSp>
      <p:cxnSp>
        <p:nvCxnSpPr>
          <p:cNvPr id="41" name="Straight Arrow Connector 40"/>
          <p:cNvCxnSpPr/>
          <p:nvPr/>
        </p:nvCxnSpPr>
        <p:spPr bwMode="auto">
          <a:xfrm>
            <a:off x="1611560" y="2483693"/>
            <a:ext cx="432048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0" y="1187549"/>
            <a:ext cx="9864848" cy="6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HGHG scheme has been proposed to partially </a:t>
            </a:r>
            <a:r>
              <a:rPr lang="en-US" sz="2000" b="1" dirty="0"/>
              <a:t>solve</a:t>
            </a:r>
            <a:r>
              <a:rPr lang="en-US" sz="2000" dirty="0"/>
              <a:t> the </a:t>
            </a:r>
            <a:r>
              <a:rPr lang="en-US" sz="2000" b="1" dirty="0"/>
              <a:t>lack of seeding sources</a:t>
            </a:r>
            <a:r>
              <a:rPr lang="en-US" sz="2000" dirty="0"/>
              <a:t> at </a:t>
            </a:r>
            <a:r>
              <a:rPr lang="en-US" sz="2000" b="1" dirty="0"/>
              <a:t>short wavelengths</a:t>
            </a:r>
            <a:r>
              <a:rPr lang="en-US" sz="2000" dirty="0"/>
              <a:t>. More compact than SASE and fully temp. coherent </a:t>
            </a:r>
            <a:endParaRPr lang="en-US" sz="1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740C95-2270-334E-99FA-ED8FE88CBD7B}"/>
              </a:ext>
            </a:extLst>
          </p:cNvPr>
          <p:cNvSpPr txBox="1"/>
          <p:nvPr/>
        </p:nvSpPr>
        <p:spPr>
          <a:xfrm>
            <a:off x="164648" y="732183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CCC0C95-3546-2E45-9CAC-CBF71A7E6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68" y="6588149"/>
            <a:ext cx="4752528" cy="7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8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200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830513" y="323850"/>
            <a:ext cx="7250112" cy="1007716"/>
          </a:xfrm>
        </p:spPr>
        <p:txBody>
          <a:bodyPr>
            <a:normAutofit/>
          </a:bodyPr>
          <a:lstStyle/>
          <a:p>
            <a:r>
              <a:rPr lang="en-US" sz="4200" dirty="0">
                <a:effectLst>
                  <a:outerShdw blurRad="38100" dist="38100" dir="2700000" algn="tl">
                    <a:srgbClr val="DDDDDD"/>
                  </a:outerShdw>
                </a:effectLst>
                <a:latin typeface="Calisto MT" charset="0"/>
                <a:ea typeface="ＭＳ Ｐゴシック" charset="0"/>
                <a:cs typeface="ＭＳ Ｐゴシック" charset="0"/>
              </a:rPr>
              <a:t>HGHG (double-stage cascade)</a:t>
            </a:r>
            <a:endParaRPr lang="en-US" sz="4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grpSp>
        <p:nvGrpSpPr>
          <p:cNvPr id="4" name="Group 3"/>
          <p:cNvGrpSpPr/>
          <p:nvPr/>
        </p:nvGrpSpPr>
        <p:grpSpPr>
          <a:xfrm>
            <a:off x="1069429" y="2715988"/>
            <a:ext cx="2841765" cy="1107703"/>
            <a:chOff x="1601043" y="2756914"/>
            <a:chExt cx="2577727" cy="1004888"/>
          </a:xfrm>
        </p:grpSpPr>
        <p:sp>
          <p:nvSpPr>
            <p:cNvPr id="5" name="Oval 4"/>
            <p:cNvSpPr/>
            <p:nvPr/>
          </p:nvSpPr>
          <p:spPr>
            <a:xfrm>
              <a:off x="1920702" y="3378137"/>
              <a:ext cx="2258068" cy="383665"/>
            </a:xfrm>
            <a:prstGeom prst="ellipse">
              <a:avLst/>
            </a:prstGeom>
            <a:ln>
              <a:gradFill flip="none" rotWithShape="1">
                <a:gsLst>
                  <a:gs pos="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18"/>
            <p:cNvSpPr>
              <a:spLocks/>
            </p:cNvSpPr>
            <p:nvPr/>
          </p:nvSpPr>
          <p:spPr bwMode="auto">
            <a:xfrm>
              <a:off x="2074608" y="2756914"/>
              <a:ext cx="893763" cy="1004888"/>
            </a:xfrm>
            <a:custGeom>
              <a:avLst/>
              <a:gdLst>
                <a:gd name="T0" fmla="*/ 28054 w 153"/>
                <a:gd name="T1" fmla="*/ 2120 h 423"/>
                <a:gd name="T2" fmla="*/ 27296 w 153"/>
                <a:gd name="T3" fmla="*/ 2120 h 423"/>
                <a:gd name="T4" fmla="*/ 26608 w 153"/>
                <a:gd name="T5" fmla="*/ 2120 h 423"/>
                <a:gd name="T6" fmla="*/ 25861 w 153"/>
                <a:gd name="T7" fmla="*/ 2120 h 423"/>
                <a:gd name="T8" fmla="*/ 25118 w 153"/>
                <a:gd name="T9" fmla="*/ 2120 h 423"/>
                <a:gd name="T10" fmla="*/ 24360 w 153"/>
                <a:gd name="T11" fmla="*/ 2120 h 423"/>
                <a:gd name="T12" fmla="*/ 23668 w 153"/>
                <a:gd name="T13" fmla="*/ 2120 h 423"/>
                <a:gd name="T14" fmla="*/ 22925 w 153"/>
                <a:gd name="T15" fmla="*/ 2120 h 423"/>
                <a:gd name="T16" fmla="*/ 22167 w 153"/>
                <a:gd name="T17" fmla="*/ 2120 h 423"/>
                <a:gd name="T18" fmla="*/ 21475 w 153"/>
                <a:gd name="T19" fmla="*/ 2120 h 423"/>
                <a:gd name="T20" fmla="*/ 20732 w 153"/>
                <a:gd name="T21" fmla="*/ 2111 h 423"/>
                <a:gd name="T22" fmla="*/ 19985 w 153"/>
                <a:gd name="T23" fmla="*/ 2092 h 423"/>
                <a:gd name="T24" fmla="*/ 19227 w 153"/>
                <a:gd name="T25" fmla="*/ 2040 h 423"/>
                <a:gd name="T26" fmla="*/ 18539 w 153"/>
                <a:gd name="T27" fmla="*/ 1950 h 423"/>
                <a:gd name="T28" fmla="*/ 17792 w 153"/>
                <a:gd name="T29" fmla="*/ 1787 h 423"/>
                <a:gd name="T30" fmla="*/ 17034 w 153"/>
                <a:gd name="T31" fmla="*/ 1534 h 423"/>
                <a:gd name="T32" fmla="*/ 16493 w 153"/>
                <a:gd name="T33" fmla="*/ 1190 h 423"/>
                <a:gd name="T34" fmla="*/ 15749 w 153"/>
                <a:gd name="T35" fmla="*/ 781 h 423"/>
                <a:gd name="T36" fmla="*/ 15043 w 153"/>
                <a:gd name="T37" fmla="*/ 392 h 423"/>
                <a:gd name="T38" fmla="*/ 14299 w 153"/>
                <a:gd name="T39" fmla="*/ 103 h 423"/>
                <a:gd name="T40" fmla="*/ 13552 w 153"/>
                <a:gd name="T41" fmla="*/ 0 h 423"/>
                <a:gd name="T42" fmla="*/ 12850 w 153"/>
                <a:gd name="T43" fmla="*/ 103 h 423"/>
                <a:gd name="T44" fmla="*/ 12309 w 153"/>
                <a:gd name="T45" fmla="*/ 392 h 423"/>
                <a:gd name="T46" fmla="*/ 11562 w 153"/>
                <a:gd name="T47" fmla="*/ 781 h 423"/>
                <a:gd name="T48" fmla="*/ 10818 w 153"/>
                <a:gd name="T49" fmla="*/ 1190 h 423"/>
                <a:gd name="T50" fmla="*/ 10060 w 153"/>
                <a:gd name="T51" fmla="*/ 1534 h 423"/>
                <a:gd name="T52" fmla="*/ 9369 w 153"/>
                <a:gd name="T53" fmla="*/ 1787 h 423"/>
                <a:gd name="T54" fmla="*/ 8817 w 153"/>
                <a:gd name="T55" fmla="*/ 1950 h 423"/>
                <a:gd name="T56" fmla="*/ 8070 w 153"/>
                <a:gd name="T57" fmla="*/ 2040 h 423"/>
                <a:gd name="T58" fmla="*/ 7326 w 153"/>
                <a:gd name="T59" fmla="*/ 2092 h 423"/>
                <a:gd name="T60" fmla="*/ 6771 w 153"/>
                <a:gd name="T61" fmla="*/ 2111 h 423"/>
                <a:gd name="T62" fmla="*/ 6024 w 153"/>
                <a:gd name="T63" fmla="*/ 2120 h 423"/>
                <a:gd name="T64" fmla="*/ 5336 w 153"/>
                <a:gd name="T65" fmla="*/ 2120 h 423"/>
                <a:gd name="T66" fmla="*/ 4589 w 153"/>
                <a:gd name="T67" fmla="*/ 2120 h 423"/>
                <a:gd name="T68" fmla="*/ 4037 w 153"/>
                <a:gd name="T69" fmla="*/ 2120 h 423"/>
                <a:gd name="T70" fmla="*/ 3290 w 153"/>
                <a:gd name="T71" fmla="*/ 2120 h 423"/>
                <a:gd name="T72" fmla="*/ 2734 w 153"/>
                <a:gd name="T73" fmla="*/ 2120 h 423"/>
                <a:gd name="T74" fmla="*/ 1991 w 153"/>
                <a:gd name="T75" fmla="*/ 2120 h 423"/>
                <a:gd name="T76" fmla="*/ 1299 w 153"/>
                <a:gd name="T77" fmla="*/ 2120 h 423"/>
                <a:gd name="T78" fmla="*/ 743 w 153"/>
                <a:gd name="T79" fmla="*/ 2120 h 423"/>
                <a:gd name="T80" fmla="*/ 0 w 153"/>
                <a:gd name="T81" fmla="*/ 2120 h 4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3" h="423">
                  <a:moveTo>
                    <a:pt x="153" y="423"/>
                  </a:moveTo>
                  <a:lnTo>
                    <a:pt x="149" y="423"/>
                  </a:lnTo>
                  <a:lnTo>
                    <a:pt x="145" y="423"/>
                  </a:lnTo>
                  <a:lnTo>
                    <a:pt x="141" y="423"/>
                  </a:lnTo>
                  <a:lnTo>
                    <a:pt x="137" y="423"/>
                  </a:lnTo>
                  <a:lnTo>
                    <a:pt x="133" y="423"/>
                  </a:lnTo>
                  <a:lnTo>
                    <a:pt x="129" y="423"/>
                  </a:lnTo>
                  <a:lnTo>
                    <a:pt x="125" y="423"/>
                  </a:lnTo>
                  <a:lnTo>
                    <a:pt x="121" y="423"/>
                  </a:lnTo>
                  <a:lnTo>
                    <a:pt x="117" y="423"/>
                  </a:lnTo>
                  <a:lnTo>
                    <a:pt x="113" y="421"/>
                  </a:lnTo>
                  <a:lnTo>
                    <a:pt x="109" y="417"/>
                  </a:lnTo>
                  <a:lnTo>
                    <a:pt x="105" y="407"/>
                  </a:lnTo>
                  <a:lnTo>
                    <a:pt x="101" y="389"/>
                  </a:lnTo>
                  <a:lnTo>
                    <a:pt x="97" y="356"/>
                  </a:lnTo>
                  <a:lnTo>
                    <a:pt x="93" y="306"/>
                  </a:lnTo>
                  <a:lnTo>
                    <a:pt x="90" y="237"/>
                  </a:lnTo>
                  <a:lnTo>
                    <a:pt x="86" y="156"/>
                  </a:lnTo>
                  <a:lnTo>
                    <a:pt x="82" y="78"/>
                  </a:lnTo>
                  <a:lnTo>
                    <a:pt x="78" y="21"/>
                  </a:lnTo>
                  <a:lnTo>
                    <a:pt x="74" y="0"/>
                  </a:lnTo>
                  <a:lnTo>
                    <a:pt x="70" y="21"/>
                  </a:lnTo>
                  <a:lnTo>
                    <a:pt x="67" y="78"/>
                  </a:lnTo>
                  <a:lnTo>
                    <a:pt x="63" y="156"/>
                  </a:lnTo>
                  <a:lnTo>
                    <a:pt x="59" y="237"/>
                  </a:lnTo>
                  <a:lnTo>
                    <a:pt x="55" y="306"/>
                  </a:lnTo>
                  <a:lnTo>
                    <a:pt x="51" y="356"/>
                  </a:lnTo>
                  <a:lnTo>
                    <a:pt x="48" y="389"/>
                  </a:lnTo>
                  <a:lnTo>
                    <a:pt x="44" y="407"/>
                  </a:lnTo>
                  <a:lnTo>
                    <a:pt x="40" y="417"/>
                  </a:lnTo>
                  <a:lnTo>
                    <a:pt x="37" y="421"/>
                  </a:lnTo>
                  <a:lnTo>
                    <a:pt x="33" y="423"/>
                  </a:lnTo>
                  <a:lnTo>
                    <a:pt x="29" y="423"/>
                  </a:lnTo>
                  <a:lnTo>
                    <a:pt x="25" y="423"/>
                  </a:lnTo>
                  <a:lnTo>
                    <a:pt x="22" y="423"/>
                  </a:lnTo>
                  <a:lnTo>
                    <a:pt x="18" y="423"/>
                  </a:lnTo>
                  <a:lnTo>
                    <a:pt x="15" y="423"/>
                  </a:lnTo>
                  <a:lnTo>
                    <a:pt x="11" y="423"/>
                  </a:lnTo>
                  <a:lnTo>
                    <a:pt x="7" y="423"/>
                  </a:lnTo>
                  <a:lnTo>
                    <a:pt x="4" y="423"/>
                  </a:lnTo>
                  <a:lnTo>
                    <a:pt x="0" y="423"/>
                  </a:lnTo>
                </a:path>
              </a:pathLst>
            </a:custGeom>
            <a:gradFill flip="none" rotWithShape="1">
              <a:gsLst>
                <a:gs pos="30000">
                  <a:srgbClr val="FF6600"/>
                </a:gs>
                <a:gs pos="100000">
                  <a:srgbClr val="FFFFFF"/>
                </a:gs>
              </a:gsLst>
              <a:lin ang="0" scaled="1"/>
              <a:tileRect/>
            </a:gradFill>
            <a:ln w="19050" cmpd="sng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66488" y="2978027"/>
              <a:ext cx="930202" cy="346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accent1"/>
                  </a:solidFill>
                  <a:latin typeface="Times New Roman"/>
                  <a:cs typeface="Times New Roman"/>
                </a:rPr>
                <a:t>e-beam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01043" y="2843868"/>
              <a:ext cx="634012" cy="320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solidFill>
                    <a:srgbClr val="FF6600"/>
                  </a:solidFill>
                  <a:latin typeface="Times New Roman"/>
                  <a:cs typeface="Times New Roman"/>
                </a:rPr>
                <a:t>Seed</a:t>
              </a:r>
              <a:r>
                <a:rPr lang="en-US" sz="1800" i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Times New Roman"/>
                  <a:cs typeface="Times New Roman"/>
                </a:rPr>
                <a:t> </a:t>
              </a:r>
              <a:endParaRPr lang="en-US" sz="2200" i="1" dirty="0">
                <a:solidFill>
                  <a:srgbClr val="98FF77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55955" y="3999049"/>
            <a:ext cx="3738886" cy="1109313"/>
            <a:chOff x="3041136" y="4076473"/>
            <a:chExt cx="3391493" cy="1006349"/>
          </a:xfrm>
        </p:grpSpPr>
        <p:sp>
          <p:nvSpPr>
            <p:cNvPr id="10" name="Oval 9"/>
            <p:cNvSpPr/>
            <p:nvPr/>
          </p:nvSpPr>
          <p:spPr>
            <a:xfrm>
              <a:off x="4326338" y="4748039"/>
              <a:ext cx="621726" cy="260636"/>
            </a:xfrm>
            <a:prstGeom prst="ellipse">
              <a:avLst/>
            </a:prstGeom>
            <a:effectLst>
              <a:glow rad="584200">
                <a:schemeClr val="accent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174561" y="4699157"/>
              <a:ext cx="2258068" cy="383665"/>
            </a:xfrm>
            <a:prstGeom prst="ellipse">
              <a:avLst/>
            </a:prstGeom>
            <a:ln>
              <a:gradFill flip="none" rotWithShape="1">
                <a:gsLst>
                  <a:gs pos="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1136" y="4076473"/>
              <a:ext cx="1335317" cy="606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solidFill>
                    <a:srgbClr val="0E78C5"/>
                  </a:solidFill>
                  <a:latin typeface="Times New Roman"/>
                  <a:cs typeface="Times New Roman"/>
                </a:rPr>
                <a:t>n</a:t>
              </a:r>
              <a:r>
                <a:rPr lang="en-US" sz="1800" i="1" baseline="30000" dirty="0">
                  <a:solidFill>
                    <a:srgbClr val="0E78C5"/>
                  </a:solidFill>
                  <a:latin typeface="Times New Roman"/>
                  <a:cs typeface="Times New Roman"/>
                </a:rPr>
                <a:t>th</a:t>
              </a:r>
              <a:r>
                <a:rPr lang="en-US" sz="1800" i="1" dirty="0">
                  <a:solidFill>
                    <a:srgbClr val="0E78C5"/>
                  </a:solidFill>
                  <a:latin typeface="Times New Roman"/>
                  <a:cs typeface="Times New Roman"/>
                </a:rPr>
                <a:t> harmonic</a:t>
              </a:r>
            </a:p>
            <a:p>
              <a:r>
                <a:rPr lang="en-US" sz="1800" i="1" dirty="0">
                  <a:solidFill>
                    <a:srgbClr val="0E78C5"/>
                  </a:solidFill>
                  <a:latin typeface="Times New Roman"/>
                  <a:cs typeface="Times New Roman"/>
                </a:rPr>
                <a:t> (e.g. 20 nm</a:t>
              </a:r>
              <a:r>
                <a:rPr lang="en-US" sz="2200" i="1" dirty="0">
                  <a:solidFill>
                    <a:srgbClr val="139BFB"/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</p:grpSp>
      <p:sp>
        <p:nvSpPr>
          <p:cNvPr id="13" name="Freeform 18"/>
          <p:cNvSpPr>
            <a:spLocks/>
          </p:cNvSpPr>
          <p:nvPr/>
        </p:nvSpPr>
        <p:spPr bwMode="auto">
          <a:xfrm>
            <a:off x="4482580" y="4000659"/>
            <a:ext cx="985312" cy="1107703"/>
          </a:xfrm>
          <a:custGeom>
            <a:avLst/>
            <a:gdLst>
              <a:gd name="T0" fmla="*/ 28054 w 153"/>
              <a:gd name="T1" fmla="*/ 2120 h 423"/>
              <a:gd name="T2" fmla="*/ 27296 w 153"/>
              <a:gd name="T3" fmla="*/ 2120 h 423"/>
              <a:gd name="T4" fmla="*/ 26608 w 153"/>
              <a:gd name="T5" fmla="*/ 2120 h 423"/>
              <a:gd name="T6" fmla="*/ 25861 w 153"/>
              <a:gd name="T7" fmla="*/ 2120 h 423"/>
              <a:gd name="T8" fmla="*/ 25118 w 153"/>
              <a:gd name="T9" fmla="*/ 2120 h 423"/>
              <a:gd name="T10" fmla="*/ 24360 w 153"/>
              <a:gd name="T11" fmla="*/ 2120 h 423"/>
              <a:gd name="T12" fmla="*/ 23668 w 153"/>
              <a:gd name="T13" fmla="*/ 2120 h 423"/>
              <a:gd name="T14" fmla="*/ 22925 w 153"/>
              <a:gd name="T15" fmla="*/ 2120 h 423"/>
              <a:gd name="T16" fmla="*/ 22167 w 153"/>
              <a:gd name="T17" fmla="*/ 2120 h 423"/>
              <a:gd name="T18" fmla="*/ 21475 w 153"/>
              <a:gd name="T19" fmla="*/ 2120 h 423"/>
              <a:gd name="T20" fmla="*/ 20732 w 153"/>
              <a:gd name="T21" fmla="*/ 2111 h 423"/>
              <a:gd name="T22" fmla="*/ 19985 w 153"/>
              <a:gd name="T23" fmla="*/ 2092 h 423"/>
              <a:gd name="T24" fmla="*/ 19227 w 153"/>
              <a:gd name="T25" fmla="*/ 2040 h 423"/>
              <a:gd name="T26" fmla="*/ 18539 w 153"/>
              <a:gd name="T27" fmla="*/ 1950 h 423"/>
              <a:gd name="T28" fmla="*/ 17792 w 153"/>
              <a:gd name="T29" fmla="*/ 1787 h 423"/>
              <a:gd name="T30" fmla="*/ 17034 w 153"/>
              <a:gd name="T31" fmla="*/ 1534 h 423"/>
              <a:gd name="T32" fmla="*/ 16493 w 153"/>
              <a:gd name="T33" fmla="*/ 1190 h 423"/>
              <a:gd name="T34" fmla="*/ 15749 w 153"/>
              <a:gd name="T35" fmla="*/ 781 h 423"/>
              <a:gd name="T36" fmla="*/ 15043 w 153"/>
              <a:gd name="T37" fmla="*/ 392 h 423"/>
              <a:gd name="T38" fmla="*/ 14299 w 153"/>
              <a:gd name="T39" fmla="*/ 103 h 423"/>
              <a:gd name="T40" fmla="*/ 13552 w 153"/>
              <a:gd name="T41" fmla="*/ 0 h 423"/>
              <a:gd name="T42" fmla="*/ 12850 w 153"/>
              <a:gd name="T43" fmla="*/ 103 h 423"/>
              <a:gd name="T44" fmla="*/ 12309 w 153"/>
              <a:gd name="T45" fmla="*/ 392 h 423"/>
              <a:gd name="T46" fmla="*/ 11562 w 153"/>
              <a:gd name="T47" fmla="*/ 781 h 423"/>
              <a:gd name="T48" fmla="*/ 10818 w 153"/>
              <a:gd name="T49" fmla="*/ 1190 h 423"/>
              <a:gd name="T50" fmla="*/ 10060 w 153"/>
              <a:gd name="T51" fmla="*/ 1534 h 423"/>
              <a:gd name="T52" fmla="*/ 9369 w 153"/>
              <a:gd name="T53" fmla="*/ 1787 h 423"/>
              <a:gd name="T54" fmla="*/ 8817 w 153"/>
              <a:gd name="T55" fmla="*/ 1950 h 423"/>
              <a:gd name="T56" fmla="*/ 8070 w 153"/>
              <a:gd name="T57" fmla="*/ 2040 h 423"/>
              <a:gd name="T58" fmla="*/ 7326 w 153"/>
              <a:gd name="T59" fmla="*/ 2092 h 423"/>
              <a:gd name="T60" fmla="*/ 6771 w 153"/>
              <a:gd name="T61" fmla="*/ 2111 h 423"/>
              <a:gd name="T62" fmla="*/ 6024 w 153"/>
              <a:gd name="T63" fmla="*/ 2120 h 423"/>
              <a:gd name="T64" fmla="*/ 5336 w 153"/>
              <a:gd name="T65" fmla="*/ 2120 h 423"/>
              <a:gd name="T66" fmla="*/ 4589 w 153"/>
              <a:gd name="T67" fmla="*/ 2120 h 423"/>
              <a:gd name="T68" fmla="*/ 4037 w 153"/>
              <a:gd name="T69" fmla="*/ 2120 h 423"/>
              <a:gd name="T70" fmla="*/ 3290 w 153"/>
              <a:gd name="T71" fmla="*/ 2120 h 423"/>
              <a:gd name="T72" fmla="*/ 2734 w 153"/>
              <a:gd name="T73" fmla="*/ 2120 h 423"/>
              <a:gd name="T74" fmla="*/ 1991 w 153"/>
              <a:gd name="T75" fmla="*/ 2120 h 423"/>
              <a:gd name="T76" fmla="*/ 1299 w 153"/>
              <a:gd name="T77" fmla="*/ 2120 h 423"/>
              <a:gd name="T78" fmla="*/ 743 w 153"/>
              <a:gd name="T79" fmla="*/ 2120 h 423"/>
              <a:gd name="T80" fmla="*/ 0 w 153"/>
              <a:gd name="T81" fmla="*/ 2120 h 4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53" h="423">
                <a:moveTo>
                  <a:pt x="153" y="423"/>
                </a:moveTo>
                <a:lnTo>
                  <a:pt x="149" y="423"/>
                </a:lnTo>
                <a:lnTo>
                  <a:pt x="145" y="423"/>
                </a:lnTo>
                <a:lnTo>
                  <a:pt x="141" y="423"/>
                </a:lnTo>
                <a:lnTo>
                  <a:pt x="137" y="423"/>
                </a:lnTo>
                <a:lnTo>
                  <a:pt x="133" y="423"/>
                </a:lnTo>
                <a:lnTo>
                  <a:pt x="129" y="423"/>
                </a:lnTo>
                <a:lnTo>
                  <a:pt x="125" y="423"/>
                </a:lnTo>
                <a:lnTo>
                  <a:pt x="121" y="423"/>
                </a:lnTo>
                <a:lnTo>
                  <a:pt x="117" y="423"/>
                </a:lnTo>
                <a:lnTo>
                  <a:pt x="113" y="421"/>
                </a:lnTo>
                <a:lnTo>
                  <a:pt x="109" y="417"/>
                </a:lnTo>
                <a:lnTo>
                  <a:pt x="105" y="407"/>
                </a:lnTo>
                <a:lnTo>
                  <a:pt x="101" y="389"/>
                </a:lnTo>
                <a:lnTo>
                  <a:pt x="97" y="356"/>
                </a:lnTo>
                <a:lnTo>
                  <a:pt x="93" y="306"/>
                </a:lnTo>
                <a:lnTo>
                  <a:pt x="90" y="237"/>
                </a:lnTo>
                <a:lnTo>
                  <a:pt x="86" y="156"/>
                </a:lnTo>
                <a:lnTo>
                  <a:pt x="82" y="78"/>
                </a:lnTo>
                <a:lnTo>
                  <a:pt x="78" y="21"/>
                </a:lnTo>
                <a:lnTo>
                  <a:pt x="74" y="0"/>
                </a:lnTo>
                <a:lnTo>
                  <a:pt x="70" y="21"/>
                </a:lnTo>
                <a:lnTo>
                  <a:pt x="67" y="78"/>
                </a:lnTo>
                <a:lnTo>
                  <a:pt x="63" y="156"/>
                </a:lnTo>
                <a:lnTo>
                  <a:pt x="59" y="237"/>
                </a:lnTo>
                <a:lnTo>
                  <a:pt x="55" y="306"/>
                </a:lnTo>
                <a:lnTo>
                  <a:pt x="51" y="356"/>
                </a:lnTo>
                <a:lnTo>
                  <a:pt x="48" y="389"/>
                </a:lnTo>
                <a:lnTo>
                  <a:pt x="44" y="407"/>
                </a:lnTo>
                <a:lnTo>
                  <a:pt x="40" y="417"/>
                </a:lnTo>
                <a:lnTo>
                  <a:pt x="37" y="421"/>
                </a:lnTo>
                <a:lnTo>
                  <a:pt x="33" y="423"/>
                </a:lnTo>
                <a:lnTo>
                  <a:pt x="29" y="423"/>
                </a:lnTo>
                <a:lnTo>
                  <a:pt x="25" y="423"/>
                </a:lnTo>
                <a:lnTo>
                  <a:pt x="22" y="423"/>
                </a:lnTo>
                <a:lnTo>
                  <a:pt x="18" y="423"/>
                </a:lnTo>
                <a:lnTo>
                  <a:pt x="15" y="423"/>
                </a:lnTo>
                <a:lnTo>
                  <a:pt x="11" y="423"/>
                </a:lnTo>
                <a:lnTo>
                  <a:pt x="7" y="423"/>
                </a:lnTo>
                <a:lnTo>
                  <a:pt x="4" y="423"/>
                </a:lnTo>
                <a:lnTo>
                  <a:pt x="0" y="423"/>
                </a:lnTo>
              </a:path>
            </a:pathLst>
          </a:custGeom>
          <a:gradFill flip="none" rotWithShape="1">
            <a:gsLst>
              <a:gs pos="27000">
                <a:srgbClr val="139BFB"/>
              </a:gs>
              <a:gs pos="100000">
                <a:srgbClr val="FFFFFF"/>
              </a:gs>
            </a:gsLst>
            <a:lin ang="0" scaled="1"/>
            <a:tileRect/>
          </a:gradFill>
          <a:ln w="19050" cmpd="sng">
            <a:solidFill>
              <a:srgbClr val="139BFB"/>
            </a:solidFill>
            <a:prstDash val="solid"/>
            <a:round/>
            <a:headEnd/>
            <a:tailEnd/>
          </a:ln>
        </p:spPr>
        <p:txBody>
          <a:bodyPr lIns="100794" tIns="50397" rIns="100794" bIns="50397"/>
          <a:lstStyle/>
          <a:p>
            <a:endParaRPr lang="it-IT"/>
          </a:p>
        </p:txBody>
      </p:sp>
      <p:grpSp>
        <p:nvGrpSpPr>
          <p:cNvPr id="14" name="Group 13"/>
          <p:cNvGrpSpPr/>
          <p:nvPr/>
        </p:nvGrpSpPr>
        <p:grpSpPr>
          <a:xfrm>
            <a:off x="7168899" y="4952384"/>
            <a:ext cx="2767957" cy="1355568"/>
            <a:chOff x="6055613" y="3108823"/>
            <a:chExt cx="2510776" cy="1229747"/>
          </a:xfrm>
        </p:grpSpPr>
        <p:sp>
          <p:nvSpPr>
            <p:cNvPr id="15" name="Oval 14"/>
            <p:cNvSpPr/>
            <p:nvPr/>
          </p:nvSpPr>
          <p:spPr>
            <a:xfrm>
              <a:off x="7593406" y="4077934"/>
              <a:ext cx="621726" cy="260636"/>
            </a:xfrm>
            <a:prstGeom prst="ellipse">
              <a:avLst/>
            </a:prstGeom>
            <a:effectLst>
              <a:glow rad="584200">
                <a:schemeClr val="accent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55613" y="3108823"/>
              <a:ext cx="1769113" cy="606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>
                  <a:solidFill>
                    <a:schemeClr val="accent4">
                      <a:lumMod val="7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en-US" sz="1800" i="1" baseline="30000" dirty="0">
                  <a:solidFill>
                    <a:schemeClr val="accent4">
                      <a:lumMod val="75000"/>
                    </a:schemeClr>
                  </a:solidFill>
                  <a:latin typeface="Times New Roman"/>
                  <a:cs typeface="Times New Roman"/>
                </a:rPr>
                <a:t>th</a:t>
              </a:r>
              <a:r>
                <a:rPr lang="en-US" sz="1800" i="1" dirty="0">
                  <a:solidFill>
                    <a:schemeClr val="accent4">
                      <a:lumMod val="75000"/>
                    </a:schemeClr>
                  </a:solidFill>
                  <a:latin typeface="Times New Roman"/>
                  <a:cs typeface="Times New Roman"/>
                </a:rPr>
                <a:t> x m</a:t>
              </a:r>
              <a:r>
                <a:rPr lang="en-US" sz="1800" i="1" baseline="30000" dirty="0">
                  <a:solidFill>
                    <a:schemeClr val="accent4">
                      <a:lumMod val="75000"/>
                    </a:schemeClr>
                  </a:solidFill>
                  <a:latin typeface="Times New Roman"/>
                  <a:cs typeface="Times New Roman"/>
                </a:rPr>
                <a:t>th</a:t>
              </a:r>
              <a:r>
                <a:rPr lang="en-US" sz="1800" i="1" dirty="0">
                  <a:solidFill>
                    <a:schemeClr val="accent4">
                      <a:lumMod val="75000"/>
                    </a:schemeClr>
                  </a:solidFill>
                  <a:latin typeface="Times New Roman"/>
                  <a:cs typeface="Times New Roman"/>
                </a:rPr>
                <a:t> harmonic</a:t>
              </a:r>
            </a:p>
            <a:p>
              <a:r>
                <a:rPr lang="en-US" sz="1800" i="1" dirty="0">
                  <a:solidFill>
                    <a:schemeClr val="accent4">
                      <a:lumMod val="75000"/>
                    </a:schemeClr>
                  </a:solidFill>
                  <a:latin typeface="Times New Roman"/>
                  <a:cs typeface="Times New Roman"/>
                </a:rPr>
                <a:t> (e.g. 4 nm</a:t>
              </a:r>
              <a:r>
                <a:rPr lang="en-US" sz="2200" i="1" dirty="0">
                  <a:solidFill>
                    <a:schemeClr val="accent4">
                      <a:lumMod val="75000"/>
                    </a:schemeClr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6460098" y="4003787"/>
              <a:ext cx="621726" cy="260636"/>
            </a:xfrm>
            <a:prstGeom prst="ellipse">
              <a:avLst/>
            </a:prstGeom>
            <a:effectLst>
              <a:glow rad="584200">
                <a:schemeClr val="accent1">
                  <a:alpha val="75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308321" y="3954905"/>
              <a:ext cx="2258068" cy="383665"/>
            </a:xfrm>
            <a:prstGeom prst="ellipse">
              <a:avLst/>
            </a:prstGeom>
            <a:ln>
              <a:gradFill flip="none" rotWithShape="1">
                <a:gsLst>
                  <a:gs pos="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7575149" y="3333682"/>
              <a:ext cx="893763" cy="1004888"/>
            </a:xfrm>
            <a:custGeom>
              <a:avLst/>
              <a:gdLst>
                <a:gd name="T0" fmla="*/ 28054 w 153"/>
                <a:gd name="T1" fmla="*/ 2120 h 423"/>
                <a:gd name="T2" fmla="*/ 27296 w 153"/>
                <a:gd name="T3" fmla="*/ 2120 h 423"/>
                <a:gd name="T4" fmla="*/ 26608 w 153"/>
                <a:gd name="T5" fmla="*/ 2120 h 423"/>
                <a:gd name="T6" fmla="*/ 25861 w 153"/>
                <a:gd name="T7" fmla="*/ 2120 h 423"/>
                <a:gd name="T8" fmla="*/ 25118 w 153"/>
                <a:gd name="T9" fmla="*/ 2120 h 423"/>
                <a:gd name="T10" fmla="*/ 24360 w 153"/>
                <a:gd name="T11" fmla="*/ 2120 h 423"/>
                <a:gd name="T12" fmla="*/ 23668 w 153"/>
                <a:gd name="T13" fmla="*/ 2120 h 423"/>
                <a:gd name="T14" fmla="*/ 22925 w 153"/>
                <a:gd name="T15" fmla="*/ 2120 h 423"/>
                <a:gd name="T16" fmla="*/ 22167 w 153"/>
                <a:gd name="T17" fmla="*/ 2120 h 423"/>
                <a:gd name="T18" fmla="*/ 21475 w 153"/>
                <a:gd name="T19" fmla="*/ 2120 h 423"/>
                <a:gd name="T20" fmla="*/ 20732 w 153"/>
                <a:gd name="T21" fmla="*/ 2111 h 423"/>
                <a:gd name="T22" fmla="*/ 19985 w 153"/>
                <a:gd name="T23" fmla="*/ 2092 h 423"/>
                <a:gd name="T24" fmla="*/ 19227 w 153"/>
                <a:gd name="T25" fmla="*/ 2040 h 423"/>
                <a:gd name="T26" fmla="*/ 18539 w 153"/>
                <a:gd name="T27" fmla="*/ 1950 h 423"/>
                <a:gd name="T28" fmla="*/ 17792 w 153"/>
                <a:gd name="T29" fmla="*/ 1787 h 423"/>
                <a:gd name="T30" fmla="*/ 17034 w 153"/>
                <a:gd name="T31" fmla="*/ 1534 h 423"/>
                <a:gd name="T32" fmla="*/ 16493 w 153"/>
                <a:gd name="T33" fmla="*/ 1190 h 423"/>
                <a:gd name="T34" fmla="*/ 15749 w 153"/>
                <a:gd name="T35" fmla="*/ 781 h 423"/>
                <a:gd name="T36" fmla="*/ 15043 w 153"/>
                <a:gd name="T37" fmla="*/ 392 h 423"/>
                <a:gd name="T38" fmla="*/ 14299 w 153"/>
                <a:gd name="T39" fmla="*/ 103 h 423"/>
                <a:gd name="T40" fmla="*/ 13552 w 153"/>
                <a:gd name="T41" fmla="*/ 0 h 423"/>
                <a:gd name="T42" fmla="*/ 12850 w 153"/>
                <a:gd name="T43" fmla="*/ 103 h 423"/>
                <a:gd name="T44" fmla="*/ 12309 w 153"/>
                <a:gd name="T45" fmla="*/ 392 h 423"/>
                <a:gd name="T46" fmla="*/ 11562 w 153"/>
                <a:gd name="T47" fmla="*/ 781 h 423"/>
                <a:gd name="T48" fmla="*/ 10818 w 153"/>
                <a:gd name="T49" fmla="*/ 1190 h 423"/>
                <a:gd name="T50" fmla="*/ 10060 w 153"/>
                <a:gd name="T51" fmla="*/ 1534 h 423"/>
                <a:gd name="T52" fmla="*/ 9369 w 153"/>
                <a:gd name="T53" fmla="*/ 1787 h 423"/>
                <a:gd name="T54" fmla="*/ 8817 w 153"/>
                <a:gd name="T55" fmla="*/ 1950 h 423"/>
                <a:gd name="T56" fmla="*/ 8070 w 153"/>
                <a:gd name="T57" fmla="*/ 2040 h 423"/>
                <a:gd name="T58" fmla="*/ 7326 w 153"/>
                <a:gd name="T59" fmla="*/ 2092 h 423"/>
                <a:gd name="T60" fmla="*/ 6771 w 153"/>
                <a:gd name="T61" fmla="*/ 2111 h 423"/>
                <a:gd name="T62" fmla="*/ 6024 w 153"/>
                <a:gd name="T63" fmla="*/ 2120 h 423"/>
                <a:gd name="T64" fmla="*/ 5336 w 153"/>
                <a:gd name="T65" fmla="*/ 2120 h 423"/>
                <a:gd name="T66" fmla="*/ 4589 w 153"/>
                <a:gd name="T67" fmla="*/ 2120 h 423"/>
                <a:gd name="T68" fmla="*/ 4037 w 153"/>
                <a:gd name="T69" fmla="*/ 2120 h 423"/>
                <a:gd name="T70" fmla="*/ 3290 w 153"/>
                <a:gd name="T71" fmla="*/ 2120 h 423"/>
                <a:gd name="T72" fmla="*/ 2734 w 153"/>
                <a:gd name="T73" fmla="*/ 2120 h 423"/>
                <a:gd name="T74" fmla="*/ 1991 w 153"/>
                <a:gd name="T75" fmla="*/ 2120 h 423"/>
                <a:gd name="T76" fmla="*/ 1299 w 153"/>
                <a:gd name="T77" fmla="*/ 2120 h 423"/>
                <a:gd name="T78" fmla="*/ 743 w 153"/>
                <a:gd name="T79" fmla="*/ 2120 h 423"/>
                <a:gd name="T80" fmla="*/ 0 w 153"/>
                <a:gd name="T81" fmla="*/ 2120 h 42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3" h="423">
                  <a:moveTo>
                    <a:pt x="153" y="423"/>
                  </a:moveTo>
                  <a:lnTo>
                    <a:pt x="149" y="423"/>
                  </a:lnTo>
                  <a:lnTo>
                    <a:pt x="145" y="423"/>
                  </a:lnTo>
                  <a:lnTo>
                    <a:pt x="141" y="423"/>
                  </a:lnTo>
                  <a:lnTo>
                    <a:pt x="137" y="423"/>
                  </a:lnTo>
                  <a:lnTo>
                    <a:pt x="133" y="423"/>
                  </a:lnTo>
                  <a:lnTo>
                    <a:pt x="129" y="423"/>
                  </a:lnTo>
                  <a:lnTo>
                    <a:pt x="125" y="423"/>
                  </a:lnTo>
                  <a:lnTo>
                    <a:pt x="121" y="423"/>
                  </a:lnTo>
                  <a:lnTo>
                    <a:pt x="117" y="423"/>
                  </a:lnTo>
                  <a:lnTo>
                    <a:pt x="113" y="421"/>
                  </a:lnTo>
                  <a:lnTo>
                    <a:pt x="109" y="417"/>
                  </a:lnTo>
                  <a:lnTo>
                    <a:pt x="105" y="407"/>
                  </a:lnTo>
                  <a:lnTo>
                    <a:pt x="101" y="389"/>
                  </a:lnTo>
                  <a:lnTo>
                    <a:pt x="97" y="356"/>
                  </a:lnTo>
                  <a:lnTo>
                    <a:pt x="93" y="306"/>
                  </a:lnTo>
                  <a:lnTo>
                    <a:pt x="90" y="237"/>
                  </a:lnTo>
                  <a:lnTo>
                    <a:pt x="86" y="156"/>
                  </a:lnTo>
                  <a:lnTo>
                    <a:pt x="82" y="78"/>
                  </a:lnTo>
                  <a:lnTo>
                    <a:pt x="78" y="21"/>
                  </a:lnTo>
                  <a:lnTo>
                    <a:pt x="74" y="0"/>
                  </a:lnTo>
                  <a:lnTo>
                    <a:pt x="70" y="21"/>
                  </a:lnTo>
                  <a:lnTo>
                    <a:pt x="67" y="78"/>
                  </a:lnTo>
                  <a:lnTo>
                    <a:pt x="63" y="156"/>
                  </a:lnTo>
                  <a:lnTo>
                    <a:pt x="59" y="237"/>
                  </a:lnTo>
                  <a:lnTo>
                    <a:pt x="55" y="306"/>
                  </a:lnTo>
                  <a:lnTo>
                    <a:pt x="51" y="356"/>
                  </a:lnTo>
                  <a:lnTo>
                    <a:pt x="48" y="389"/>
                  </a:lnTo>
                  <a:lnTo>
                    <a:pt x="44" y="407"/>
                  </a:lnTo>
                  <a:lnTo>
                    <a:pt x="40" y="417"/>
                  </a:lnTo>
                  <a:lnTo>
                    <a:pt x="37" y="421"/>
                  </a:lnTo>
                  <a:lnTo>
                    <a:pt x="33" y="423"/>
                  </a:lnTo>
                  <a:lnTo>
                    <a:pt x="29" y="423"/>
                  </a:lnTo>
                  <a:lnTo>
                    <a:pt x="25" y="423"/>
                  </a:lnTo>
                  <a:lnTo>
                    <a:pt x="22" y="423"/>
                  </a:lnTo>
                  <a:lnTo>
                    <a:pt x="18" y="423"/>
                  </a:lnTo>
                  <a:lnTo>
                    <a:pt x="15" y="423"/>
                  </a:lnTo>
                  <a:lnTo>
                    <a:pt x="11" y="423"/>
                  </a:lnTo>
                  <a:lnTo>
                    <a:pt x="7" y="423"/>
                  </a:lnTo>
                  <a:lnTo>
                    <a:pt x="4" y="423"/>
                  </a:lnTo>
                  <a:lnTo>
                    <a:pt x="0" y="423"/>
                  </a:lnTo>
                </a:path>
              </a:pathLst>
            </a:custGeom>
            <a:gradFill flip="none" rotWithShape="1">
              <a:gsLst>
                <a:gs pos="28000">
                  <a:schemeClr val="accent4">
                    <a:lumMod val="75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 w="19050" cmpd="sng">
              <a:solidFill>
                <a:schemeClr val="accent4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2751488" y="1333835"/>
            <a:ext cx="0" cy="1233445"/>
          </a:xfrm>
          <a:prstGeom prst="line">
            <a:avLst/>
          </a:prstGeom>
          <a:ln>
            <a:solidFill>
              <a:srgbClr val="FF100E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rved Down Arrow 20"/>
          <p:cNvSpPr/>
          <p:nvPr/>
        </p:nvSpPr>
        <p:spPr>
          <a:xfrm rot="2050858">
            <a:off x="4225072" y="3447776"/>
            <a:ext cx="1439132" cy="439896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Down Arrow 21"/>
          <p:cNvSpPr/>
          <p:nvPr/>
        </p:nvSpPr>
        <p:spPr>
          <a:xfrm rot="2050858">
            <a:off x="6765612" y="4231973"/>
            <a:ext cx="1439132" cy="439896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674" y="2010033"/>
            <a:ext cx="2743828" cy="62022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l"/>
            <a:r>
              <a:rPr lang="en-US" sz="1800" i="1" dirty="0">
                <a:solidFill>
                  <a:schemeClr val="tx1"/>
                </a:solidFill>
                <a:latin typeface="Times New Roman"/>
                <a:cs typeface="Times New Roman"/>
              </a:rPr>
              <a:t>The seed @260nm </a:t>
            </a:r>
          </a:p>
          <a:p>
            <a:pPr algn="l"/>
            <a:r>
              <a:rPr lang="en-US" sz="1800" i="1" dirty="0">
                <a:solidFill>
                  <a:schemeClr val="tx1"/>
                </a:solidFill>
                <a:latin typeface="Times New Roman"/>
                <a:cs typeface="Times New Roman"/>
              </a:rPr>
              <a:t>is on the tail of the e-beam</a:t>
            </a:r>
            <a:endParaRPr lang="en-US" sz="2200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868" y="4253897"/>
            <a:ext cx="3198258" cy="87783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l"/>
            <a:r>
              <a:rPr lang="en-US" sz="1800" i="1" dirty="0">
                <a:solidFill>
                  <a:schemeClr val="tx1"/>
                </a:solidFill>
                <a:latin typeface="Times New Roman"/>
                <a:cs typeface="Times New Roman"/>
              </a:rPr>
              <a:t>The first stage converts the seed </a:t>
            </a:r>
          </a:p>
          <a:p>
            <a:pPr algn="l"/>
            <a:r>
              <a:rPr lang="en-US" sz="1800" i="1" dirty="0">
                <a:solidFill>
                  <a:schemeClr val="tx1"/>
                </a:solidFill>
                <a:latin typeface="Times New Roman"/>
                <a:cs typeface="Times New Roman"/>
              </a:rPr>
              <a:t>to the n</a:t>
            </a:r>
            <a:r>
              <a:rPr lang="en-US" sz="1800" i="1" baseline="30000" dirty="0">
                <a:solidFill>
                  <a:schemeClr val="tx1"/>
                </a:solidFill>
                <a:latin typeface="Times New Roman"/>
                <a:cs typeface="Times New Roman"/>
              </a:rPr>
              <a:t>th</a:t>
            </a:r>
            <a:r>
              <a:rPr lang="en-US" sz="1800" i="1" dirty="0">
                <a:solidFill>
                  <a:schemeClr val="tx1"/>
                </a:solidFill>
                <a:latin typeface="Times New Roman"/>
                <a:cs typeface="Times New Roman"/>
              </a:rPr>
              <a:t> harmonic</a:t>
            </a:r>
          </a:p>
          <a:p>
            <a:pPr algn="l"/>
            <a:r>
              <a:rPr lang="en-US" sz="1800" i="1" dirty="0">
                <a:solidFill>
                  <a:schemeClr val="tx1"/>
                </a:solidFill>
                <a:latin typeface="Times New Roman"/>
                <a:cs typeface="Times New Roman"/>
              </a:rPr>
              <a:t>(13</a:t>
            </a:r>
            <a:r>
              <a:rPr lang="en-US" sz="1800" i="1" baseline="30000" dirty="0">
                <a:solidFill>
                  <a:schemeClr val="tx1"/>
                </a:solidFill>
                <a:latin typeface="Times New Roman"/>
                <a:cs typeface="Times New Roman"/>
              </a:rPr>
              <a:t>th</a:t>
            </a:r>
            <a:r>
              <a:rPr lang="en-US" sz="1800" i="1" dirty="0">
                <a:solidFill>
                  <a:schemeClr val="tx1"/>
                </a:solidFill>
                <a:latin typeface="Times New Roman"/>
                <a:cs typeface="Times New Roman"/>
              </a:rPr>
              <a:t> harmonic @20nm)</a:t>
            </a:r>
            <a:endParaRPr lang="en-US" sz="22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314" y="5384432"/>
            <a:ext cx="4097038" cy="62022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l"/>
            <a:r>
              <a:rPr lang="en-US" sz="1800" i="1" dirty="0">
                <a:solidFill>
                  <a:schemeClr val="tx1"/>
                </a:solidFill>
                <a:latin typeface="Times New Roman"/>
                <a:cs typeface="Times New Roman"/>
              </a:rPr>
              <a:t>The delay line shifts the first stage output </a:t>
            </a:r>
          </a:p>
          <a:p>
            <a:pPr algn="l"/>
            <a:r>
              <a:rPr lang="en-US" sz="1800" i="1" dirty="0">
                <a:solidFill>
                  <a:schemeClr val="tx1"/>
                </a:solidFill>
                <a:latin typeface="Times New Roman"/>
                <a:cs typeface="Times New Roman"/>
              </a:rPr>
              <a:t>to a fresh portion of the e-beam</a:t>
            </a:r>
            <a:endParaRPr lang="en-US" sz="22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00" y="6436484"/>
            <a:ext cx="4026143" cy="620228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l"/>
            <a:r>
              <a:rPr lang="en-US" sz="1800" i="1" dirty="0">
                <a:solidFill>
                  <a:schemeClr val="tx1"/>
                </a:solidFill>
                <a:latin typeface="Times New Roman"/>
                <a:cs typeface="Times New Roman"/>
              </a:rPr>
              <a:t>The second stage converts the first stage</a:t>
            </a:r>
          </a:p>
          <a:p>
            <a:pPr algn="l"/>
            <a:r>
              <a:rPr lang="en-US" sz="1800" i="1" dirty="0">
                <a:solidFill>
                  <a:schemeClr val="tx1"/>
                </a:solidFill>
                <a:latin typeface="Times New Roman"/>
                <a:cs typeface="Times New Roman"/>
              </a:rPr>
              <a:t>to the n</a:t>
            </a:r>
            <a:r>
              <a:rPr lang="en-US" sz="1800" i="1" baseline="30000" dirty="0">
                <a:solidFill>
                  <a:schemeClr val="tx1"/>
                </a:solidFill>
                <a:latin typeface="Times New Roman"/>
                <a:cs typeface="Times New Roman"/>
              </a:rPr>
              <a:t>th</a:t>
            </a:r>
            <a:r>
              <a:rPr lang="en-US" sz="1800" i="1" dirty="0">
                <a:solidFill>
                  <a:schemeClr val="tx1"/>
                </a:solidFill>
                <a:latin typeface="Times New Roman"/>
                <a:cs typeface="Times New Roman"/>
              </a:rPr>
              <a:t> x m</a:t>
            </a:r>
            <a:r>
              <a:rPr lang="en-US" sz="1800" i="1" baseline="30000" dirty="0">
                <a:solidFill>
                  <a:schemeClr val="tx1"/>
                </a:solidFill>
                <a:latin typeface="Times New Roman"/>
                <a:cs typeface="Times New Roman"/>
              </a:rPr>
              <a:t>th</a:t>
            </a:r>
            <a:r>
              <a:rPr lang="en-US" sz="1800" i="1" dirty="0">
                <a:solidFill>
                  <a:schemeClr val="tx1"/>
                </a:solidFill>
                <a:latin typeface="Times New Roman"/>
                <a:cs typeface="Times New Roman"/>
              </a:rPr>
              <a:t> harmonic of the seed </a:t>
            </a:r>
            <a:endParaRPr lang="en-US" sz="22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71969" y="1331565"/>
            <a:ext cx="1128452" cy="362619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pPr algn="l"/>
            <a:r>
              <a:rPr lang="en-US" sz="1800" i="1" dirty="0">
                <a:solidFill>
                  <a:schemeClr val="accent2"/>
                </a:solidFill>
                <a:latin typeface="Times New Roman"/>
                <a:cs typeface="Times New Roman"/>
              </a:rPr>
              <a:t>Position:</a:t>
            </a:r>
            <a:endParaRPr lang="en-US" sz="2200" i="1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632393" y="1568008"/>
            <a:ext cx="6397340" cy="1449430"/>
            <a:chOff x="2736055" y="1763613"/>
            <a:chExt cx="6397340" cy="1449430"/>
          </a:xfrm>
        </p:grpSpPr>
        <p:grpSp>
          <p:nvGrpSpPr>
            <p:cNvPr id="29" name="Group 25"/>
            <p:cNvGrpSpPr>
              <a:grpSpLocks/>
            </p:cNvGrpSpPr>
            <p:nvPr/>
          </p:nvGrpSpPr>
          <p:grpSpPr bwMode="auto">
            <a:xfrm>
              <a:off x="2736055" y="1763613"/>
              <a:ext cx="6397340" cy="1449430"/>
              <a:chOff x="2934149" y="1832465"/>
              <a:chExt cx="8255339" cy="1870027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097367" y="2600795"/>
                <a:ext cx="1055977" cy="339716"/>
              </a:xfrm>
              <a:prstGeom prst="roundRect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2678">
                  <a:defRPr/>
                </a:pPr>
                <a:endParaRPr lang="en-US">
                  <a:solidFill>
                    <a:srgbClr val="FF6600"/>
                  </a:solidFill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5066407" y="2600795"/>
                <a:ext cx="1055977" cy="339716"/>
              </a:xfrm>
              <a:prstGeom prst="roundRect">
                <a:avLst/>
              </a:prstGeom>
              <a:solidFill>
                <a:srgbClr val="139BFB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2678">
                  <a:defRPr/>
                </a:pPr>
                <a:endParaRPr lang="en-US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5218850" y="2753191"/>
                <a:ext cx="1055977" cy="339716"/>
              </a:xfrm>
              <a:prstGeom prst="roundRect">
                <a:avLst/>
              </a:prstGeom>
              <a:solidFill>
                <a:srgbClr val="139BFB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2678">
                  <a:defRPr/>
                </a:pPr>
                <a:endParaRPr lang="en-US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7381618" y="2600795"/>
                <a:ext cx="1055977" cy="339716"/>
              </a:xfrm>
              <a:prstGeom prst="roundRect">
                <a:avLst/>
              </a:prstGeom>
              <a:solidFill>
                <a:srgbClr val="139BFB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2678">
                  <a:defRPr/>
                </a:pPr>
                <a:endParaRPr lang="en-US"/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8731363" y="2605558"/>
                <a:ext cx="358874" cy="339716"/>
              </a:xfrm>
              <a:prstGeom prst="roundRect">
                <a:avLst/>
              </a:prstGeom>
              <a:solidFill>
                <a:srgbClr val="77933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2678">
                  <a:defRPr/>
                </a:pPr>
                <a:endParaRPr lang="en-US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4367715" y="2605558"/>
                <a:ext cx="393808" cy="334953"/>
              </a:xfrm>
              <a:prstGeom prst="roundRect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2678">
                  <a:defRPr/>
                </a:pPr>
                <a:endParaRPr lang="en-US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9371301" y="2600795"/>
                <a:ext cx="1055978" cy="33971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2678">
                  <a:defRPr/>
                </a:pPr>
                <a:endParaRPr lang="en-US"/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9523743" y="2753191"/>
                <a:ext cx="1055978" cy="33971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2678">
                  <a:defRPr/>
                </a:pPr>
                <a:endParaRPr lang="en-US"/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9676185" y="2905588"/>
                <a:ext cx="1055978" cy="33971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2678">
                  <a:defRPr/>
                </a:pPr>
                <a:endParaRPr lang="en-US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9828626" y="3057984"/>
                <a:ext cx="1055978" cy="33971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2678">
                  <a:defRPr/>
                </a:pPr>
                <a:endParaRPr lang="en-US"/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9981068" y="3210380"/>
                <a:ext cx="1055978" cy="33971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2678">
                  <a:defRPr/>
                </a:pPr>
                <a:endParaRPr lang="en-US"/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10133510" y="3362776"/>
                <a:ext cx="1055978" cy="339716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2678">
                  <a:defRPr/>
                </a:pPr>
                <a:endParaRPr lang="en-US"/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6532072" y="2605558"/>
                <a:ext cx="617708" cy="339716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2678">
                  <a:defRPr/>
                </a:pPr>
                <a:endParaRPr lang="en-US"/>
              </a:p>
            </p:txBody>
          </p:sp>
          <p:sp>
            <p:nvSpPr>
              <p:cNvPr id="46" name="TextBox 18"/>
              <p:cNvSpPr txBox="1">
                <a:spLocks noChangeArrowheads="1"/>
              </p:cNvSpPr>
              <p:nvPr/>
            </p:nvSpPr>
            <p:spPr bwMode="auto">
              <a:xfrm>
                <a:off x="2934149" y="1832465"/>
                <a:ext cx="1449294" cy="474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cs typeface="ＭＳ Ｐゴシック" charset="0"/>
                    <a:sym typeface="Helvetica Light" charset="0"/>
                  </a:defRPr>
                </a:lvl1pPr>
                <a:lvl2pPr marL="742950" indent="-28575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2pPr>
                <a:lvl3pPr marL="1143000" indent="-22860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3pPr>
                <a:lvl4pPr marL="1600200" indent="-22860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4pPr>
                <a:lvl5pPr marL="2057400" indent="-22860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5pPr>
                <a:lvl6pPr marL="25146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6pPr>
                <a:lvl7pPr marL="29718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7pPr>
                <a:lvl8pPr marL="34290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8pPr>
                <a:lvl9pPr marL="38862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9pPr>
              </a:lstStyle>
              <a:p>
                <a:pPr algn="ctr" eaLnBrk="1"/>
                <a:r>
                  <a:rPr lang="en-US" sz="1900" i="1" dirty="0">
                    <a:solidFill>
                      <a:srgbClr val="FF0000"/>
                    </a:solidFill>
                  </a:rPr>
                  <a:t>1</a:t>
                </a:r>
                <a:r>
                  <a:rPr lang="en-US" sz="1900" i="1" baseline="30000" dirty="0">
                    <a:solidFill>
                      <a:srgbClr val="FF0000"/>
                    </a:solidFill>
                  </a:rPr>
                  <a:t>st</a:t>
                </a:r>
                <a:r>
                  <a:rPr lang="en-US" sz="1900" i="1" dirty="0">
                    <a:solidFill>
                      <a:srgbClr val="FF0000"/>
                    </a:solidFill>
                  </a:rPr>
                  <a:t> mod.</a:t>
                </a:r>
              </a:p>
            </p:txBody>
          </p:sp>
          <p:sp>
            <p:nvSpPr>
              <p:cNvPr id="47" name="TextBox 19"/>
              <p:cNvSpPr txBox="1">
                <a:spLocks noChangeArrowheads="1"/>
              </p:cNvSpPr>
              <p:nvPr/>
            </p:nvSpPr>
            <p:spPr bwMode="auto">
              <a:xfrm>
                <a:off x="4984909" y="1832465"/>
                <a:ext cx="1350357" cy="474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cs typeface="ＭＳ Ｐゴシック" charset="0"/>
                    <a:sym typeface="Helvetica Light" charset="0"/>
                  </a:defRPr>
                </a:lvl1pPr>
                <a:lvl2pPr marL="742950" indent="-28575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2pPr>
                <a:lvl3pPr marL="1143000" indent="-22860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3pPr>
                <a:lvl4pPr marL="1600200" indent="-22860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4pPr>
                <a:lvl5pPr marL="2057400" indent="-22860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5pPr>
                <a:lvl6pPr marL="25146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6pPr>
                <a:lvl7pPr marL="29718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7pPr>
                <a:lvl8pPr marL="34290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8pPr>
                <a:lvl9pPr marL="38862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9pPr>
              </a:lstStyle>
              <a:p>
                <a:pPr algn="ctr" eaLnBrk="1"/>
                <a:r>
                  <a:rPr lang="en-US" sz="1900" i="1" dirty="0">
                    <a:solidFill>
                      <a:srgbClr val="FF0000"/>
                    </a:solidFill>
                  </a:rPr>
                  <a:t>1</a:t>
                </a:r>
                <a:r>
                  <a:rPr lang="en-US" sz="1900" i="1" baseline="30000" dirty="0">
                    <a:solidFill>
                      <a:srgbClr val="FF0000"/>
                    </a:solidFill>
                  </a:rPr>
                  <a:t>st</a:t>
                </a:r>
                <a:r>
                  <a:rPr lang="en-US" sz="1900" i="1" dirty="0">
                    <a:solidFill>
                      <a:srgbClr val="FF0000"/>
                    </a:solidFill>
                  </a:rPr>
                  <a:t> </a:t>
                </a:r>
                <a:r>
                  <a:rPr lang="en-US" sz="1900" i="1" baseline="30000" dirty="0">
                    <a:solidFill>
                      <a:srgbClr val="FF0000"/>
                    </a:solidFill>
                  </a:rPr>
                  <a:t> </a:t>
                </a:r>
                <a:r>
                  <a:rPr lang="en-US" sz="1900" i="1" dirty="0">
                    <a:solidFill>
                      <a:srgbClr val="FF0000"/>
                    </a:solidFill>
                  </a:rPr>
                  <a:t>rad.</a:t>
                </a:r>
              </a:p>
            </p:txBody>
          </p:sp>
          <p:sp>
            <p:nvSpPr>
              <p:cNvPr id="48" name="TextBox 20"/>
              <p:cNvSpPr txBox="1">
                <a:spLocks noChangeArrowheads="1"/>
              </p:cNvSpPr>
              <p:nvPr/>
            </p:nvSpPr>
            <p:spPr bwMode="auto">
              <a:xfrm>
                <a:off x="7178715" y="1832465"/>
                <a:ext cx="1501696" cy="474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cs typeface="ＭＳ Ｐゴシック" charset="0"/>
                    <a:sym typeface="Helvetica Light" charset="0"/>
                  </a:defRPr>
                </a:lvl1pPr>
                <a:lvl2pPr marL="742950" indent="-28575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2pPr>
                <a:lvl3pPr marL="1143000" indent="-22860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3pPr>
                <a:lvl4pPr marL="1600200" indent="-22860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4pPr>
                <a:lvl5pPr marL="2057400" indent="-22860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5pPr>
                <a:lvl6pPr marL="25146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6pPr>
                <a:lvl7pPr marL="29718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7pPr>
                <a:lvl8pPr marL="34290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8pPr>
                <a:lvl9pPr marL="38862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9pPr>
              </a:lstStyle>
              <a:p>
                <a:pPr algn="ctr" eaLnBrk="1"/>
                <a:r>
                  <a:rPr lang="en-US" sz="1900" i="1" dirty="0">
                    <a:solidFill>
                      <a:srgbClr val="FF0000"/>
                    </a:solidFill>
                  </a:rPr>
                  <a:t>2</a:t>
                </a:r>
                <a:r>
                  <a:rPr lang="en-US" sz="1900" i="1" baseline="30000" dirty="0">
                    <a:solidFill>
                      <a:srgbClr val="FF0000"/>
                    </a:solidFill>
                  </a:rPr>
                  <a:t>nd </a:t>
                </a:r>
                <a:r>
                  <a:rPr lang="en-US" sz="1900" i="1" dirty="0">
                    <a:solidFill>
                      <a:srgbClr val="FF0000"/>
                    </a:solidFill>
                  </a:rPr>
                  <a:t>mod.</a:t>
                </a:r>
              </a:p>
            </p:txBody>
          </p:sp>
          <p:sp>
            <p:nvSpPr>
              <p:cNvPr id="49" name="TextBox 21"/>
              <p:cNvSpPr txBox="1">
                <a:spLocks noChangeArrowheads="1"/>
              </p:cNvSpPr>
              <p:nvPr/>
            </p:nvSpPr>
            <p:spPr bwMode="auto">
              <a:xfrm>
                <a:off x="9273476" y="1832465"/>
                <a:ext cx="1344485" cy="474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cs typeface="ＭＳ Ｐゴシック" charset="0"/>
                    <a:sym typeface="Helvetica Light" charset="0"/>
                  </a:defRPr>
                </a:lvl1pPr>
                <a:lvl2pPr marL="742950" indent="-28575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2pPr>
                <a:lvl3pPr marL="1143000" indent="-22860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3pPr>
                <a:lvl4pPr marL="1600200" indent="-22860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4pPr>
                <a:lvl5pPr marL="2057400" indent="-228600" eaLnBrk="0" hangingPunct="0"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5pPr>
                <a:lvl6pPr marL="25146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6pPr>
                <a:lvl7pPr marL="29718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7pPr>
                <a:lvl8pPr marL="34290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8pPr>
                <a:lvl9pPr marL="3886200" indent="-228600" defTabSz="5826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rgbClr val="000000"/>
                    </a:solidFill>
                    <a:latin typeface="Helvetica Light" charset="0"/>
                    <a:ea typeface="ＭＳ Ｐゴシック" charset="0"/>
                    <a:sym typeface="Helvetica Light" charset="0"/>
                  </a:defRPr>
                </a:lvl9pPr>
              </a:lstStyle>
              <a:p>
                <a:pPr algn="ctr" eaLnBrk="1"/>
                <a:r>
                  <a:rPr lang="en-US" sz="1900" i="1" dirty="0">
                    <a:solidFill>
                      <a:srgbClr val="FF0000"/>
                    </a:solidFill>
                  </a:rPr>
                  <a:t>2</a:t>
                </a:r>
                <a:r>
                  <a:rPr lang="en-US" sz="1900" i="1" baseline="30000" dirty="0">
                    <a:solidFill>
                      <a:srgbClr val="FF0000"/>
                    </a:solidFill>
                  </a:rPr>
                  <a:t>nd </a:t>
                </a:r>
                <a:r>
                  <a:rPr lang="en-US" sz="1900" i="1" dirty="0">
                    <a:solidFill>
                      <a:srgbClr val="FF0000"/>
                    </a:solidFill>
                  </a:rPr>
                  <a:t>rad.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3672160" y="1979637"/>
              <a:ext cx="633707" cy="3531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139BFB"/>
                  </a:solidFill>
                </a:rPr>
                <a:t>DS1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56536" y="1979637"/>
              <a:ext cx="633707" cy="3531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139BFB"/>
                  </a:solidFill>
                </a:rPr>
                <a:t>DS2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44368" y="1979637"/>
              <a:ext cx="471178" cy="3531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139BFB"/>
                  </a:solidFill>
                </a:rPr>
                <a:t>DL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6906300" y="1043533"/>
            <a:ext cx="3222587" cy="353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000000"/>
                </a:solidFill>
                <a:latin typeface="Calisto MT"/>
                <a:cs typeface="Calisto MT"/>
              </a:rPr>
              <a:t>*L. H. Yu, I. Ben-Zvi, NIM 1993 </a:t>
            </a:r>
            <a:endParaRPr lang="en-US" sz="1800" dirty="0">
              <a:solidFill>
                <a:srgbClr val="000000"/>
              </a:solidFill>
              <a:latin typeface="Calisto MT"/>
              <a:cs typeface="Calisto M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DE6A49-0B2B-5D01-C8B5-745962B46059}"/>
              </a:ext>
            </a:extLst>
          </p:cNvPr>
          <p:cNvSpPr txBox="1"/>
          <p:nvPr/>
        </p:nvSpPr>
        <p:spPr>
          <a:xfrm>
            <a:off x="-3030" y="731892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16CDA35-E8ED-2C2F-9127-B636680A8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10" y="6585239"/>
            <a:ext cx="4752528" cy="7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802E-6 1.15821E-6 L 0.24574 0.0041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0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731 0 " pathEditMode="relative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75 0.00417 L 0.31834 0.00417 " pathEditMode="relative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834 0.00417 L 0.62661 0.00417 " pathEditMode="relative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0667B1-68B9-4506-8F70-A47C98B04AD6}"/>
              </a:ext>
            </a:extLst>
          </p:cNvPr>
          <p:cNvSpPr txBox="1"/>
          <p:nvPr/>
        </p:nvSpPr>
        <p:spPr>
          <a:xfrm>
            <a:off x="-3030" y="7318921"/>
            <a:ext cx="4731647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Trieste – 8-9 November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C57FB-4D12-7D10-2925-F641F1D75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10" y="6585239"/>
            <a:ext cx="4752528" cy="72608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847B85AE-55A8-8D4F-8BA6-DB820EDAE232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sp>
        <p:nvSpPr>
          <p:cNvPr id="7" name="Title 15"/>
          <p:cNvSpPr txBox="1">
            <a:spLocks/>
          </p:cNvSpPr>
          <p:nvPr/>
        </p:nvSpPr>
        <p:spPr>
          <a:xfrm>
            <a:off x="2592040" y="323453"/>
            <a:ext cx="7272808" cy="914400"/>
          </a:xfrm>
          <a:prstGeom prst="rect">
            <a:avLst/>
          </a:prstGeom>
          <a:effectLst/>
        </p:spPr>
        <p:txBody>
          <a:bodyPr vert="horz" wrap="square" lIns="100794" tIns="50397" rIns="100794" bIns="50397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550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2pPr>
            <a:lvl3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3pPr>
            <a:lvl4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4pPr>
            <a:lvl5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5pPr>
            <a:lvl6pPr marL="457200" algn="ctr" defTabSz="1006475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6pPr>
            <a:lvl7pPr marL="914400" algn="ctr" defTabSz="1006475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7pPr>
            <a:lvl8pPr marL="1371600" algn="ctr" defTabSz="1006475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8pPr>
            <a:lvl9pPr marL="1828800" algn="ctr" defTabSz="1006475" rtl="0" fontAlgn="base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2"/>
                </a:solidFill>
                <a:latin typeface="Calisto MT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Calisto MT" charset="0"/>
                <a:ea typeface="ＭＳ Ｐゴシック" charset="0"/>
                <a:cs typeface="ＭＳ Ｐゴシック" charset="0"/>
              </a:rPr>
              <a:t>FERMI (High Gain Harmonic Generation):  </a:t>
            </a:r>
          </a:p>
          <a:p>
            <a:pPr algn="l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Calisto MT" charset="0"/>
                <a:ea typeface="ＭＳ Ｐゴシック" charset="0"/>
                <a:cs typeface="ＭＳ Ｐゴシック" charset="0"/>
              </a:rPr>
              <a:t>FEL-1 and FEL-2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245864" y="2123653"/>
            <a:ext cx="4350463" cy="4401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b="1" u="sng" dirty="0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rPr>
              <a:t>FEL-1 </a:t>
            </a:r>
            <a:r>
              <a:rPr lang="it-IT" b="1" u="sng" dirty="0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rPr>
              <a:t>:</a:t>
            </a:r>
            <a:r>
              <a:rPr lang="it-IT" sz="2400" b="1" u="sng" dirty="0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it-IT" sz="2400" u="sng" dirty="0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rPr>
              <a:t>Single stage HGHG</a:t>
            </a:r>
            <a:endParaRPr lang="it-IT" sz="2400" b="1" u="sng" dirty="0">
              <a:solidFill>
                <a:schemeClr val="tx2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408193" y="3334996"/>
            <a:ext cx="818312" cy="263309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472" tIns="45238" rIns="90472" bIns="45238" anchor="ctr"/>
          <a:lstStyle/>
          <a:p>
            <a:pPr defTabSz="447965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934068" y="3334996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472" tIns="45238" rIns="90472" bIns="45238" anchor="ctr"/>
          <a:lstStyle/>
          <a:p>
            <a:pPr defTabSz="447965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942181" y="3334996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472" tIns="45238" rIns="90472" bIns="45238" anchor="ctr"/>
          <a:lstStyle/>
          <a:p>
            <a:pPr defTabSz="447965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2480739" y="2915741"/>
            <a:ext cx="751401" cy="36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2" tIns="45238" rIns="90472" bIns="45238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ctr" eaLnBrk="1"/>
            <a:r>
              <a:rPr lang="en-US" sz="1900" dirty="0">
                <a:solidFill>
                  <a:schemeClr val="tx1"/>
                </a:solidFill>
                <a:latin typeface="+mn-lt"/>
              </a:rPr>
              <a:t>Mod.</a:t>
            </a: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4501232" y="2830940"/>
            <a:ext cx="4377734" cy="36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2" tIns="45238" rIns="90472" bIns="45238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ctr" eaLnBrk="1"/>
            <a:r>
              <a:rPr lang="en-US" sz="1900" dirty="0">
                <a:solidFill>
                  <a:schemeClr val="tx1"/>
                </a:solidFill>
                <a:latin typeface="+mn-lt"/>
              </a:rPr>
              <a:t>High gain radiator tuned at n</a:t>
            </a:r>
            <a:r>
              <a:rPr lang="en-US" sz="1900" baseline="30000" dirty="0">
                <a:solidFill>
                  <a:schemeClr val="tx1"/>
                </a:solidFill>
                <a:latin typeface="+mn-lt"/>
              </a:rPr>
              <a:t>th</a:t>
            </a:r>
            <a:r>
              <a:rPr lang="en-US" sz="1900" dirty="0">
                <a:solidFill>
                  <a:schemeClr val="tx1"/>
                </a:solidFill>
                <a:latin typeface="+mn-lt"/>
              </a:rPr>
              <a:t> harmonic</a:t>
            </a: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-11937" y="2555701"/>
            <a:ext cx="1871960" cy="1454374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72" tIns="45238" rIns="90472" bIns="45238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ctr" eaLnBrk="1"/>
            <a:r>
              <a:rPr lang="en-US" sz="1900" b="1" dirty="0">
                <a:solidFill>
                  <a:schemeClr val="tx1"/>
                </a:solidFill>
                <a:latin typeface="+mn-lt"/>
              </a:rPr>
              <a:t>Seed Laser:</a:t>
            </a:r>
            <a:endParaRPr lang="en-US" sz="1900" dirty="0">
              <a:solidFill>
                <a:srgbClr val="C73FC6"/>
              </a:solidFill>
              <a:latin typeface="+mn-lt"/>
            </a:endParaRPr>
          </a:p>
          <a:p>
            <a:pPr algn="ctr" eaLnBrk="1"/>
            <a:r>
              <a:rPr lang="en-US" sz="1900" b="1" dirty="0">
                <a:solidFill>
                  <a:srgbClr val="660066"/>
                </a:solidFill>
                <a:latin typeface="+mn-lt"/>
              </a:rPr>
              <a:t>THG</a:t>
            </a:r>
            <a:r>
              <a:rPr lang="en-US" sz="1900" dirty="0">
                <a:solidFill>
                  <a:srgbClr val="C73FC6"/>
                </a:solidFill>
                <a:latin typeface="+mn-lt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+mn-lt"/>
              </a:rPr>
              <a:t>(~260nm) </a:t>
            </a:r>
          </a:p>
          <a:p>
            <a:pPr algn="ctr" eaLnBrk="1"/>
            <a:r>
              <a:rPr lang="en-US" sz="1900" b="1" dirty="0">
                <a:solidFill>
                  <a:srgbClr val="660066"/>
                </a:solidFill>
                <a:latin typeface="+mn-lt"/>
              </a:rPr>
              <a:t>OPA</a:t>
            </a:r>
            <a:r>
              <a:rPr lang="en-US" sz="1900" dirty="0">
                <a:solidFill>
                  <a:schemeClr val="tx1"/>
                </a:solidFill>
                <a:latin typeface="+mn-lt"/>
              </a:rPr>
              <a:t> (230-260nm or 296-360nm)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5878284" y="3334996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472" tIns="45238" rIns="90472" bIns="45238" anchor="ctr"/>
          <a:lstStyle/>
          <a:p>
            <a:pPr defTabSz="447965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6886396" y="3334996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472" tIns="45238" rIns="90472" bIns="45238" anchor="ctr"/>
          <a:lstStyle/>
          <a:p>
            <a:pPr defTabSz="447965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7822500" y="3334996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472" tIns="45238" rIns="90472" bIns="45238" anchor="ctr"/>
          <a:lstStyle/>
          <a:p>
            <a:pPr defTabSz="447965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8830612" y="3334996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472" tIns="45238" rIns="90472" bIns="45238" anchor="ctr"/>
          <a:lstStyle/>
          <a:p>
            <a:pPr defTabSz="447965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392739" y="3338582"/>
            <a:ext cx="305175" cy="259617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65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2890531" y="3555230"/>
            <a:ext cx="1300750" cy="36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ctr" eaLnBrk="1"/>
            <a:r>
              <a:rPr lang="en-US" sz="1900" dirty="0">
                <a:solidFill>
                  <a:schemeClr val="tx1"/>
                </a:solidFill>
                <a:latin typeface="+mn-lt"/>
              </a:rPr>
              <a:t>Dispersion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900832" y="3478901"/>
            <a:ext cx="432048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CasellaDiTesto 8"/>
          <p:cNvSpPr txBox="1">
            <a:spLocks noChangeArrowheads="1"/>
          </p:cNvSpPr>
          <p:nvPr/>
        </p:nvSpPr>
        <p:spPr bwMode="auto">
          <a:xfrm>
            <a:off x="177060" y="4476231"/>
            <a:ext cx="9423598" cy="4401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400" b="1" u="sng" dirty="0">
                <a:solidFill>
                  <a:srgbClr val="2D2F2B"/>
                </a:solidFill>
                <a:latin typeface="+mn-lt"/>
                <a:ea typeface="MS PGothic" pitchFamily="34" charset="-128"/>
                <a:cs typeface="+mn-cs"/>
              </a:rPr>
              <a:t>FEL-2 :  </a:t>
            </a:r>
            <a:r>
              <a:rPr lang="it-IT" sz="2400" u="sng" dirty="0">
                <a:solidFill>
                  <a:srgbClr val="2D2F2B"/>
                </a:solidFill>
                <a:latin typeface="+mn-lt"/>
                <a:ea typeface="MS PGothic" pitchFamily="34" charset="-128"/>
                <a:cs typeface="+mn-cs"/>
              </a:rPr>
              <a:t>Double stage HGHG with </a:t>
            </a:r>
            <a:r>
              <a:rPr lang="it-IT" sz="2400" u="sng" dirty="0" err="1">
                <a:solidFill>
                  <a:srgbClr val="2D2F2B"/>
                </a:solidFill>
                <a:latin typeface="+mn-lt"/>
                <a:ea typeface="MS PGothic" pitchFamily="34" charset="-128"/>
                <a:cs typeface="+mn-cs"/>
              </a:rPr>
              <a:t>fresh</a:t>
            </a:r>
            <a:r>
              <a:rPr lang="it-IT" sz="2400" u="sng" dirty="0">
                <a:solidFill>
                  <a:srgbClr val="2D2F2B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it-IT" sz="2400" u="sng" dirty="0" err="1">
                <a:solidFill>
                  <a:srgbClr val="2D2F2B"/>
                </a:solidFill>
                <a:latin typeface="+mn-lt"/>
                <a:ea typeface="MS PGothic" pitchFamily="34" charset="-128"/>
                <a:cs typeface="+mn-cs"/>
              </a:rPr>
              <a:t>bunch</a:t>
            </a:r>
            <a:r>
              <a:rPr lang="it-IT" sz="2400" u="sng" dirty="0">
                <a:solidFill>
                  <a:srgbClr val="2D2F2B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it-IT" sz="2400" u="sng" dirty="0" err="1">
                <a:solidFill>
                  <a:srgbClr val="2D2F2B"/>
                </a:solidFill>
                <a:latin typeface="+mn-lt"/>
                <a:ea typeface="MS PGothic" pitchFamily="34" charset="-128"/>
                <a:cs typeface="+mn-cs"/>
              </a:rPr>
              <a:t>injection</a:t>
            </a:r>
            <a:r>
              <a:rPr lang="it-IT" sz="2400" u="sng" dirty="0">
                <a:solidFill>
                  <a:srgbClr val="2D2F2B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it-IT" sz="2400" u="sng" dirty="0" err="1">
                <a:solidFill>
                  <a:srgbClr val="2D2F2B"/>
                </a:solidFill>
                <a:latin typeface="+mn-lt"/>
                <a:ea typeface="MS PGothic" pitchFamily="34" charset="-128"/>
                <a:cs typeface="+mn-cs"/>
              </a:rPr>
              <a:t>technique</a:t>
            </a:r>
            <a:endParaRPr lang="it-IT" sz="2400" u="sng" dirty="0">
              <a:solidFill>
                <a:srgbClr val="2D2F2B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73379" y="3667589"/>
            <a:ext cx="3017108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MS PGothic" pitchFamily="34" charset="-128"/>
              </a:rPr>
              <a:t>Spectral</a:t>
            </a:r>
            <a:r>
              <a:rPr lang="it-IT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MS PGothic" pitchFamily="34" charset="-128"/>
              </a:rPr>
              <a:t> </a:t>
            </a:r>
            <a:r>
              <a:rPr lang="it-IT" sz="1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MS PGothic" pitchFamily="34" charset="-128"/>
              </a:rPr>
              <a:t>range</a:t>
            </a:r>
            <a:r>
              <a:rPr lang="it-IT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MS PGothic" pitchFamily="34" charset="-128"/>
              </a:rPr>
              <a:t>: 20 </a:t>
            </a:r>
            <a:r>
              <a:rPr lang="mr-IN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MS PGothic" pitchFamily="34" charset="-128"/>
              </a:rPr>
              <a:t>–</a:t>
            </a:r>
            <a:r>
              <a:rPr lang="it-IT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MS PGothic" pitchFamily="34" charset="-128"/>
              </a:rPr>
              <a:t> 100 nm 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854283" y="5661180"/>
            <a:ext cx="818312" cy="263309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19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2100758" y="5648480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19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2561745" y="5776442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19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4669593" y="5673880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19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5715555" y="5677572"/>
            <a:ext cx="278104" cy="263309"/>
          </a:xfrm>
          <a:prstGeom prst="roundRect">
            <a:avLst/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19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1711718" y="5648480"/>
            <a:ext cx="305175" cy="259617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19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6211465" y="5673880"/>
            <a:ext cx="818313" cy="263309"/>
          </a:xfrm>
          <a:prstGeom prst="roundRect">
            <a:avLst/>
          </a:prstGeom>
          <a:solidFill>
            <a:srgbClr val="C73F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19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6621697" y="5779300"/>
            <a:ext cx="818313" cy="263309"/>
          </a:xfrm>
          <a:prstGeom prst="roundRect">
            <a:avLst/>
          </a:prstGeom>
          <a:solidFill>
            <a:srgbClr val="C73F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19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7082730" y="5897421"/>
            <a:ext cx="818313" cy="263309"/>
          </a:xfrm>
          <a:prstGeom prst="roundRect">
            <a:avLst/>
          </a:prstGeom>
          <a:solidFill>
            <a:srgbClr val="C73F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19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7480261" y="6028240"/>
            <a:ext cx="818313" cy="263309"/>
          </a:xfrm>
          <a:prstGeom prst="roundRect">
            <a:avLst/>
          </a:prstGeom>
          <a:solidFill>
            <a:srgbClr val="C73F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19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7928594" y="6146360"/>
            <a:ext cx="818313" cy="263309"/>
          </a:xfrm>
          <a:prstGeom prst="roundRect">
            <a:avLst/>
          </a:prstGeom>
          <a:solidFill>
            <a:srgbClr val="C73F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19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8415026" y="6264480"/>
            <a:ext cx="818313" cy="263309"/>
          </a:xfrm>
          <a:prstGeom prst="roundRect">
            <a:avLst/>
          </a:prstGeom>
          <a:solidFill>
            <a:srgbClr val="C73F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19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4011251" y="5677572"/>
            <a:ext cx="478683" cy="26330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19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TextBox 18"/>
          <p:cNvSpPr txBox="1">
            <a:spLocks noChangeArrowheads="1"/>
          </p:cNvSpPr>
          <p:nvPr/>
        </p:nvSpPr>
        <p:spPr bwMode="auto">
          <a:xfrm>
            <a:off x="651989" y="5052959"/>
            <a:ext cx="1020728" cy="36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ctr" defTabSz="444533" eaLnBrk="1"/>
            <a:r>
              <a:rPr lang="en-US" sz="19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sz="1900" baseline="30000" dirty="0">
                <a:solidFill>
                  <a:schemeClr val="tx1"/>
                </a:solidFill>
                <a:latin typeface="+mn-lt"/>
              </a:rPr>
              <a:t>st</a:t>
            </a:r>
            <a:r>
              <a:rPr lang="en-US" sz="1900" dirty="0">
                <a:solidFill>
                  <a:schemeClr val="tx1"/>
                </a:solidFill>
                <a:latin typeface="+mn-lt"/>
              </a:rPr>
              <a:t> mod.</a:t>
            </a:r>
          </a:p>
        </p:txBody>
      </p:sp>
      <p:sp>
        <p:nvSpPr>
          <p:cNvPr id="49" name="TextBox 19"/>
          <p:cNvSpPr txBox="1">
            <a:spLocks noChangeArrowheads="1"/>
          </p:cNvSpPr>
          <p:nvPr/>
        </p:nvSpPr>
        <p:spPr bwMode="auto">
          <a:xfrm>
            <a:off x="2088636" y="5052959"/>
            <a:ext cx="944371" cy="36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ctr" defTabSz="444533" eaLnBrk="1"/>
            <a:r>
              <a:rPr lang="en-US" sz="19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sz="1900" baseline="30000" dirty="0">
                <a:solidFill>
                  <a:schemeClr val="tx1"/>
                </a:solidFill>
                <a:latin typeface="+mn-lt"/>
              </a:rPr>
              <a:t>st</a:t>
            </a:r>
            <a:r>
              <a:rPr lang="en-US" sz="1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900" baseline="30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+mn-lt"/>
              </a:rPr>
              <a:t>rad.</a:t>
            </a:r>
          </a:p>
        </p:txBody>
      </p:sp>
      <p:sp>
        <p:nvSpPr>
          <p:cNvPr id="50" name="TextBox 20"/>
          <p:cNvSpPr txBox="1">
            <a:spLocks noChangeArrowheads="1"/>
          </p:cNvSpPr>
          <p:nvPr/>
        </p:nvSpPr>
        <p:spPr bwMode="auto">
          <a:xfrm>
            <a:off x="5183425" y="5027559"/>
            <a:ext cx="1066175" cy="36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ctr" defTabSz="444533" eaLnBrk="1"/>
            <a:r>
              <a:rPr lang="en-US" sz="19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900" baseline="30000" dirty="0">
                <a:solidFill>
                  <a:schemeClr val="tx1"/>
                </a:solidFill>
                <a:latin typeface="+mn-lt"/>
              </a:rPr>
              <a:t>nd </a:t>
            </a:r>
            <a:r>
              <a:rPr lang="en-US" sz="1900" dirty="0">
                <a:solidFill>
                  <a:schemeClr val="tx1"/>
                </a:solidFill>
                <a:latin typeface="+mn-lt"/>
              </a:rPr>
              <a:t>mod.</a:t>
            </a:r>
          </a:p>
        </p:txBody>
      </p:sp>
      <p:sp>
        <p:nvSpPr>
          <p:cNvPr id="51" name="TextBox 21"/>
          <p:cNvSpPr txBox="1">
            <a:spLocks noChangeArrowheads="1"/>
          </p:cNvSpPr>
          <p:nvPr/>
        </p:nvSpPr>
        <p:spPr bwMode="auto">
          <a:xfrm>
            <a:off x="7616758" y="5306959"/>
            <a:ext cx="949883" cy="36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ctr" defTabSz="444533" eaLnBrk="1"/>
            <a:r>
              <a:rPr lang="en-US" sz="19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900" baseline="30000" dirty="0">
                <a:solidFill>
                  <a:schemeClr val="tx1"/>
                </a:solidFill>
                <a:latin typeface="+mn-lt"/>
              </a:rPr>
              <a:t>nd </a:t>
            </a:r>
            <a:r>
              <a:rPr lang="en-US" sz="1900" dirty="0">
                <a:solidFill>
                  <a:schemeClr val="tx1"/>
                </a:solidFill>
                <a:latin typeface="+mn-lt"/>
              </a:rPr>
              <a:t>rad.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36905" y="5268983"/>
            <a:ext cx="665442" cy="38215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44533"/>
            <a:r>
              <a:rPr lang="en-US" sz="20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DS1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543581" y="5294383"/>
            <a:ext cx="665442" cy="38215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44533"/>
            <a:r>
              <a:rPr lang="en-US" sz="20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DS2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031413" y="5294383"/>
            <a:ext cx="561372" cy="38215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44533"/>
            <a:r>
              <a:rPr lang="en-US" sz="20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30749" y="6148029"/>
            <a:ext cx="274940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 err="1">
                <a:solidFill>
                  <a:srgbClr val="660066"/>
                </a:solidFill>
                <a:latin typeface="+mn-lt"/>
                <a:ea typeface="MS PGothic" pitchFamily="34" charset="-128"/>
              </a:rPr>
              <a:t>Spectral</a:t>
            </a:r>
            <a:r>
              <a:rPr lang="it-IT" sz="1800" b="1" dirty="0">
                <a:solidFill>
                  <a:srgbClr val="660066"/>
                </a:solidFill>
                <a:latin typeface="+mn-lt"/>
                <a:ea typeface="MS PGothic" pitchFamily="34" charset="-128"/>
              </a:rPr>
              <a:t> </a:t>
            </a:r>
            <a:r>
              <a:rPr lang="it-IT" sz="1800" b="1" dirty="0" err="1">
                <a:solidFill>
                  <a:srgbClr val="660066"/>
                </a:solidFill>
                <a:latin typeface="+mn-lt"/>
                <a:ea typeface="MS PGothic" pitchFamily="34" charset="-128"/>
              </a:rPr>
              <a:t>range</a:t>
            </a:r>
            <a:r>
              <a:rPr lang="it-IT" sz="1800" b="1" dirty="0">
                <a:solidFill>
                  <a:srgbClr val="660066"/>
                </a:solidFill>
                <a:latin typeface="+mn-lt"/>
                <a:ea typeface="MS PGothic" pitchFamily="34" charset="-128"/>
              </a:rPr>
              <a:t>: 4 - 20 nm 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3023853" y="5903059"/>
            <a:ext cx="818312" cy="263309"/>
          </a:xfrm>
          <a:prstGeom prst="roundRect">
            <a:avLst/>
          </a:prstGeom>
          <a:solidFill>
            <a:srgbClr val="139BF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47919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5" name="Elbow Connector 54"/>
          <p:cNvCxnSpPr>
            <a:endCxn id="35" idx="1"/>
          </p:cNvCxnSpPr>
          <p:nvPr/>
        </p:nvCxnSpPr>
        <p:spPr bwMode="auto">
          <a:xfrm rot="16200000" flipH="1">
            <a:off x="-375301" y="4563251"/>
            <a:ext cx="1820660" cy="638507"/>
          </a:xfrm>
          <a:prstGeom prst="bentConnector2">
            <a:avLst/>
          </a:prstGeom>
          <a:solidFill>
            <a:srgbClr val="00B8FF"/>
          </a:solidFill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6" name="Freeform 18"/>
          <p:cNvSpPr>
            <a:spLocks/>
          </p:cNvSpPr>
          <p:nvPr/>
        </p:nvSpPr>
        <p:spPr bwMode="auto">
          <a:xfrm>
            <a:off x="1571991" y="2843733"/>
            <a:ext cx="531247" cy="447669"/>
          </a:xfrm>
          <a:custGeom>
            <a:avLst/>
            <a:gdLst>
              <a:gd name="T0" fmla="*/ 28054 w 153"/>
              <a:gd name="T1" fmla="*/ 2120 h 423"/>
              <a:gd name="T2" fmla="*/ 27296 w 153"/>
              <a:gd name="T3" fmla="*/ 2120 h 423"/>
              <a:gd name="T4" fmla="*/ 26608 w 153"/>
              <a:gd name="T5" fmla="*/ 2120 h 423"/>
              <a:gd name="T6" fmla="*/ 25861 w 153"/>
              <a:gd name="T7" fmla="*/ 2120 h 423"/>
              <a:gd name="T8" fmla="*/ 25118 w 153"/>
              <a:gd name="T9" fmla="*/ 2120 h 423"/>
              <a:gd name="T10" fmla="*/ 24360 w 153"/>
              <a:gd name="T11" fmla="*/ 2120 h 423"/>
              <a:gd name="T12" fmla="*/ 23668 w 153"/>
              <a:gd name="T13" fmla="*/ 2120 h 423"/>
              <a:gd name="T14" fmla="*/ 22925 w 153"/>
              <a:gd name="T15" fmla="*/ 2120 h 423"/>
              <a:gd name="T16" fmla="*/ 22167 w 153"/>
              <a:gd name="T17" fmla="*/ 2120 h 423"/>
              <a:gd name="T18" fmla="*/ 21475 w 153"/>
              <a:gd name="T19" fmla="*/ 2120 h 423"/>
              <a:gd name="T20" fmla="*/ 20732 w 153"/>
              <a:gd name="T21" fmla="*/ 2111 h 423"/>
              <a:gd name="T22" fmla="*/ 19985 w 153"/>
              <a:gd name="T23" fmla="*/ 2092 h 423"/>
              <a:gd name="T24" fmla="*/ 19227 w 153"/>
              <a:gd name="T25" fmla="*/ 2040 h 423"/>
              <a:gd name="T26" fmla="*/ 18539 w 153"/>
              <a:gd name="T27" fmla="*/ 1950 h 423"/>
              <a:gd name="T28" fmla="*/ 17792 w 153"/>
              <a:gd name="T29" fmla="*/ 1787 h 423"/>
              <a:gd name="T30" fmla="*/ 17034 w 153"/>
              <a:gd name="T31" fmla="*/ 1534 h 423"/>
              <a:gd name="T32" fmla="*/ 16493 w 153"/>
              <a:gd name="T33" fmla="*/ 1190 h 423"/>
              <a:gd name="T34" fmla="*/ 15749 w 153"/>
              <a:gd name="T35" fmla="*/ 781 h 423"/>
              <a:gd name="T36" fmla="*/ 15043 w 153"/>
              <a:gd name="T37" fmla="*/ 392 h 423"/>
              <a:gd name="T38" fmla="*/ 14299 w 153"/>
              <a:gd name="T39" fmla="*/ 103 h 423"/>
              <a:gd name="T40" fmla="*/ 13552 w 153"/>
              <a:gd name="T41" fmla="*/ 0 h 423"/>
              <a:gd name="T42" fmla="*/ 12850 w 153"/>
              <a:gd name="T43" fmla="*/ 103 h 423"/>
              <a:gd name="T44" fmla="*/ 12309 w 153"/>
              <a:gd name="T45" fmla="*/ 392 h 423"/>
              <a:gd name="T46" fmla="*/ 11562 w 153"/>
              <a:gd name="T47" fmla="*/ 781 h 423"/>
              <a:gd name="T48" fmla="*/ 10818 w 153"/>
              <a:gd name="T49" fmla="*/ 1190 h 423"/>
              <a:gd name="T50" fmla="*/ 10060 w 153"/>
              <a:gd name="T51" fmla="*/ 1534 h 423"/>
              <a:gd name="T52" fmla="*/ 9369 w 153"/>
              <a:gd name="T53" fmla="*/ 1787 h 423"/>
              <a:gd name="T54" fmla="*/ 8817 w 153"/>
              <a:gd name="T55" fmla="*/ 1950 h 423"/>
              <a:gd name="T56" fmla="*/ 8070 w 153"/>
              <a:gd name="T57" fmla="*/ 2040 h 423"/>
              <a:gd name="T58" fmla="*/ 7326 w 153"/>
              <a:gd name="T59" fmla="*/ 2092 h 423"/>
              <a:gd name="T60" fmla="*/ 6771 w 153"/>
              <a:gd name="T61" fmla="*/ 2111 h 423"/>
              <a:gd name="T62" fmla="*/ 6024 w 153"/>
              <a:gd name="T63" fmla="*/ 2120 h 423"/>
              <a:gd name="T64" fmla="*/ 5336 w 153"/>
              <a:gd name="T65" fmla="*/ 2120 h 423"/>
              <a:gd name="T66" fmla="*/ 4589 w 153"/>
              <a:gd name="T67" fmla="*/ 2120 h 423"/>
              <a:gd name="T68" fmla="*/ 4037 w 153"/>
              <a:gd name="T69" fmla="*/ 2120 h 423"/>
              <a:gd name="T70" fmla="*/ 3290 w 153"/>
              <a:gd name="T71" fmla="*/ 2120 h 423"/>
              <a:gd name="T72" fmla="*/ 2734 w 153"/>
              <a:gd name="T73" fmla="*/ 2120 h 423"/>
              <a:gd name="T74" fmla="*/ 1991 w 153"/>
              <a:gd name="T75" fmla="*/ 2120 h 423"/>
              <a:gd name="T76" fmla="*/ 1299 w 153"/>
              <a:gd name="T77" fmla="*/ 2120 h 423"/>
              <a:gd name="T78" fmla="*/ 743 w 153"/>
              <a:gd name="T79" fmla="*/ 2120 h 423"/>
              <a:gd name="T80" fmla="*/ 0 w 153"/>
              <a:gd name="T81" fmla="*/ 2120 h 4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53" h="423">
                <a:moveTo>
                  <a:pt x="153" y="423"/>
                </a:moveTo>
                <a:lnTo>
                  <a:pt x="149" y="423"/>
                </a:lnTo>
                <a:lnTo>
                  <a:pt x="145" y="423"/>
                </a:lnTo>
                <a:lnTo>
                  <a:pt x="141" y="423"/>
                </a:lnTo>
                <a:lnTo>
                  <a:pt x="137" y="423"/>
                </a:lnTo>
                <a:lnTo>
                  <a:pt x="133" y="423"/>
                </a:lnTo>
                <a:lnTo>
                  <a:pt x="129" y="423"/>
                </a:lnTo>
                <a:lnTo>
                  <a:pt x="125" y="423"/>
                </a:lnTo>
                <a:lnTo>
                  <a:pt x="121" y="423"/>
                </a:lnTo>
                <a:lnTo>
                  <a:pt x="117" y="423"/>
                </a:lnTo>
                <a:lnTo>
                  <a:pt x="113" y="421"/>
                </a:lnTo>
                <a:lnTo>
                  <a:pt x="109" y="417"/>
                </a:lnTo>
                <a:lnTo>
                  <a:pt x="105" y="407"/>
                </a:lnTo>
                <a:lnTo>
                  <a:pt x="101" y="389"/>
                </a:lnTo>
                <a:lnTo>
                  <a:pt x="97" y="356"/>
                </a:lnTo>
                <a:lnTo>
                  <a:pt x="93" y="306"/>
                </a:lnTo>
                <a:lnTo>
                  <a:pt x="90" y="237"/>
                </a:lnTo>
                <a:lnTo>
                  <a:pt x="86" y="156"/>
                </a:lnTo>
                <a:lnTo>
                  <a:pt x="82" y="78"/>
                </a:lnTo>
                <a:lnTo>
                  <a:pt x="78" y="21"/>
                </a:lnTo>
                <a:lnTo>
                  <a:pt x="74" y="0"/>
                </a:lnTo>
                <a:lnTo>
                  <a:pt x="70" y="21"/>
                </a:lnTo>
                <a:lnTo>
                  <a:pt x="67" y="78"/>
                </a:lnTo>
                <a:lnTo>
                  <a:pt x="63" y="156"/>
                </a:lnTo>
                <a:lnTo>
                  <a:pt x="59" y="237"/>
                </a:lnTo>
                <a:lnTo>
                  <a:pt x="55" y="306"/>
                </a:lnTo>
                <a:lnTo>
                  <a:pt x="51" y="356"/>
                </a:lnTo>
                <a:lnTo>
                  <a:pt x="48" y="389"/>
                </a:lnTo>
                <a:lnTo>
                  <a:pt x="44" y="407"/>
                </a:lnTo>
                <a:lnTo>
                  <a:pt x="40" y="417"/>
                </a:lnTo>
                <a:lnTo>
                  <a:pt x="37" y="421"/>
                </a:lnTo>
                <a:lnTo>
                  <a:pt x="33" y="423"/>
                </a:lnTo>
                <a:lnTo>
                  <a:pt x="29" y="423"/>
                </a:lnTo>
                <a:lnTo>
                  <a:pt x="25" y="423"/>
                </a:lnTo>
                <a:lnTo>
                  <a:pt x="22" y="423"/>
                </a:lnTo>
                <a:lnTo>
                  <a:pt x="18" y="423"/>
                </a:lnTo>
                <a:lnTo>
                  <a:pt x="15" y="423"/>
                </a:lnTo>
                <a:lnTo>
                  <a:pt x="11" y="423"/>
                </a:lnTo>
                <a:lnTo>
                  <a:pt x="7" y="423"/>
                </a:lnTo>
                <a:lnTo>
                  <a:pt x="4" y="423"/>
                </a:lnTo>
                <a:lnTo>
                  <a:pt x="0" y="423"/>
                </a:lnTo>
              </a:path>
            </a:pathLst>
          </a:custGeom>
          <a:solidFill>
            <a:srgbClr val="660066"/>
          </a:solidFill>
          <a:ln w="19050" cmpd="sng">
            <a:solidFill>
              <a:srgbClr val="139BFB"/>
            </a:solidFill>
            <a:prstDash val="solid"/>
            <a:round/>
            <a:headEnd/>
            <a:tailEnd/>
          </a:ln>
        </p:spPr>
        <p:txBody>
          <a:bodyPr lIns="99693" tIns="49849" rIns="99693" bIns="49849"/>
          <a:lstStyle/>
          <a:p>
            <a:pPr defTabSz="444533"/>
            <a:endParaRPr lang="it-IT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CasellaDiTesto 8"/>
          <p:cNvSpPr txBox="1">
            <a:spLocks noChangeArrowheads="1"/>
          </p:cNvSpPr>
          <p:nvPr/>
        </p:nvSpPr>
        <p:spPr bwMode="auto">
          <a:xfrm>
            <a:off x="5460423" y="2267669"/>
            <a:ext cx="4464496" cy="32419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rPr>
              <a:t>* Apple II </a:t>
            </a:r>
            <a:r>
              <a:rPr lang="it-IT" sz="1600" dirty="0" err="1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rPr>
              <a:t>type</a:t>
            </a:r>
            <a:r>
              <a:rPr lang="it-IT" sz="1600" dirty="0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it-IT" sz="1600" dirty="0" err="1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rPr>
              <a:t>helical</a:t>
            </a:r>
            <a:r>
              <a:rPr lang="it-IT" sz="1600" dirty="0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it-IT" sz="1600" dirty="0" err="1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rPr>
              <a:t>undulators</a:t>
            </a:r>
            <a:r>
              <a:rPr lang="it-IT" sz="1600" dirty="0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rPr>
              <a:t> (</a:t>
            </a:r>
            <a:r>
              <a:rPr lang="it-IT" sz="1600" dirty="0" err="1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rPr>
              <a:t>variable</a:t>
            </a:r>
            <a:r>
              <a:rPr lang="it-IT" sz="1600" dirty="0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rPr>
              <a:t> gap)</a:t>
            </a:r>
          </a:p>
        </p:txBody>
      </p:sp>
      <p:pic>
        <p:nvPicPr>
          <p:cNvPr id="58" name="Picture 57" descr="Screen Shot 2017-11-14 at 12.05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84" y="899517"/>
            <a:ext cx="4159020" cy="122413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EC6014B-DDD2-8A4E-B728-3D804AC73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00" y="1245727"/>
            <a:ext cx="2558939" cy="91016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E29EF5A-AD5C-984D-BDA3-CB54B38EE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649" y="6107667"/>
            <a:ext cx="2762537" cy="99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7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  <p:bldP spid="15" grpId="0" animBg="1"/>
      <p:bldP spid="16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6" grpId="0" animBg="1"/>
      <p:bldP spid="27" grpId="0"/>
      <p:bldP spid="28" grpId="0"/>
      <p:bldP spid="29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33" grpId="0"/>
      <p:bldP spid="34" grpId="0" animBg="1"/>
      <p:bldP spid="56" grpId="0" animBg="1"/>
      <p:bldP spid="57" grpId="0"/>
    </p:bldLst>
  </p:timing>
</p:sld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olio">
  <a:themeElements>
    <a:clrScheme name="Custom 3">
      <a:dk1>
        <a:srgbClr val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3">
    <a:dk1>
      <a:srgbClr val="000000"/>
    </a:dk1>
    <a:lt1>
      <a:sysClr val="window" lastClr="FFFFFF"/>
    </a:lt1>
    <a:dk2>
      <a:srgbClr val="2D2F2B"/>
    </a:dk2>
    <a:lt2>
      <a:srgbClr val="DEDED7"/>
    </a:lt2>
    <a:accent1>
      <a:srgbClr val="294171"/>
    </a:accent1>
    <a:accent2>
      <a:srgbClr val="748CBC"/>
    </a:accent2>
    <a:accent3>
      <a:srgbClr val="8E887C"/>
    </a:accent3>
    <a:accent4>
      <a:srgbClr val="834736"/>
    </a:accent4>
    <a:accent5>
      <a:srgbClr val="5A1705"/>
    </a:accent5>
    <a:accent6>
      <a:srgbClr val="A0A16A"/>
    </a:accent6>
    <a:hlink>
      <a:srgbClr val="74B6BC"/>
    </a:hlink>
    <a:folHlink>
      <a:srgbClr val="7F95A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61917</TotalTime>
  <Words>1729</Words>
  <Application>Microsoft Macintosh PowerPoint</Application>
  <PresentationFormat>Custom</PresentationFormat>
  <Paragraphs>257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ＭＳ Ｐゴシック</vt:lpstr>
      <vt:lpstr>ＭＳ Ｐゴシック</vt:lpstr>
      <vt:lpstr>Arial</vt:lpstr>
      <vt:lpstr>Calibri</vt:lpstr>
      <vt:lpstr>Calisto MT</vt:lpstr>
      <vt:lpstr>Cordia New</vt:lpstr>
      <vt:lpstr>Garamond</vt:lpstr>
      <vt:lpstr>Helvetica Light</vt:lpstr>
      <vt:lpstr>Symbol</vt:lpstr>
      <vt:lpstr>Times New Roman</vt:lpstr>
      <vt:lpstr>Wingdings</vt:lpstr>
      <vt:lpstr>1_Office Theme</vt:lpstr>
      <vt:lpstr>Folio</vt:lpstr>
      <vt:lpstr>FERMI present status and future upgrade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Spare slides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Giuseppe Penco</cp:lastModifiedBy>
  <cp:revision>1479</cp:revision>
  <cp:lastPrinted>1601-01-01T00:00:00Z</cp:lastPrinted>
  <dcterms:created xsi:type="dcterms:W3CDTF">2013-08-26T15:33:25Z</dcterms:created>
  <dcterms:modified xsi:type="dcterms:W3CDTF">2023-11-09T07:07:38Z</dcterms:modified>
  <cp:category/>
</cp:coreProperties>
</file>