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5" r:id="rId4"/>
    <p:sldId id="271" r:id="rId5"/>
    <p:sldId id="260" r:id="rId6"/>
    <p:sldId id="264" r:id="rId7"/>
    <p:sldId id="259" r:id="rId8"/>
    <p:sldId id="257" r:id="rId9"/>
    <p:sldId id="263" r:id="rId10"/>
    <p:sldId id="262" r:id="rId11"/>
    <p:sldId id="261" r:id="rId12"/>
    <p:sldId id="272" r:id="rId13"/>
    <p:sldId id="268" r:id="rId14"/>
    <p:sldId id="273" r:id="rId15"/>
    <p:sldId id="267" r:id="rId16"/>
    <p:sldId id="274" r:id="rId17"/>
    <p:sldId id="269" r:id="rId18"/>
    <p:sldId id="270" r:id="rId19"/>
    <p:sldId id="275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D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36" autoAdjust="0"/>
    <p:restoredTop sz="94694"/>
  </p:normalViewPr>
  <p:slideViewPr>
    <p:cSldViewPr snapToGrid="0" snapToObjects="1" showGuides="1">
      <p:cViewPr varScale="1">
        <p:scale>
          <a:sx n="151" d="100"/>
          <a:sy n="151" d="100"/>
        </p:scale>
        <p:origin x="168" y="19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25591CE0-D79E-0246-BC2A-3F5CA4010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62785"/>
            <a:ext cx="12192000" cy="41061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BD8F71-8D1F-DA43-9AE3-DC718A13110D}"/>
              </a:ext>
            </a:extLst>
          </p:cNvPr>
          <p:cNvSpPr/>
          <p:nvPr userDrawn="1"/>
        </p:nvSpPr>
        <p:spPr>
          <a:xfrm>
            <a:off x="578369" y="576262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E27168-E58C-8041-961E-3402811858C2}"/>
              </a:ext>
            </a:extLst>
          </p:cNvPr>
          <p:cNvSpPr/>
          <p:nvPr userDrawn="1"/>
        </p:nvSpPr>
        <p:spPr>
          <a:xfrm>
            <a:off x="1010369" y="576262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F41899-2BAA-7E42-BE72-A0C2927BD9AD}"/>
              </a:ext>
            </a:extLst>
          </p:cNvPr>
          <p:cNvSpPr/>
          <p:nvPr userDrawn="1"/>
        </p:nvSpPr>
        <p:spPr>
          <a:xfrm>
            <a:off x="1442069" y="5762625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59F48FC-2605-394C-88DA-678ACCBE2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410" y="764619"/>
            <a:ext cx="2603500" cy="8255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828C05B-6588-224C-A400-0B770D4C0864}"/>
              </a:ext>
            </a:extLst>
          </p:cNvPr>
          <p:cNvSpPr/>
          <p:nvPr userDrawn="1"/>
        </p:nvSpPr>
        <p:spPr>
          <a:xfrm>
            <a:off x="8805742" y="4749256"/>
            <a:ext cx="1656184" cy="165618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u="sng" dirty="0"/>
          </a:p>
        </p:txBody>
      </p:sp>
      <p:sp>
        <p:nvSpPr>
          <p:cNvPr id="22" name="Textplatzhalter 18">
            <a:extLst>
              <a:ext uri="{FF2B5EF4-FFF2-40B4-BE49-F238E27FC236}">
                <a16:creationId xmlns:a16="http://schemas.microsoft.com/office/drawing/2014/main" id="{7714C198-5905-BE49-AC9F-57E7474324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40539" y="5305543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3" name="Textplatzhalter 18">
            <a:extLst>
              <a:ext uri="{FF2B5EF4-FFF2-40B4-BE49-F238E27FC236}">
                <a16:creationId xmlns:a16="http://schemas.microsoft.com/office/drawing/2014/main" id="{DE464674-1518-1647-8861-DF39B0AB3F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872667" y="5739490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837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1EB2A590-122C-9E41-BF84-61FE894EF59A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1A12957-312E-7A4C-8525-81C600AB25B4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F048576-E8AD-B649-970A-914BCCB6CCC2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BCD233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FD99AFF-F828-F24B-B40D-0909AA29A358}"/>
              </a:ext>
            </a:extLst>
          </p:cNvPr>
          <p:cNvSpPr/>
          <p:nvPr userDrawn="1"/>
        </p:nvSpPr>
        <p:spPr>
          <a:xfrm>
            <a:off x="0" y="1615931"/>
            <a:ext cx="12192000" cy="4153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019FB14-7253-3C45-B457-58627D062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B5A3834-3A04-D74D-B87D-899C345171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410" y="764619"/>
            <a:ext cx="2603500" cy="8255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D5C00210-99AF-0E4F-BE9C-4E18FB441107}"/>
              </a:ext>
            </a:extLst>
          </p:cNvPr>
          <p:cNvSpPr/>
          <p:nvPr userDrawn="1"/>
        </p:nvSpPr>
        <p:spPr>
          <a:xfrm>
            <a:off x="8827666" y="4749256"/>
            <a:ext cx="1656184" cy="1656184"/>
          </a:xfrm>
          <a:prstGeom prst="ellipse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platzhalter 18">
            <a:extLst>
              <a:ext uri="{FF2B5EF4-FFF2-40B4-BE49-F238E27FC236}">
                <a16:creationId xmlns:a16="http://schemas.microsoft.com/office/drawing/2014/main" id="{56651F90-87D8-A343-9F3F-9DCBBA9635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40539" y="5305543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5" name="Textplatzhalter 18">
            <a:extLst>
              <a:ext uri="{FF2B5EF4-FFF2-40B4-BE49-F238E27FC236}">
                <a16:creationId xmlns:a16="http://schemas.microsoft.com/office/drawing/2014/main" id="{762CF7CF-1CAF-4546-9B84-0B533C25F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872667" y="5739490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4645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03 z.B.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AB38E91-AAE6-6643-86D1-EE5CEB74B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410" y="764619"/>
            <a:ext cx="2603500" cy="825500"/>
          </a:xfrm>
          <a:prstGeom prst="rect">
            <a:avLst/>
          </a:prstGeom>
        </p:spPr>
      </p:pic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BEF23178-630A-874F-9CB2-FB6BFF2EE8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8926" y="4616450"/>
            <a:ext cx="11614150" cy="19446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EF8A3F-99D4-0E4F-A11C-D6DCB358D1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8926" y="1612900"/>
            <a:ext cx="11614150" cy="3284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6CCC77F-9184-834F-94BB-65A77A303564}"/>
              </a:ext>
            </a:extLst>
          </p:cNvPr>
          <p:cNvSpPr/>
          <p:nvPr userDrawn="1"/>
        </p:nvSpPr>
        <p:spPr>
          <a:xfrm>
            <a:off x="0" y="1941342"/>
            <a:ext cx="12192000" cy="26751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3249612"/>
            <a:ext cx="11036300" cy="547688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mehrzeilig sein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B68C694-BBB6-1847-A5CC-ED5BB5EC0B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1941342"/>
            <a:ext cx="11036300" cy="1855957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27666" y="3854450"/>
            <a:ext cx="1656184" cy="1656184"/>
          </a:xfrm>
          <a:prstGeom prst="ellipse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40539" y="4410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872667" y="4844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93544949-F749-CB48-BC8D-DCF4F8DE65FC}"/>
              </a:ext>
            </a:extLst>
          </p:cNvPr>
          <p:cNvSpPr/>
          <p:nvPr userDrawn="1"/>
        </p:nvSpPr>
        <p:spPr>
          <a:xfrm>
            <a:off x="577850" y="461645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C3E6ED63-906E-E043-ABF7-0EAB54F027B8}"/>
              </a:ext>
            </a:extLst>
          </p:cNvPr>
          <p:cNvSpPr/>
          <p:nvPr userDrawn="1"/>
        </p:nvSpPr>
        <p:spPr>
          <a:xfrm>
            <a:off x="1009850" y="461645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C1BE680-5E65-2B4D-AB30-5DE75588709B}"/>
              </a:ext>
            </a:extLst>
          </p:cNvPr>
          <p:cNvSpPr/>
          <p:nvPr userDrawn="1"/>
        </p:nvSpPr>
        <p:spPr>
          <a:xfrm>
            <a:off x="1441550" y="461645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540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</p:spPr>
        <p:txBody>
          <a:bodyPr/>
          <a:lstStyle>
            <a:lvl1pPr algn="ctr">
              <a:defRPr cap="none" baseline="0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5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5F1D1B-6D06-BE44-A7FB-22DA9AA4E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0950" y="6356350"/>
            <a:ext cx="2743200" cy="365125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</a:lstStyle>
          <a:p>
            <a:fld id="{259DF1E7-7728-684B-896D-8CFDB8DC33E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69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 mit Bild und Her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5181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19010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EEE79E-EEAC-BE47-94DE-05DFEF22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0950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fld id="{259DF1E7-7728-684B-896D-8CFDB8DC33E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7B437D-28A8-E744-8B2C-38B3F959A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4616450"/>
            <a:ext cx="5518150" cy="828675"/>
          </a:xfr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5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524668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EC40868-FCD5-CE4C-B669-67310C7F37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5D844AD-7FE7-7C4B-ABC7-62D1AFD61512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36159AA-0883-E040-B04F-0956C54F2AF6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D9E1E49-C4A6-ED46-A5AD-D3CAAFA0BB8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9155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, Texte,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4708128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L </a:t>
            </a:r>
            <a:r>
              <a:rPr lang="de-DE" dirty="0" err="1"/>
              <a:t>sdfasödlfasdf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EEE79E-EEAC-BE47-94DE-05DFEF22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0950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fld id="{259DF1E7-7728-684B-896D-8CFDB8DC33E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377983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37100"/>
            <a:ext cx="5276850" cy="14859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Bildunterschrift</a:t>
            </a:r>
          </a:p>
          <a:p>
            <a:pPr lvl="1"/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25D584-1671-5444-81B4-DC10487C3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D166127-8F6F-3747-9D2E-9343E79C6AAB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8ECD78C-D996-2C49-9E17-07F0B3247BE9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7959A54-9950-1B43-817C-EE295E98FAA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357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, Aufzählung,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EA8D11C-DAF2-994C-8FA2-681908273A2A}"/>
              </a:ext>
            </a:extLst>
          </p:cNvPr>
          <p:cNvSpPr/>
          <p:nvPr userDrawn="1"/>
        </p:nvSpPr>
        <p:spPr>
          <a:xfrm>
            <a:off x="6096000" y="836613"/>
            <a:ext cx="5518150" cy="49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2"/>
                </a:solidFill>
                <a:latin typeface="Source Sans Pro Semibold" panose="020B0503030403020204" pitchFamily="34" charset="77"/>
              </a:defRPr>
            </a:lvl1pPr>
          </a:lstStyle>
          <a:p>
            <a:r>
              <a:rPr lang="de-DE" dirty="0"/>
              <a:t>Headline 2 mit Minuskeln blau 16 PT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EEE79E-EEAC-BE47-94DE-05DFEF22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0950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fld id="{259DF1E7-7728-684B-896D-8CFDB8DC33E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0650" y="4616450"/>
            <a:ext cx="4743450" cy="92075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b="0" i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Grafikunterschrift</a:t>
            </a:r>
          </a:p>
          <a:p>
            <a:pPr lvl="1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2F7728-3828-E148-8689-E032CF69B6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50" y="1752600"/>
            <a:ext cx="5327650" cy="45847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1600"/>
            </a:lvl1pPr>
            <a:lvl2pPr marL="342900" indent="-342900">
              <a:lnSpc>
                <a:spcPts val="2500"/>
              </a:lnSpc>
              <a:buFont typeface="+mj-lt"/>
              <a:buAutoNum type="arabicPeriod"/>
              <a:tabLst/>
              <a:defRPr sz="1600" b="1" i="0">
                <a:latin typeface="Source Sans Pro Semibold" panose="020B0503030403020204" pitchFamily="34" charset="77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sldöfjasd</a:t>
            </a:r>
            <a:endParaRPr lang="de-DE" dirty="0"/>
          </a:p>
        </p:txBody>
      </p:sp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D940472C-04D3-C542-AA05-7E986A7A905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38900" y="1663700"/>
            <a:ext cx="4775200" cy="2730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FC399EE-FEF3-4B4E-BD82-85157F5349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7950" y="1136650"/>
            <a:ext cx="4743450" cy="336550"/>
          </a:xfr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i="0"/>
            </a:lvl2pPr>
          </a:lstStyle>
          <a:p>
            <a:pPr lvl="0"/>
            <a:r>
              <a:rPr lang="de-DE" dirty="0"/>
              <a:t>HEADLINE DIAGRAMM</a:t>
            </a:r>
          </a:p>
          <a:p>
            <a:pPr lvl="1"/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A2C33FF2-865D-9D40-A3B2-4DA66009AB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B29E17F-F786-DA46-892D-9AC9057EFBEC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8A19D77-AAFF-8B4C-A56A-219924348047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1AF1682-6FCF-B24A-88D5-A567401A8E4A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013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de-DE" dirty="0"/>
              <a:t>Headline 2 mit Minuskeln 16 PT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EEE79E-EEAC-BE47-94DE-05DFEF22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0950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fld id="{259DF1E7-7728-684B-896D-8CFDB8DC33E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25EA07E5-A9A7-0441-BACA-1C7D4DD5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3403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812D9D2-1609-244F-BA78-890B029A8E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0" y="1489472"/>
            <a:ext cx="55181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3787775"/>
            <a:ext cx="535940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1" name="Bildplatzhalter 9">
            <a:extLst>
              <a:ext uri="{FF2B5EF4-FFF2-40B4-BE49-F238E27FC236}">
                <a16:creationId xmlns:a16="http://schemas.microsoft.com/office/drawing/2014/main" id="{EAD8A5D9-3277-4B43-BDFE-7A137AA6DC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787775"/>
            <a:ext cx="551815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750731-1FE8-2145-BCB0-17004C481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CEBBC38-EF7B-F448-AB72-6B21CE4927F6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172F898-CDD2-EB46-935F-1A01F396635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84A07B7-25E7-A147-A6FE-B58A3B5D85F6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5411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gross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EEE79E-EEAC-BE47-94DE-05DFEF22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3916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fld id="{259DF1E7-7728-684B-896D-8CFDB8DC33E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836613"/>
            <a:ext cx="11036300" cy="49323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BECBC40-12B4-6544-9137-FC724FA0D0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482" y="5892800"/>
            <a:ext cx="11036300" cy="3937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HL FOTO Hier eine Bildunterschrift 16 PT</a:t>
            </a:r>
          </a:p>
          <a:p>
            <a:pPr lvl="1"/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CC11A70-984F-604F-A0EF-DD019FBD9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8C26B1F-6643-5D4B-9331-A6AF47F302BF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E5AE330-4793-1247-A8B2-0502F6C0C372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B5D097C-8800-2843-8D1C-E802969F5417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174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F44F69-732F-B74F-945A-CBDADE829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F6F7F-B79C-8544-A6B1-4221C5C09F90}" type="datetimeFigureOut">
              <a:rPr lang="de-DE" smtClean="0"/>
              <a:t>06.11.2023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C750C6-0F28-DD4E-ABB0-AE06DA556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230171-9C22-6342-A988-40172D895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DF1E7-7728-684B-896D-8CFDB8DC33E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2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7" r:id="rId2"/>
    <p:sldLayoutId id="2147483661" r:id="rId3"/>
    <p:sldLayoutId id="2147483650" r:id="rId4"/>
    <p:sldLayoutId id="2147483651" r:id="rId5"/>
    <p:sldLayoutId id="2147483662" r:id="rId6"/>
    <p:sldLayoutId id="2147483663" r:id="rId7"/>
    <p:sldLayoutId id="2147483664" r:id="rId8"/>
    <p:sldLayoutId id="214748366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675535B-FF88-BD42-A4F0-26794C6E4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034" y="1793358"/>
            <a:ext cx="8074062" cy="2729023"/>
          </a:xfrm>
        </p:spPr>
        <p:txBody>
          <a:bodyPr/>
          <a:lstStyle/>
          <a:p>
            <a:r>
              <a:rPr lang="de-DE" sz="4400" b="1" dirty="0"/>
              <a:t>Status Report BESSY + MLS</a:t>
            </a:r>
          </a:p>
          <a:p>
            <a:r>
              <a:rPr lang="de-DE" sz="2000" dirty="0"/>
              <a:t>Bernhard Schriefer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DAEC944-1D7E-344E-A10A-A3BEBA3CD0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850" y="5418091"/>
            <a:ext cx="5118100" cy="30815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8.11.23 – 9.11.23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9C0AD8-758C-104A-AA8D-E601C6C781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de-DE" sz="2400" dirty="0"/>
              <a:t>ESLS-RF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DA7970B-4338-0A4A-A30B-19F0C0B228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DE" sz="1600" dirty="0"/>
              <a:t>Trieste / Italia</a:t>
            </a:r>
          </a:p>
        </p:txBody>
      </p:sp>
    </p:spTree>
    <p:extLst>
      <p:ext uri="{BB962C8B-B14F-4D97-AF65-F5344CB8AC3E}">
        <p14:creationId xmlns:p14="http://schemas.microsoft.com/office/powerpoint/2010/main" val="2095760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3744BBA-9AA5-8656-36D3-4D3D38A05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920" y="0"/>
            <a:ext cx="5518150" cy="446087"/>
          </a:xfrm>
        </p:spPr>
        <p:txBody>
          <a:bodyPr/>
          <a:lstStyle/>
          <a:p>
            <a:r>
              <a:rPr lang="de-DE" dirty="0"/>
              <a:t>Performance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amplifier</a:t>
            </a:r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A871ED6-579F-0837-66D9-56F5D39CB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137" y="557448"/>
            <a:ext cx="8320342" cy="613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88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3744BBA-9AA5-8656-36D3-4D3D38A05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Arrival </a:t>
            </a:r>
            <a:r>
              <a:rPr lang="de-DE" dirty="0" err="1"/>
              <a:t>of</a:t>
            </a:r>
            <a:r>
              <a:rPr lang="de-DE" dirty="0"/>
              <a:t> New SSA (</a:t>
            </a:r>
            <a:r>
              <a:rPr lang="de-DE" dirty="0" err="1"/>
              <a:t>cryOelectra</a:t>
            </a:r>
            <a:r>
              <a:rPr lang="de-DE" dirty="0"/>
              <a:t>)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F8EA5F5-B75A-19A8-809B-A5F8B91A2A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0837" y="1460615"/>
            <a:ext cx="4704623" cy="493022"/>
          </a:xfrm>
        </p:spPr>
        <p:txBody>
          <a:bodyPr>
            <a:normAutofit/>
          </a:bodyPr>
          <a:lstStyle/>
          <a:p>
            <a:r>
              <a:rPr lang="de-DE" dirty="0" err="1"/>
              <a:t>Finished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end </a:t>
            </a:r>
            <a:r>
              <a:rPr lang="de-DE" dirty="0" err="1"/>
              <a:t>of</a:t>
            </a:r>
            <a:r>
              <a:rPr lang="de-DE" dirty="0"/>
              <a:t> May 2023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28E091F3-679E-CD30-9C6A-CC54871E9D7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0560" r="10560"/>
          <a:stretch>
            <a:fillRect/>
          </a:stretch>
        </p:blipFill>
        <p:spPr/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85443FB-D2CF-5C92-9E6A-AA1697205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24" y="1842760"/>
            <a:ext cx="5654053" cy="4240540"/>
          </a:xfrm>
          <a:prstGeom prst="rect">
            <a:avLst/>
          </a:prstGeom>
        </p:spPr>
      </p:pic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87A39BD7-4D46-FD21-CBA6-5C0B6D0383C7}"/>
              </a:ext>
            </a:extLst>
          </p:cNvPr>
          <p:cNvSpPr txBox="1">
            <a:spLocks/>
          </p:cNvSpPr>
          <p:nvPr/>
        </p:nvSpPr>
        <p:spPr>
          <a:xfrm>
            <a:off x="2830078" y="2810589"/>
            <a:ext cx="2353814" cy="4930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i="0" kern="1200">
                <a:solidFill>
                  <a:schemeClr val="accent5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Back </a:t>
            </a:r>
            <a:r>
              <a:rPr lang="de-DE" dirty="0" err="1"/>
              <a:t>side</a:t>
            </a:r>
            <a:endParaRPr lang="de-DE" dirty="0"/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D01C6695-AA08-E067-FC1F-B27DA162903D}"/>
              </a:ext>
            </a:extLst>
          </p:cNvPr>
          <p:cNvSpPr txBox="1">
            <a:spLocks/>
          </p:cNvSpPr>
          <p:nvPr/>
        </p:nvSpPr>
        <p:spPr>
          <a:xfrm>
            <a:off x="6844454" y="3070461"/>
            <a:ext cx="2353814" cy="4930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i="0" kern="1200">
                <a:solidFill>
                  <a:schemeClr val="accent5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Front </a:t>
            </a:r>
            <a:r>
              <a:rPr lang="de-DE" dirty="0" err="1"/>
              <a:t>side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973C73-EF5D-0389-F96E-C15FB37F6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6750" y="4248151"/>
            <a:ext cx="6076950" cy="1339849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de-DE" sz="1800" dirty="0" err="1"/>
              <a:t>Upcoming</a:t>
            </a:r>
            <a:r>
              <a:rPr lang="de-DE" sz="1800" dirty="0"/>
              <a:t> Events: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/>
              <a:t>Some</a:t>
            </a:r>
            <a:r>
              <a:rPr lang="de-DE" sz="1800" dirty="0"/>
              <a:t> </a:t>
            </a:r>
            <a:r>
              <a:rPr lang="de-DE" sz="1800" dirty="0" err="1"/>
              <a:t>work</a:t>
            </a:r>
            <a:r>
              <a:rPr lang="de-DE" sz="1800" dirty="0"/>
              <a:t> on Power Modules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further</a:t>
            </a:r>
            <a:r>
              <a:rPr lang="de-DE" sz="1800" dirty="0"/>
              <a:t> </a:t>
            </a:r>
            <a:r>
              <a:rPr lang="de-DE" sz="1800" dirty="0" err="1"/>
              <a:t>increase</a:t>
            </a:r>
            <a:r>
              <a:rPr lang="de-DE" sz="1800" dirty="0"/>
              <a:t> </a:t>
            </a:r>
            <a:r>
              <a:rPr lang="de-DE" sz="1800" dirty="0" err="1"/>
              <a:t>reliability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/>
              <a:t>Modifications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increase</a:t>
            </a:r>
            <a:r>
              <a:rPr lang="de-DE" sz="1800" dirty="0"/>
              <a:t> </a:t>
            </a:r>
            <a:r>
              <a:rPr lang="de-DE" sz="1800" dirty="0" err="1"/>
              <a:t>efficiency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503704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675535B-FF88-BD42-A4F0-26794C6E4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034" y="1793358"/>
            <a:ext cx="8074062" cy="3748883"/>
          </a:xfrm>
        </p:spPr>
        <p:txBody>
          <a:bodyPr/>
          <a:lstStyle/>
          <a:p>
            <a:endParaRPr lang="de-DE" sz="2000" dirty="0"/>
          </a:p>
          <a:p>
            <a:pPr marL="695325" indent="-685800">
              <a:buFont typeface="Arial" panose="020B0604020202020204" pitchFamily="34" charset="0"/>
              <a:buChar char="•"/>
            </a:pPr>
            <a:r>
              <a:rPr lang="de-DE" sz="2000" dirty="0" err="1"/>
              <a:t>Cyberattack</a:t>
            </a:r>
            <a:r>
              <a:rPr lang="de-DE" sz="2000" dirty="0"/>
              <a:t> on HZB in June 2023</a:t>
            </a:r>
          </a:p>
          <a:p>
            <a:pPr marL="695325" indent="-685800">
              <a:buFont typeface="Arial" panose="020B0604020202020204" pitchFamily="34" charset="0"/>
              <a:buChar char="•"/>
            </a:pPr>
            <a:r>
              <a:rPr lang="de-DE" sz="2000" dirty="0" err="1"/>
              <a:t>Metrology</a:t>
            </a:r>
            <a:r>
              <a:rPr lang="de-DE" sz="2000" dirty="0"/>
              <a:t> Light Source (MLS): Migration </a:t>
            </a:r>
            <a:r>
              <a:rPr lang="de-DE" sz="2000" dirty="0" err="1"/>
              <a:t>from</a:t>
            </a:r>
            <a:r>
              <a:rPr lang="de-DE" sz="2000" dirty="0"/>
              <a:t> IOT </a:t>
            </a:r>
            <a:r>
              <a:rPr lang="de-DE" sz="2000" dirty="0" err="1"/>
              <a:t>to</a:t>
            </a:r>
            <a:r>
              <a:rPr lang="de-DE" sz="2000" dirty="0"/>
              <a:t> SSA (</a:t>
            </a:r>
            <a:r>
              <a:rPr lang="de-DE" sz="2000" dirty="0" err="1"/>
              <a:t>Cryoelectra</a:t>
            </a:r>
            <a:r>
              <a:rPr lang="de-DE" sz="2000" dirty="0"/>
              <a:t>)</a:t>
            </a:r>
          </a:p>
          <a:p>
            <a:pPr marL="695325" indent="-685800">
              <a:buFont typeface="Wingdings" panose="05000000000000000000" pitchFamily="2" charset="2"/>
              <a:buChar char="Ø"/>
            </a:pPr>
            <a:r>
              <a:rPr lang="de-DE" sz="2000" dirty="0"/>
              <a:t>MLS: New Klystron Modulator </a:t>
            </a:r>
            <a:r>
              <a:rPr lang="de-DE" sz="2000" dirty="0" err="1"/>
              <a:t>ordered</a:t>
            </a:r>
            <a:endParaRPr lang="de-DE" sz="2000" dirty="0"/>
          </a:p>
          <a:p>
            <a:pPr marL="695325" indent="-685800">
              <a:buFont typeface="Arial" panose="020B0604020202020204" pitchFamily="34" charset="0"/>
              <a:buChar char="•"/>
            </a:pPr>
            <a:r>
              <a:rPr lang="de-DE" sz="2000" dirty="0"/>
              <a:t>BESSY: New Harmonic </a:t>
            </a:r>
            <a:r>
              <a:rPr lang="de-DE" sz="2000" dirty="0" err="1"/>
              <a:t>Cavities</a:t>
            </a:r>
            <a:r>
              <a:rPr lang="de-DE" sz="2000" dirty="0"/>
              <a:t> 1.5 GHz + 1.75 GHz</a:t>
            </a:r>
          </a:p>
          <a:p>
            <a:pPr marL="695325" indent="-685800">
              <a:buFont typeface="Arial" panose="020B0604020202020204" pitchFamily="34" charset="0"/>
              <a:buChar char="•"/>
            </a:pPr>
            <a:r>
              <a:rPr lang="de-DE" sz="2000" dirty="0"/>
              <a:t>BESSY: SSA Maintenance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9C0AD8-758C-104A-AA8D-E601C6C781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de-DE" sz="2400" dirty="0"/>
              <a:t>ESLS-RF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DA7970B-4338-0A4A-A30B-19F0C0B228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DE" sz="1600" dirty="0"/>
              <a:t>Trieste / Italia</a:t>
            </a:r>
          </a:p>
        </p:txBody>
      </p:sp>
    </p:spTree>
    <p:extLst>
      <p:ext uri="{BB962C8B-B14F-4D97-AF65-F5344CB8AC3E}">
        <p14:creationId xmlns:p14="http://schemas.microsoft.com/office/powerpoint/2010/main" val="4191511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1">
            <a:extLst>
              <a:ext uri="{FF2B5EF4-FFF2-40B4-BE49-F238E27FC236}">
                <a16:creationId xmlns:a16="http://schemas.microsoft.com/office/drawing/2014/main" id="{1CD3EC32-4E70-41E0-F763-AEDA2A27FBAE}"/>
              </a:ext>
            </a:extLst>
          </p:cNvPr>
          <p:cNvSpPr txBox="1">
            <a:spLocks/>
          </p:cNvSpPr>
          <p:nvPr/>
        </p:nvSpPr>
        <p:spPr>
          <a:xfrm>
            <a:off x="577850" y="113363"/>
            <a:ext cx="5619750" cy="4001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/>
              <a:t>MLS Klystron-Modulator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124981F-E3D8-4C05-6012-678DAE103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1" y="601388"/>
            <a:ext cx="3020008" cy="395211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46B8CF8-AD2A-727F-D97A-BFB176BF7E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" t="3736" r="6544" b="11949"/>
          <a:stretch/>
        </p:blipFill>
        <p:spPr>
          <a:xfrm>
            <a:off x="3226279" y="606093"/>
            <a:ext cx="2478603" cy="394740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7980E31D-18BB-E800-5DD0-6E733FDC7B1D}"/>
              </a:ext>
            </a:extLst>
          </p:cNvPr>
          <p:cNvSpPr/>
          <p:nvPr/>
        </p:nvSpPr>
        <p:spPr>
          <a:xfrm>
            <a:off x="571618" y="5284249"/>
            <a:ext cx="49471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The </a:t>
            </a:r>
            <a:r>
              <a:rPr lang="de-DE" sz="1400" dirty="0" err="1"/>
              <a:t>nine</a:t>
            </a:r>
            <a:r>
              <a:rPr lang="de-DE" sz="1400" dirty="0"/>
              <a:t> IGBT </a:t>
            </a:r>
            <a:r>
              <a:rPr lang="de-DE" sz="1400" dirty="0" err="1"/>
              <a:t>modules</a:t>
            </a:r>
            <a:r>
              <a:rPr lang="de-DE" sz="1400" dirty="0"/>
              <a:t> switch a maximum </a:t>
            </a:r>
            <a:r>
              <a:rPr lang="de-DE" sz="1400" dirty="0" err="1"/>
              <a:t>voltage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1450 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After </a:t>
            </a:r>
            <a:r>
              <a:rPr lang="de-DE" sz="1400" dirty="0" err="1"/>
              <a:t>the</a:t>
            </a:r>
            <a:r>
              <a:rPr lang="de-DE" sz="1400" dirty="0"/>
              <a:t> pulse </a:t>
            </a:r>
            <a:r>
              <a:rPr lang="de-DE" sz="1400" dirty="0" err="1"/>
              <a:t>transformer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voltage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around</a:t>
            </a:r>
            <a:r>
              <a:rPr lang="de-DE" sz="1400" dirty="0"/>
              <a:t> 96 kV.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output power of the klystron (TH2157) is 2.3 MW.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RF pulse is 3.3us</a:t>
            </a:r>
            <a:endParaRPr lang="de-DE" sz="1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05E5629-95BA-3E6B-AF1F-9525FE09EFE3}"/>
              </a:ext>
            </a:extLst>
          </p:cNvPr>
          <p:cNvSpPr txBox="1"/>
          <p:nvPr/>
        </p:nvSpPr>
        <p:spPr>
          <a:xfrm>
            <a:off x="879244" y="4674468"/>
            <a:ext cx="1612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Klystron-Modulator </a:t>
            </a:r>
            <a:r>
              <a:rPr lang="de-DE" sz="1000" dirty="0" err="1"/>
              <a:t>built</a:t>
            </a:r>
            <a:r>
              <a:rPr lang="de-DE" sz="1000" dirty="0"/>
              <a:t> </a:t>
            </a:r>
            <a:r>
              <a:rPr lang="de-DE" sz="1000" dirty="0" err="1"/>
              <a:t>by</a:t>
            </a:r>
            <a:r>
              <a:rPr lang="de-DE" sz="1000" dirty="0"/>
              <a:t> </a:t>
            </a:r>
            <a:r>
              <a:rPr lang="de-DE" sz="1000" dirty="0" err="1"/>
              <a:t>ScandiNova</a:t>
            </a:r>
            <a:r>
              <a:rPr lang="de-DE" sz="1000" dirty="0"/>
              <a:t> </a:t>
            </a:r>
            <a:r>
              <a:rPr lang="de-DE" sz="1000" dirty="0" err="1"/>
              <a:t>with</a:t>
            </a:r>
            <a:r>
              <a:rPr lang="de-DE" sz="1000" dirty="0"/>
              <a:t> </a:t>
            </a:r>
            <a:r>
              <a:rPr lang="de-DE" sz="1000" dirty="0" err="1"/>
              <a:t>Circulator</a:t>
            </a:r>
            <a:endParaRPr lang="de-DE" sz="10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7A23175-3648-9C2D-7485-D98911A53B9D}"/>
              </a:ext>
            </a:extLst>
          </p:cNvPr>
          <p:cNvSpPr txBox="1"/>
          <p:nvPr/>
        </p:nvSpPr>
        <p:spPr>
          <a:xfrm>
            <a:off x="2955334" y="4668999"/>
            <a:ext cx="2094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Control Rack </a:t>
            </a:r>
            <a:r>
              <a:rPr lang="de-DE" sz="1000" dirty="0" err="1"/>
              <a:t>with</a:t>
            </a:r>
            <a:r>
              <a:rPr lang="de-DE" sz="1000" dirty="0"/>
              <a:t> PLC, RF Generator, </a:t>
            </a:r>
            <a:r>
              <a:rPr lang="de-DE" sz="1000" dirty="0" err="1"/>
              <a:t>Pre</a:t>
            </a:r>
            <a:r>
              <a:rPr lang="de-DE" sz="1000" dirty="0"/>
              <a:t>-Amplifier and Solenoid/Focus-PS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0E28FA9-5F73-6F93-0300-41638A735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324" y="204673"/>
            <a:ext cx="3852875" cy="5009929"/>
          </a:xfrm>
          <a:prstGeom prst="rect">
            <a:avLst/>
          </a:prstGeom>
        </p:spPr>
      </p:pic>
      <p:sp>
        <p:nvSpPr>
          <p:cNvPr id="16" name="Pfeil: nach unten 15">
            <a:extLst>
              <a:ext uri="{FF2B5EF4-FFF2-40B4-BE49-F238E27FC236}">
                <a16:creationId xmlns:a16="http://schemas.microsoft.com/office/drawing/2014/main" id="{81D23650-3188-302A-DF5E-EA52A5699303}"/>
              </a:ext>
            </a:extLst>
          </p:cNvPr>
          <p:cNvSpPr/>
          <p:nvPr/>
        </p:nvSpPr>
        <p:spPr>
          <a:xfrm rot="16200000">
            <a:off x="5699491" y="1662325"/>
            <a:ext cx="1474592" cy="1289937"/>
          </a:xfrm>
          <a:prstGeom prst="downArrow">
            <a:avLst/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A4EB28E-60A8-EF13-296D-8CBED0C6C921}"/>
              </a:ext>
            </a:extLst>
          </p:cNvPr>
          <p:cNvSpPr/>
          <p:nvPr/>
        </p:nvSpPr>
        <p:spPr>
          <a:xfrm>
            <a:off x="8964565" y="5229118"/>
            <a:ext cx="28933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Picture </a:t>
            </a:r>
            <a:r>
              <a:rPr lang="de-DE" sz="1400" dirty="0" err="1"/>
              <a:t>from</a:t>
            </a:r>
            <a:r>
              <a:rPr lang="de-DE" sz="1400" dirty="0"/>
              <a:t> scandinovasystems.com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144EB66-0C71-556F-17BC-222A28D1EF91}"/>
              </a:ext>
            </a:extLst>
          </p:cNvPr>
          <p:cNvSpPr/>
          <p:nvPr/>
        </p:nvSpPr>
        <p:spPr>
          <a:xfrm>
            <a:off x="6369050" y="5277483"/>
            <a:ext cx="4096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Canon Klystron E3779B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Peak Power 7.5 MW</a:t>
            </a:r>
          </a:p>
        </p:txBody>
      </p:sp>
    </p:spTree>
    <p:extLst>
      <p:ext uri="{BB962C8B-B14F-4D97-AF65-F5344CB8AC3E}">
        <p14:creationId xmlns:p14="http://schemas.microsoft.com/office/powerpoint/2010/main" val="134947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675535B-FF88-BD42-A4F0-26794C6E4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034" y="1793358"/>
            <a:ext cx="8074062" cy="3748883"/>
          </a:xfrm>
        </p:spPr>
        <p:txBody>
          <a:bodyPr/>
          <a:lstStyle/>
          <a:p>
            <a:endParaRPr lang="de-DE" sz="2000" dirty="0"/>
          </a:p>
          <a:p>
            <a:pPr marL="695325" indent="-685800">
              <a:buFont typeface="Arial" panose="020B0604020202020204" pitchFamily="34" charset="0"/>
              <a:buChar char="•"/>
            </a:pPr>
            <a:r>
              <a:rPr lang="de-DE" sz="2000" dirty="0" err="1"/>
              <a:t>Cyberattack</a:t>
            </a:r>
            <a:r>
              <a:rPr lang="de-DE" sz="2000" dirty="0"/>
              <a:t> on HZB in June 2023</a:t>
            </a:r>
          </a:p>
          <a:p>
            <a:pPr marL="695325" indent="-685800">
              <a:buFont typeface="Arial" panose="020B0604020202020204" pitchFamily="34" charset="0"/>
              <a:buChar char="•"/>
            </a:pPr>
            <a:r>
              <a:rPr lang="de-DE" sz="2000" dirty="0" err="1"/>
              <a:t>Metrology</a:t>
            </a:r>
            <a:r>
              <a:rPr lang="de-DE" sz="2000" dirty="0"/>
              <a:t> Light Source (MLS): Migration </a:t>
            </a:r>
            <a:r>
              <a:rPr lang="de-DE" sz="2000" dirty="0" err="1"/>
              <a:t>from</a:t>
            </a:r>
            <a:r>
              <a:rPr lang="de-DE" sz="2000" dirty="0"/>
              <a:t> IOT </a:t>
            </a:r>
            <a:r>
              <a:rPr lang="de-DE" sz="2000" dirty="0" err="1"/>
              <a:t>to</a:t>
            </a:r>
            <a:r>
              <a:rPr lang="de-DE" sz="2000" dirty="0"/>
              <a:t> SSA (</a:t>
            </a:r>
            <a:r>
              <a:rPr lang="de-DE" sz="2000" dirty="0" err="1"/>
              <a:t>Cryoelectra</a:t>
            </a:r>
            <a:r>
              <a:rPr lang="de-DE" sz="2000" dirty="0"/>
              <a:t>)</a:t>
            </a:r>
          </a:p>
          <a:p>
            <a:pPr marL="695325" indent="-685800">
              <a:buFont typeface="Arial" panose="020B0604020202020204" pitchFamily="34" charset="0"/>
              <a:buChar char="•"/>
            </a:pPr>
            <a:r>
              <a:rPr lang="de-DE" sz="2000" dirty="0"/>
              <a:t>MLS: New Klystron Modulator </a:t>
            </a:r>
            <a:r>
              <a:rPr lang="de-DE" sz="2000" dirty="0" err="1"/>
              <a:t>ordered</a:t>
            </a:r>
            <a:endParaRPr lang="de-DE" sz="2000" dirty="0"/>
          </a:p>
          <a:p>
            <a:pPr marL="695325" indent="-685800">
              <a:buFont typeface="Wingdings" panose="05000000000000000000" pitchFamily="2" charset="2"/>
              <a:buChar char="Ø"/>
            </a:pPr>
            <a:r>
              <a:rPr lang="de-DE" sz="2000" dirty="0"/>
              <a:t>BESSY: New Harmonic </a:t>
            </a:r>
            <a:r>
              <a:rPr lang="de-DE" sz="2000" dirty="0" err="1"/>
              <a:t>Cavities</a:t>
            </a:r>
            <a:r>
              <a:rPr lang="de-DE" sz="2000" dirty="0"/>
              <a:t> 1.5 GHz + 1.75 GHz</a:t>
            </a:r>
          </a:p>
          <a:p>
            <a:pPr marL="695325" indent="-685800">
              <a:buFont typeface="Arial" panose="020B0604020202020204" pitchFamily="34" charset="0"/>
              <a:buChar char="•"/>
            </a:pPr>
            <a:r>
              <a:rPr lang="de-DE" sz="2000" dirty="0"/>
              <a:t>BESSY: SSA Maintenance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9C0AD8-758C-104A-AA8D-E601C6C781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de-DE" sz="2400" dirty="0"/>
              <a:t>ESLS-RF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DA7970B-4338-0A4A-A30B-19F0C0B228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DE" sz="1600" dirty="0"/>
              <a:t>Trieste / Italia</a:t>
            </a:r>
          </a:p>
        </p:txBody>
      </p:sp>
    </p:spTree>
    <p:extLst>
      <p:ext uri="{BB962C8B-B14F-4D97-AF65-F5344CB8AC3E}">
        <p14:creationId xmlns:p14="http://schemas.microsoft.com/office/powerpoint/2010/main" val="2908074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3744BBA-9AA5-8656-36D3-4D3D38A05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New </a:t>
            </a:r>
            <a:r>
              <a:rPr lang="de-DE" dirty="0" err="1"/>
              <a:t>harmonic</a:t>
            </a:r>
            <a:r>
              <a:rPr lang="de-DE" dirty="0"/>
              <a:t> </a:t>
            </a:r>
            <a:r>
              <a:rPr lang="de-DE" dirty="0" err="1"/>
              <a:t>cavities</a:t>
            </a:r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B4E377A-F14E-39D2-1A8F-4F0B8FAB7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494" y="2257424"/>
            <a:ext cx="7573589" cy="4524375"/>
          </a:xfrm>
          <a:prstGeom prst="rect">
            <a:avLst/>
          </a:prstGeo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F8EA5F5-B75A-19A8-809B-A5F8B91A2A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0762" y="1460615"/>
            <a:ext cx="5148473" cy="231128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tx1"/>
                </a:solidFill>
              </a:rPr>
              <a:t>One</a:t>
            </a:r>
            <a:r>
              <a:rPr lang="de-DE" sz="2000" dirty="0">
                <a:solidFill>
                  <a:schemeClr val="tx1"/>
                </a:solidFill>
              </a:rPr>
              <a:t> ALBA 1.5 GHz </a:t>
            </a:r>
            <a:r>
              <a:rPr lang="de-DE" sz="2000" dirty="0" err="1">
                <a:solidFill>
                  <a:schemeClr val="tx1"/>
                </a:solidFill>
              </a:rPr>
              <a:t>already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tested</a:t>
            </a:r>
            <a:endParaRPr lang="de-DE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tx1"/>
                </a:solidFill>
              </a:rPr>
              <a:t>One</a:t>
            </a:r>
            <a:r>
              <a:rPr lang="de-DE" sz="2000" dirty="0">
                <a:solidFill>
                  <a:schemeClr val="tx1"/>
                </a:solidFill>
              </a:rPr>
              <a:t> 1.5 GHz 15 kW </a:t>
            </a:r>
            <a:r>
              <a:rPr lang="de-DE" sz="2000" dirty="0" err="1">
                <a:solidFill>
                  <a:schemeClr val="tx1"/>
                </a:solidFill>
              </a:rPr>
              <a:t>installed</a:t>
            </a:r>
            <a:endParaRPr lang="de-DE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tx1"/>
                </a:solidFill>
              </a:rPr>
              <a:t>Two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more</a:t>
            </a:r>
            <a:r>
              <a:rPr lang="de-DE" sz="2000" dirty="0">
                <a:solidFill>
                  <a:schemeClr val="tx1"/>
                </a:solidFill>
              </a:rPr>
              <a:t> SSAs </a:t>
            </a:r>
            <a:r>
              <a:rPr lang="de-DE" sz="2000" dirty="0" err="1">
                <a:solidFill>
                  <a:schemeClr val="tx1"/>
                </a:solidFill>
              </a:rPr>
              <a:t>to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come</a:t>
            </a:r>
            <a:endParaRPr lang="de-DE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tx1"/>
                </a:solidFill>
              </a:rPr>
              <a:t>Three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Cavities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to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come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next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year</a:t>
            </a:r>
            <a:r>
              <a:rPr lang="de-DE" sz="2000" dirty="0">
                <a:solidFill>
                  <a:schemeClr val="tx1"/>
                </a:solidFill>
              </a:rPr>
              <a:t> 1.5 GHz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tx1"/>
                </a:solidFill>
              </a:rPr>
              <a:t>Three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more</a:t>
            </a:r>
            <a:r>
              <a:rPr lang="de-DE" sz="2000" dirty="0">
                <a:solidFill>
                  <a:schemeClr val="tx1"/>
                </a:solidFill>
              </a:rPr>
              <a:t> in </a:t>
            </a:r>
            <a:r>
              <a:rPr lang="de-DE" sz="2000" dirty="0" err="1">
                <a:solidFill>
                  <a:schemeClr val="tx1"/>
                </a:solidFill>
              </a:rPr>
              <a:t>the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future</a:t>
            </a:r>
            <a:r>
              <a:rPr lang="de-DE" sz="2000" dirty="0">
                <a:solidFill>
                  <a:schemeClr val="tx1"/>
                </a:solidFill>
              </a:rPr>
              <a:t> 1.75 GHz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138930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675535B-FF88-BD42-A4F0-26794C6E4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034" y="1793358"/>
            <a:ext cx="8074062" cy="3748883"/>
          </a:xfrm>
        </p:spPr>
        <p:txBody>
          <a:bodyPr/>
          <a:lstStyle/>
          <a:p>
            <a:endParaRPr lang="de-DE" sz="2000" dirty="0"/>
          </a:p>
          <a:p>
            <a:pPr marL="695325" indent="-685800">
              <a:buFont typeface="Arial" panose="020B0604020202020204" pitchFamily="34" charset="0"/>
              <a:buChar char="•"/>
            </a:pPr>
            <a:r>
              <a:rPr lang="de-DE" sz="2000" dirty="0" err="1"/>
              <a:t>Cyberattack</a:t>
            </a:r>
            <a:r>
              <a:rPr lang="de-DE" sz="2000" dirty="0"/>
              <a:t> on HZB in June 2023</a:t>
            </a:r>
          </a:p>
          <a:p>
            <a:pPr marL="695325" indent="-685800">
              <a:buFont typeface="Arial" panose="020B0604020202020204" pitchFamily="34" charset="0"/>
              <a:buChar char="•"/>
            </a:pPr>
            <a:r>
              <a:rPr lang="de-DE" sz="2000" dirty="0" err="1"/>
              <a:t>Metrology</a:t>
            </a:r>
            <a:r>
              <a:rPr lang="de-DE" sz="2000" dirty="0"/>
              <a:t> Light Source (MLS): Migration </a:t>
            </a:r>
            <a:r>
              <a:rPr lang="de-DE" sz="2000" dirty="0" err="1"/>
              <a:t>from</a:t>
            </a:r>
            <a:r>
              <a:rPr lang="de-DE" sz="2000" dirty="0"/>
              <a:t> IOT </a:t>
            </a:r>
            <a:r>
              <a:rPr lang="de-DE" sz="2000" dirty="0" err="1"/>
              <a:t>to</a:t>
            </a:r>
            <a:r>
              <a:rPr lang="de-DE" sz="2000" dirty="0"/>
              <a:t> SSA (</a:t>
            </a:r>
            <a:r>
              <a:rPr lang="de-DE" sz="2000" dirty="0" err="1"/>
              <a:t>Cryoelectra</a:t>
            </a:r>
            <a:r>
              <a:rPr lang="de-DE" sz="2000" dirty="0"/>
              <a:t>)</a:t>
            </a:r>
          </a:p>
          <a:p>
            <a:pPr marL="695325" indent="-685800">
              <a:buFont typeface="Arial" panose="020B0604020202020204" pitchFamily="34" charset="0"/>
              <a:buChar char="•"/>
            </a:pPr>
            <a:r>
              <a:rPr lang="de-DE" sz="2000" dirty="0"/>
              <a:t>MLS: New Klystron Modulator </a:t>
            </a:r>
            <a:r>
              <a:rPr lang="de-DE" sz="2000" dirty="0" err="1"/>
              <a:t>ordered</a:t>
            </a:r>
            <a:endParaRPr lang="de-DE" sz="2000" dirty="0"/>
          </a:p>
          <a:p>
            <a:pPr marL="695325" indent="-685800">
              <a:buFont typeface="Arial" panose="020B0604020202020204" pitchFamily="34" charset="0"/>
              <a:buChar char="•"/>
            </a:pPr>
            <a:r>
              <a:rPr lang="de-DE" sz="2000" dirty="0"/>
              <a:t>BESSY: New Harmonic </a:t>
            </a:r>
            <a:r>
              <a:rPr lang="de-DE" sz="2000" dirty="0" err="1"/>
              <a:t>Cavities</a:t>
            </a:r>
            <a:r>
              <a:rPr lang="de-DE" sz="2000" dirty="0"/>
              <a:t> 1.5 GHz + 1.75 GHz</a:t>
            </a:r>
          </a:p>
          <a:p>
            <a:pPr marL="695325" indent="-685800">
              <a:buFont typeface="Wingdings" panose="05000000000000000000" pitchFamily="2" charset="2"/>
              <a:buChar char="Ø"/>
            </a:pPr>
            <a:r>
              <a:rPr lang="de-DE" sz="2000" dirty="0"/>
              <a:t>BESSY: SSA Maintenance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9C0AD8-758C-104A-AA8D-E601C6C781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de-DE" sz="2400" dirty="0"/>
              <a:t>ESLS-RF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DA7970B-4338-0A4A-A30B-19F0C0B228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DE" sz="1600" dirty="0"/>
              <a:t>Trieste / Italia</a:t>
            </a:r>
          </a:p>
        </p:txBody>
      </p:sp>
    </p:spTree>
    <p:extLst>
      <p:ext uri="{BB962C8B-B14F-4D97-AF65-F5344CB8AC3E}">
        <p14:creationId xmlns:p14="http://schemas.microsoft.com/office/powerpoint/2010/main" val="3160228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6DFD4927-0A3A-7658-A798-D0170B3417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642031" y="77310"/>
            <a:ext cx="8924369" cy="6693278"/>
          </a:xfrm>
          <a:prstGeom prst="rect">
            <a:avLst/>
          </a:prstGeom>
        </p:spPr>
      </p:pic>
      <p:sp>
        <p:nvSpPr>
          <p:cNvPr id="4" name="Textplatzhalter 2">
            <a:extLst>
              <a:ext uri="{FF2B5EF4-FFF2-40B4-BE49-F238E27FC236}">
                <a16:creationId xmlns:a16="http://schemas.microsoft.com/office/drawing/2014/main" id="{F439301E-9AD4-8D3C-7826-46C349DF3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6573" y="1399208"/>
            <a:ext cx="5518150" cy="490941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e-DE" b="1" dirty="0" err="1"/>
              <a:t>Failures</a:t>
            </a:r>
            <a:r>
              <a:rPr lang="de-DE" b="1" dirty="0"/>
              <a:t> </a:t>
            </a:r>
            <a:r>
              <a:rPr lang="de-DE" b="1" dirty="0" err="1"/>
              <a:t>since</a:t>
            </a:r>
            <a:r>
              <a:rPr lang="de-DE" b="1" dirty="0"/>
              <a:t> </a:t>
            </a:r>
            <a:r>
              <a:rPr lang="de-DE" b="1" dirty="0" err="1"/>
              <a:t>October</a:t>
            </a:r>
            <a:r>
              <a:rPr lang="de-DE" b="1" dirty="0"/>
              <a:t>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PAHB CRE331E-001  </a:t>
            </a:r>
            <a:r>
              <a:rPr lang="de-DE" dirty="0">
                <a:sym typeface="Wingdings" panose="05000000000000000000" pitchFamily="2" charset="2"/>
              </a:rPr>
              <a:t>  </a:t>
            </a:r>
            <a:r>
              <a:rPr lang="de-DE" dirty="0" err="1">
                <a:sym typeface="Wingdings" panose="05000000000000000000" pitchFamily="2" charset="2"/>
              </a:rPr>
              <a:t>No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failure</a:t>
            </a: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PAH1R </a:t>
            </a:r>
            <a:r>
              <a:rPr lang="de-DE" dirty="0"/>
              <a:t>CRE331E-004 </a:t>
            </a:r>
            <a:r>
              <a:rPr lang="de-DE" dirty="0">
                <a:sym typeface="Wingdings" panose="05000000000000000000" pitchFamily="2" charset="2"/>
              </a:rPr>
              <a:t> 3 Modules </a:t>
            </a:r>
            <a:r>
              <a:rPr lang="de-DE" dirty="0" err="1">
                <a:sym typeface="Wingdings" panose="05000000000000000000" pitchFamily="2" charset="2"/>
              </a:rPr>
              <a:t>replaced</a:t>
            </a:r>
            <a:r>
              <a:rPr lang="de-DE" dirty="0">
                <a:sym typeface="Wingdings" panose="05000000000000000000" pitchFamily="2" charset="2"/>
              </a:rPr>
              <a:t> + </a:t>
            </a:r>
            <a:r>
              <a:rPr lang="de-DE" dirty="0" err="1">
                <a:sym typeface="Wingdings" panose="05000000000000000000" pitchFamily="2" charset="2"/>
              </a:rPr>
              <a:t>Water</a:t>
            </a:r>
            <a:r>
              <a:rPr lang="de-DE" dirty="0">
                <a:sym typeface="Wingdings" panose="05000000000000000000" pitchFamily="2" charset="2"/>
              </a:rPr>
              <a:t> Leak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PAH2R </a:t>
            </a:r>
            <a:r>
              <a:rPr lang="de-DE" dirty="0"/>
              <a:t>CRE331E-003 </a:t>
            </a:r>
            <a:r>
              <a:rPr lang="de-DE" dirty="0">
                <a:sym typeface="Wingdings" panose="05000000000000000000" pitchFamily="2" charset="2"/>
              </a:rPr>
              <a:t> 8 Modules </a:t>
            </a:r>
            <a:r>
              <a:rPr lang="de-DE" dirty="0" err="1">
                <a:sym typeface="Wingdings" panose="05000000000000000000" pitchFamily="2" charset="2"/>
              </a:rPr>
              <a:t>replaced</a:t>
            </a: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PAH3R </a:t>
            </a:r>
            <a:r>
              <a:rPr lang="de-DE" dirty="0"/>
              <a:t>CRE331E-002 </a:t>
            </a:r>
            <a:r>
              <a:rPr lang="de-DE" dirty="0">
                <a:sym typeface="Wingdings" panose="05000000000000000000" pitchFamily="2" charset="2"/>
              </a:rPr>
              <a:t> 5 Modules </a:t>
            </a:r>
            <a:r>
              <a:rPr lang="de-DE" dirty="0" err="1">
                <a:sym typeface="Wingdings" panose="05000000000000000000" pitchFamily="2" charset="2"/>
              </a:rPr>
              <a:t>replaced</a:t>
            </a:r>
            <a:r>
              <a:rPr lang="de-DE" dirty="0">
                <a:sym typeface="Wingdings" panose="05000000000000000000" pitchFamily="2" charset="2"/>
              </a:rPr>
              <a:t> + </a:t>
            </a:r>
            <a:r>
              <a:rPr lang="de-DE" dirty="0" err="1">
                <a:sym typeface="Wingdings" panose="05000000000000000000" pitchFamily="2" charset="2"/>
              </a:rPr>
              <a:t>Predriver</a:t>
            </a:r>
            <a:r>
              <a:rPr lang="de-DE" dirty="0">
                <a:sym typeface="Wingdings" panose="05000000000000000000" pitchFamily="2" charset="2"/>
              </a:rPr>
              <a:t>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PAH4R </a:t>
            </a:r>
            <a:r>
              <a:rPr lang="de-DE" dirty="0"/>
              <a:t>CRE331E-001 </a:t>
            </a:r>
            <a:r>
              <a:rPr lang="de-DE" dirty="0">
                <a:sym typeface="Wingdings" panose="05000000000000000000" pitchFamily="2" charset="2"/>
              </a:rPr>
              <a:t> 3 Modules </a:t>
            </a:r>
            <a:r>
              <a:rPr lang="de-DE" dirty="0" err="1">
                <a:sym typeface="Wingdings" panose="05000000000000000000" pitchFamily="2" charset="2"/>
              </a:rPr>
              <a:t>replaced</a:t>
            </a: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ym typeface="Wingdings" panose="05000000000000000000" pitchFamily="2" charset="2"/>
              </a:rPr>
              <a:t>We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are</a:t>
            </a:r>
            <a:r>
              <a:rPr lang="de-DE" dirty="0">
                <a:sym typeface="Wingdings" panose="05000000000000000000" pitchFamily="2" charset="2"/>
              </a:rPr>
              <a:t> happy </a:t>
            </a:r>
            <a:r>
              <a:rPr lang="de-DE" dirty="0" err="1">
                <a:sym typeface="Wingdings" panose="05000000000000000000" pitchFamily="2" charset="2"/>
              </a:rPr>
              <a:t>with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reliability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only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few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failures</a:t>
            </a:r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7787BD5-285F-8CCF-794B-A186ACC26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700" y="127153"/>
            <a:ext cx="4743450" cy="3557588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43744BBA-9AA5-8656-36D3-4D3D38A05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573" y="836613"/>
            <a:ext cx="5518150" cy="44608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e-DE" dirty="0"/>
              <a:t>Bessy </a:t>
            </a:r>
            <a:r>
              <a:rPr lang="de-DE" dirty="0" err="1"/>
              <a:t>cryoelectra</a:t>
            </a:r>
            <a:r>
              <a:rPr lang="de-DE" dirty="0"/>
              <a:t> </a:t>
            </a:r>
            <a:r>
              <a:rPr lang="de-DE" dirty="0" err="1"/>
              <a:t>ssa</a:t>
            </a:r>
            <a:r>
              <a:rPr lang="de-DE" dirty="0"/>
              <a:t> Maintenance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F92701F-D8E5-F56D-DAB8-85BC27E28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700" y="4206563"/>
            <a:ext cx="4197588" cy="2156249"/>
          </a:xfrm>
          <a:prstGeom prst="rect">
            <a:avLst/>
          </a:prstGeom>
        </p:spPr>
      </p:pic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9386ABA0-2704-7B13-AE1D-C2D2224C4FA9}"/>
              </a:ext>
            </a:extLst>
          </p:cNvPr>
          <p:cNvCxnSpPr/>
          <p:nvPr/>
        </p:nvCxnSpPr>
        <p:spPr>
          <a:xfrm flipV="1">
            <a:off x="5645150" y="2057400"/>
            <a:ext cx="1657350" cy="4191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9C50BFF5-2951-2CE7-4DCC-16974405BA28}"/>
              </a:ext>
            </a:extLst>
          </p:cNvPr>
          <p:cNvCxnSpPr/>
          <p:nvPr/>
        </p:nvCxnSpPr>
        <p:spPr>
          <a:xfrm>
            <a:off x="5645150" y="3352800"/>
            <a:ext cx="1657350" cy="111125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78A17C91-B0A6-34AF-BF9D-AC4D19647A6E}"/>
              </a:ext>
            </a:extLst>
          </p:cNvPr>
          <p:cNvSpPr/>
          <p:nvPr/>
        </p:nvSpPr>
        <p:spPr>
          <a:xfrm>
            <a:off x="8964565" y="6308618"/>
            <a:ext cx="28933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Picture </a:t>
            </a:r>
            <a:r>
              <a:rPr lang="de-DE" sz="1400" dirty="0" err="1"/>
              <a:t>from</a:t>
            </a:r>
            <a:r>
              <a:rPr lang="de-DE" sz="1400" dirty="0"/>
              <a:t> minicircuits.com</a:t>
            </a:r>
          </a:p>
        </p:txBody>
      </p:sp>
    </p:spTree>
    <p:extLst>
      <p:ext uri="{BB962C8B-B14F-4D97-AF65-F5344CB8AC3E}">
        <p14:creationId xmlns:p14="http://schemas.microsoft.com/office/powerpoint/2010/main" val="65213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6DFD4927-0A3A-7658-A798-D0170B3417E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3000"/>
          </a:blip>
          <a:stretch>
            <a:fillRect/>
          </a:stretch>
        </p:blipFill>
        <p:spPr>
          <a:xfrm>
            <a:off x="1642031" y="77310"/>
            <a:ext cx="8924369" cy="6693278"/>
          </a:xfrm>
          <a:prstGeom prst="rect">
            <a:avLst/>
          </a:prstGeom>
        </p:spPr>
      </p:pic>
      <p:pic>
        <p:nvPicPr>
          <p:cNvPr id="7" name="VID-20230313-WA0005">
            <a:hlinkClick r:id="" action="ppaction://media"/>
            <a:extLst>
              <a:ext uri="{FF2B5EF4-FFF2-40B4-BE49-F238E27FC236}">
                <a16:creationId xmlns:a16="http://schemas.microsoft.com/office/drawing/2014/main" id="{3C4FF7D9-5B64-9B00-742E-02B14B5D7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9318" y="137679"/>
            <a:ext cx="3507581" cy="637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0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9C0AD8-758C-104A-AA8D-E601C6C781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de-DE" sz="2400" dirty="0"/>
              <a:t>ESLS-RF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DA7970B-4338-0A4A-A30B-19F0C0B228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DE" sz="1600" dirty="0"/>
              <a:t>Trieste / Italia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C29C3B41-8944-5C19-0D84-35D7C79337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</a:p>
          <a:p>
            <a:r>
              <a:rPr lang="de-DE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638959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675535B-FF88-BD42-A4F0-26794C6E4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034" y="1793358"/>
            <a:ext cx="8074062" cy="3748883"/>
          </a:xfrm>
        </p:spPr>
        <p:txBody>
          <a:bodyPr/>
          <a:lstStyle/>
          <a:p>
            <a:r>
              <a:rPr lang="de-DE" sz="2800" b="1" dirty="0"/>
              <a:t>Status Report BESSY + MLS</a:t>
            </a:r>
          </a:p>
          <a:p>
            <a:r>
              <a:rPr lang="de-DE" sz="2000" dirty="0"/>
              <a:t>Bernhard </a:t>
            </a:r>
            <a:r>
              <a:rPr lang="de-DE" sz="2000" dirty="0" err="1"/>
              <a:t>Schriefer</a:t>
            </a:r>
            <a:endParaRPr lang="de-DE" sz="2000" dirty="0"/>
          </a:p>
          <a:p>
            <a:endParaRPr lang="de-DE" sz="2000" dirty="0"/>
          </a:p>
          <a:p>
            <a:pPr marL="695325" indent="-685800">
              <a:buFont typeface="Arial" panose="020B0604020202020204" pitchFamily="34" charset="0"/>
              <a:buChar char="•"/>
            </a:pPr>
            <a:r>
              <a:rPr lang="de-DE" sz="2000" dirty="0" err="1"/>
              <a:t>Cyberattack</a:t>
            </a:r>
            <a:r>
              <a:rPr lang="de-DE" sz="2000" dirty="0"/>
              <a:t> on HZB in June 2023</a:t>
            </a:r>
          </a:p>
          <a:p>
            <a:pPr marL="695325" indent="-685800">
              <a:buFont typeface="Arial" panose="020B0604020202020204" pitchFamily="34" charset="0"/>
              <a:buChar char="•"/>
            </a:pPr>
            <a:r>
              <a:rPr lang="de-DE" sz="2000" dirty="0" err="1"/>
              <a:t>Metrology</a:t>
            </a:r>
            <a:r>
              <a:rPr lang="de-DE" sz="2000" dirty="0"/>
              <a:t> Light Source (MLS): Migration </a:t>
            </a:r>
            <a:r>
              <a:rPr lang="de-DE" sz="2000" dirty="0" err="1"/>
              <a:t>from</a:t>
            </a:r>
            <a:r>
              <a:rPr lang="de-DE" sz="2000" dirty="0"/>
              <a:t> IOT </a:t>
            </a:r>
            <a:r>
              <a:rPr lang="de-DE" sz="2000" dirty="0" err="1"/>
              <a:t>to</a:t>
            </a:r>
            <a:r>
              <a:rPr lang="de-DE" sz="2000" dirty="0"/>
              <a:t> SSA (</a:t>
            </a:r>
            <a:r>
              <a:rPr lang="de-DE" sz="2000" dirty="0" err="1"/>
              <a:t>Cryoelectra</a:t>
            </a:r>
            <a:r>
              <a:rPr lang="de-DE" sz="2000" dirty="0"/>
              <a:t>)</a:t>
            </a:r>
          </a:p>
          <a:p>
            <a:pPr marL="695325" indent="-685800">
              <a:buFont typeface="Arial" panose="020B0604020202020204" pitchFamily="34" charset="0"/>
              <a:buChar char="•"/>
            </a:pPr>
            <a:r>
              <a:rPr lang="de-DE" sz="2000" dirty="0"/>
              <a:t>MLS: New Klystron Modulator </a:t>
            </a:r>
            <a:r>
              <a:rPr lang="de-DE" sz="2000" dirty="0" err="1"/>
              <a:t>ordered</a:t>
            </a:r>
            <a:endParaRPr lang="de-DE" sz="2000" dirty="0"/>
          </a:p>
          <a:p>
            <a:pPr marL="695325" indent="-685800">
              <a:buFont typeface="Arial" panose="020B0604020202020204" pitchFamily="34" charset="0"/>
              <a:buChar char="•"/>
            </a:pPr>
            <a:r>
              <a:rPr lang="de-DE" sz="2000" dirty="0"/>
              <a:t>BESSY: New Harmonic </a:t>
            </a:r>
            <a:r>
              <a:rPr lang="de-DE" sz="2000" dirty="0" err="1"/>
              <a:t>Cavities</a:t>
            </a:r>
            <a:r>
              <a:rPr lang="de-DE" sz="2000" dirty="0"/>
              <a:t> 1.5 GHz + 1.75 GHz</a:t>
            </a:r>
          </a:p>
          <a:p>
            <a:pPr marL="695325" indent="-685800">
              <a:buFont typeface="Arial" panose="020B0604020202020204" pitchFamily="34" charset="0"/>
              <a:buChar char="•"/>
            </a:pPr>
            <a:r>
              <a:rPr lang="de-DE" sz="2000" dirty="0"/>
              <a:t>BESSY: SSA Maintenance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9C0AD8-758C-104A-AA8D-E601C6C781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de-DE" sz="2400" dirty="0"/>
              <a:t>ESLS-RF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DA7970B-4338-0A4A-A30B-19F0C0B228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DE" sz="1600" dirty="0"/>
              <a:t>Trieste / Italia</a:t>
            </a:r>
          </a:p>
        </p:txBody>
      </p:sp>
    </p:spTree>
    <p:extLst>
      <p:ext uri="{BB962C8B-B14F-4D97-AF65-F5344CB8AC3E}">
        <p14:creationId xmlns:p14="http://schemas.microsoft.com/office/powerpoint/2010/main" val="2393731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3744BBA-9AA5-8656-36D3-4D3D38A05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522508"/>
            <a:ext cx="11036300" cy="587338"/>
          </a:xfrm>
        </p:spPr>
        <p:txBody>
          <a:bodyPr/>
          <a:lstStyle/>
          <a:p>
            <a:r>
              <a:rPr lang="de-DE" dirty="0" err="1"/>
              <a:t>Cyberattack</a:t>
            </a:r>
            <a:r>
              <a:rPr lang="de-DE" dirty="0"/>
              <a:t> on HZB in June 2023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012A340-96C8-17FA-FFBF-BA6B11107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1242465"/>
            <a:ext cx="11036300" cy="5332901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 err="1"/>
              <a:t>Starting</a:t>
            </a:r>
            <a:r>
              <a:rPr lang="de-DE" dirty="0"/>
              <a:t> on June 15 just after </a:t>
            </a:r>
            <a:r>
              <a:rPr lang="de-DE" dirty="0" err="1"/>
              <a:t>midnight</a:t>
            </a:r>
            <a:r>
              <a:rPr lang="de-DE" dirty="0"/>
              <a:t>, Ransomware was </a:t>
            </a:r>
            <a:r>
              <a:rPr lang="de-DE" dirty="0" err="1"/>
              <a:t>installed</a:t>
            </a:r>
            <a:r>
              <a:rPr lang="de-DE" dirty="0"/>
              <a:t> on </a:t>
            </a:r>
            <a:r>
              <a:rPr lang="de-DE" dirty="0" err="1"/>
              <a:t>most</a:t>
            </a:r>
            <a:r>
              <a:rPr lang="de-DE" dirty="0"/>
              <a:t> Windows </a:t>
            </a:r>
            <a:r>
              <a:rPr lang="de-DE" dirty="0" err="1"/>
              <a:t>systems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online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early</a:t>
            </a:r>
            <a:r>
              <a:rPr lang="de-DE" dirty="0"/>
              <a:t> </a:t>
            </a:r>
            <a:r>
              <a:rPr lang="de-DE" dirty="0" err="1"/>
              <a:t>hours</a:t>
            </a:r>
            <a:r>
              <a:rPr lang="de-DE" dirty="0"/>
              <a:t> after </a:t>
            </a:r>
            <a:r>
              <a:rPr lang="de-DE" dirty="0" err="1"/>
              <a:t>midnight</a:t>
            </a:r>
            <a:endParaRPr lang="de-D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 err="1"/>
              <a:t>Everything</a:t>
            </a:r>
            <a:r>
              <a:rPr lang="de-DE" dirty="0"/>
              <a:t> was </a:t>
            </a:r>
            <a:r>
              <a:rPr lang="de-DE" dirty="0" err="1"/>
              <a:t>shut</a:t>
            </a:r>
            <a:r>
              <a:rPr lang="de-DE" dirty="0"/>
              <a:t> down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uses</a:t>
            </a:r>
            <a:r>
              <a:rPr lang="de-DE" dirty="0"/>
              <a:t> Windows, </a:t>
            </a:r>
            <a:r>
              <a:rPr lang="de-DE" dirty="0" err="1"/>
              <a:t>including</a:t>
            </a:r>
            <a:r>
              <a:rPr lang="de-DE" dirty="0"/>
              <a:t> Scopes etc.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/>
              <a:t>On June 15 </a:t>
            </a:r>
            <a:r>
              <a:rPr lang="de-DE" dirty="0" err="1"/>
              <a:t>we</a:t>
            </a:r>
            <a:r>
              <a:rPr lang="de-DE" dirty="0"/>
              <a:t> lost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</a:rPr>
              <a:t>Email, Phone, Internet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</a:rPr>
              <a:t>Access </a:t>
            </a:r>
            <a:r>
              <a:rPr lang="de-DE" b="0" dirty="0" err="1">
                <a:solidFill>
                  <a:schemeClr val="tx1"/>
                </a:solidFill>
              </a:rPr>
              <a:t>to</a:t>
            </a:r>
            <a:r>
              <a:rPr lang="de-DE" b="0" dirty="0">
                <a:solidFill>
                  <a:schemeClr val="tx1"/>
                </a:solidFill>
              </a:rPr>
              <a:t> Intranet, </a:t>
            </a:r>
            <a:r>
              <a:rPr lang="de-DE" b="0" dirty="0" err="1">
                <a:solidFill>
                  <a:schemeClr val="tx1"/>
                </a:solidFill>
              </a:rPr>
              <a:t>Shared</a:t>
            </a:r>
            <a:r>
              <a:rPr lang="de-DE" b="0" dirty="0">
                <a:solidFill>
                  <a:schemeClr val="tx1"/>
                </a:solidFill>
              </a:rPr>
              <a:t> Files, Control System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</a:rPr>
              <a:t>Electronic Keys </a:t>
            </a:r>
            <a:r>
              <a:rPr lang="de-DE" b="0" dirty="0" err="1">
                <a:solidFill>
                  <a:schemeClr val="tx1"/>
                </a:solidFill>
              </a:rPr>
              <a:t>expire</a:t>
            </a:r>
            <a:r>
              <a:rPr lang="de-DE" b="0" dirty="0">
                <a:solidFill>
                  <a:schemeClr val="tx1"/>
                </a:solidFill>
              </a:rPr>
              <a:t> 30 </a:t>
            </a:r>
            <a:r>
              <a:rPr lang="de-DE" b="0" dirty="0" err="1">
                <a:solidFill>
                  <a:schemeClr val="tx1"/>
                </a:solidFill>
              </a:rPr>
              <a:t>days</a:t>
            </a:r>
            <a:r>
              <a:rPr lang="de-DE" b="0" dirty="0">
                <a:solidFill>
                  <a:schemeClr val="tx1"/>
                </a:solidFill>
              </a:rPr>
              <a:t> after last update, </a:t>
            </a:r>
            <a:r>
              <a:rPr lang="de-DE" b="0" dirty="0" err="1">
                <a:solidFill>
                  <a:schemeClr val="tx1"/>
                </a:solidFill>
              </a:rPr>
              <a:t>no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further</a:t>
            </a:r>
            <a:r>
              <a:rPr lang="de-DE" b="0" dirty="0">
                <a:solidFill>
                  <a:schemeClr val="tx1"/>
                </a:solidFill>
              </a:rPr>
              <a:t> update possible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</a:rPr>
              <a:t>Access </a:t>
            </a:r>
            <a:r>
              <a:rPr lang="de-DE" b="0" dirty="0" err="1">
                <a:solidFill>
                  <a:schemeClr val="tx1"/>
                </a:solidFill>
              </a:rPr>
              <a:t>to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purchasing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system</a:t>
            </a:r>
            <a:r>
              <a:rPr lang="de-DE" b="0" dirty="0">
                <a:solidFill>
                  <a:schemeClr val="tx1"/>
                </a:solidFill>
              </a:rPr>
              <a:t> and </a:t>
            </a:r>
            <a:r>
              <a:rPr lang="de-DE" b="0" dirty="0" err="1">
                <a:solidFill>
                  <a:schemeClr val="tx1"/>
                </a:solidFill>
              </a:rPr>
              <a:t>system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for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attendance</a:t>
            </a:r>
            <a:r>
              <a:rPr lang="de-DE" b="0" dirty="0">
                <a:solidFill>
                  <a:schemeClr val="tx1"/>
                </a:solidFill>
              </a:rPr>
              <a:t> and </a:t>
            </a:r>
            <a:r>
              <a:rPr lang="de-DE" b="0" dirty="0" err="1">
                <a:solidFill>
                  <a:schemeClr val="tx1"/>
                </a:solidFill>
              </a:rPr>
              <a:t>vacation</a:t>
            </a:r>
            <a:r>
              <a:rPr lang="de-DE" b="0" dirty="0">
                <a:solidFill>
                  <a:schemeClr val="tx1"/>
                </a:solidFill>
              </a:rPr>
              <a:t> etc.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/>
              <a:t>Bessy </a:t>
            </a:r>
            <a:r>
              <a:rPr lang="de-DE" dirty="0" err="1"/>
              <a:t>resumed</a:t>
            </a:r>
            <a:r>
              <a:rPr lang="de-DE" dirty="0"/>
              <a:t> </a:t>
            </a:r>
            <a:r>
              <a:rPr lang="de-DE" dirty="0" err="1"/>
              <a:t>operation</a:t>
            </a:r>
            <a:r>
              <a:rPr lang="de-DE" dirty="0"/>
              <a:t> on </a:t>
            </a:r>
            <a:r>
              <a:rPr lang="de-DE" dirty="0" err="1"/>
              <a:t>July</a:t>
            </a:r>
            <a:r>
              <a:rPr lang="de-DE" dirty="0"/>
              <a:t> 3rd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 still </a:t>
            </a:r>
            <a:r>
              <a:rPr lang="de-DE" dirty="0" err="1">
                <a:sym typeface="Wingdings" panose="05000000000000000000" pitchFamily="2" charset="2"/>
              </a:rPr>
              <a:t>struggling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with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consequences</a:t>
            </a:r>
            <a:r>
              <a:rPr lang="de-DE" dirty="0">
                <a:sym typeface="Wingdings" panose="05000000000000000000" pitchFamily="2" charset="2"/>
              </a:rPr>
              <a:t>, and will </a:t>
            </a:r>
            <a:r>
              <a:rPr lang="de-DE" dirty="0" err="1">
                <a:sym typeface="Wingdings" panose="05000000000000000000" pitchFamily="2" charset="2"/>
              </a:rPr>
              <a:t>be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for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some</a:t>
            </a:r>
            <a:r>
              <a:rPr lang="de-DE" dirty="0">
                <a:sym typeface="Wingdings" panose="05000000000000000000" pitchFamily="2" charset="2"/>
              </a:rPr>
              <a:t> time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come</a:t>
            </a:r>
            <a:endParaRPr lang="de-D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F2D6453-7F15-21DA-4880-91D648A35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5872" y="378637"/>
            <a:ext cx="1392829" cy="3098878"/>
          </a:xfrm>
          <a:prstGeom prst="rect">
            <a:avLst/>
          </a:prstGeom>
        </p:spPr>
      </p:pic>
      <p:cxnSp>
        <p:nvCxnSpPr>
          <p:cNvPr id="7" name="Verbinder: gewinkelt 6">
            <a:extLst>
              <a:ext uri="{FF2B5EF4-FFF2-40B4-BE49-F238E27FC236}">
                <a16:creationId xmlns:a16="http://schemas.microsoft.com/office/drawing/2014/main" id="{5B856298-1F50-B359-B49D-202FFC243657}"/>
              </a:ext>
            </a:extLst>
          </p:cNvPr>
          <p:cNvCxnSpPr>
            <a:cxnSpLocks/>
          </p:cNvCxnSpPr>
          <p:nvPr/>
        </p:nvCxnSpPr>
        <p:spPr>
          <a:xfrm flipV="1">
            <a:off x="10901397" y="3614406"/>
            <a:ext cx="481630" cy="195444"/>
          </a:xfrm>
          <a:prstGeom prst="bentConnector3">
            <a:avLst>
              <a:gd name="adj1" fmla="val 10072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87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675535B-FF88-BD42-A4F0-26794C6E4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034" y="1793358"/>
            <a:ext cx="8074062" cy="3748883"/>
          </a:xfrm>
        </p:spPr>
        <p:txBody>
          <a:bodyPr/>
          <a:lstStyle/>
          <a:p>
            <a:endParaRPr lang="de-DE" sz="2000" dirty="0"/>
          </a:p>
          <a:p>
            <a:pPr marL="695325" indent="-685800">
              <a:buFont typeface="Arial" panose="020B0604020202020204" pitchFamily="34" charset="0"/>
              <a:buChar char="•"/>
            </a:pPr>
            <a:r>
              <a:rPr lang="de-DE" sz="2000" dirty="0" err="1"/>
              <a:t>Cyberattack</a:t>
            </a:r>
            <a:r>
              <a:rPr lang="de-DE" sz="2000" dirty="0"/>
              <a:t> on HZB in June 2023</a:t>
            </a:r>
          </a:p>
          <a:p>
            <a:pPr marL="695325" indent="-685800">
              <a:buFont typeface="Wingdings" panose="05000000000000000000" pitchFamily="2" charset="2"/>
              <a:buChar char="Ø"/>
            </a:pPr>
            <a:r>
              <a:rPr lang="de-DE" sz="2000" dirty="0" err="1"/>
              <a:t>Metrology</a:t>
            </a:r>
            <a:r>
              <a:rPr lang="de-DE" sz="2000" dirty="0"/>
              <a:t> Light Source (MLS): Migration </a:t>
            </a:r>
            <a:r>
              <a:rPr lang="de-DE" sz="2000" dirty="0" err="1"/>
              <a:t>from</a:t>
            </a:r>
            <a:r>
              <a:rPr lang="de-DE" sz="2000" dirty="0"/>
              <a:t> IOT </a:t>
            </a:r>
            <a:r>
              <a:rPr lang="de-DE" sz="2000" dirty="0" err="1"/>
              <a:t>to</a:t>
            </a:r>
            <a:r>
              <a:rPr lang="de-DE" sz="2000" dirty="0"/>
              <a:t> SSA (</a:t>
            </a:r>
            <a:r>
              <a:rPr lang="de-DE" sz="2000" dirty="0" err="1"/>
              <a:t>Cryoelectra</a:t>
            </a:r>
            <a:r>
              <a:rPr lang="de-DE" sz="2000" dirty="0"/>
              <a:t>)</a:t>
            </a:r>
          </a:p>
          <a:p>
            <a:pPr marL="695325" indent="-685800">
              <a:buFont typeface="Arial" panose="020B0604020202020204" pitchFamily="34" charset="0"/>
              <a:buChar char="•"/>
            </a:pPr>
            <a:r>
              <a:rPr lang="de-DE" sz="2000" dirty="0"/>
              <a:t>MLS: New Klystron Modulator </a:t>
            </a:r>
            <a:r>
              <a:rPr lang="de-DE" sz="2000" dirty="0" err="1"/>
              <a:t>ordered</a:t>
            </a:r>
            <a:endParaRPr lang="de-DE" sz="2000" dirty="0"/>
          </a:p>
          <a:p>
            <a:pPr marL="695325" indent="-685800">
              <a:buFont typeface="Arial" panose="020B0604020202020204" pitchFamily="34" charset="0"/>
              <a:buChar char="•"/>
            </a:pPr>
            <a:r>
              <a:rPr lang="de-DE" sz="2000" dirty="0"/>
              <a:t>BESSY: New Harmonic </a:t>
            </a:r>
            <a:r>
              <a:rPr lang="de-DE" sz="2000" dirty="0" err="1"/>
              <a:t>Cavities</a:t>
            </a:r>
            <a:r>
              <a:rPr lang="de-DE" sz="2000" dirty="0"/>
              <a:t> 1.5 GHz + 1.75 GHz</a:t>
            </a:r>
          </a:p>
          <a:p>
            <a:pPr marL="695325" indent="-685800">
              <a:buFont typeface="Arial" panose="020B0604020202020204" pitchFamily="34" charset="0"/>
              <a:buChar char="•"/>
            </a:pPr>
            <a:r>
              <a:rPr lang="de-DE" sz="2000" dirty="0"/>
              <a:t>BESSY: SSA Maintenance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9C0AD8-758C-104A-AA8D-E601C6C781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de-DE" sz="2400" dirty="0"/>
              <a:t>ESLS-RF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DA7970B-4338-0A4A-A30B-19F0C0B228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DE" sz="1600" dirty="0"/>
              <a:t>Trieste / Italia</a:t>
            </a:r>
          </a:p>
        </p:txBody>
      </p:sp>
    </p:spTree>
    <p:extLst>
      <p:ext uri="{BB962C8B-B14F-4D97-AF65-F5344CB8AC3E}">
        <p14:creationId xmlns:p14="http://schemas.microsoft.com/office/powerpoint/2010/main" val="3612075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BE2C5A-59D4-EBC9-512C-3F539EDD0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389884"/>
            <a:ext cx="4775927" cy="446087"/>
          </a:xfrm>
        </p:spPr>
        <p:txBody>
          <a:bodyPr/>
          <a:lstStyle/>
          <a:p>
            <a:r>
              <a:rPr lang="de-DE" dirty="0" err="1"/>
              <a:t>Metrology</a:t>
            </a:r>
            <a:r>
              <a:rPr lang="de-DE" dirty="0"/>
              <a:t> Light Source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6C9537-C5D2-5452-102B-775ED88DF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5246" y="947722"/>
            <a:ext cx="5589427" cy="228409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Start 2004, First Beam 2007, </a:t>
            </a:r>
            <a:r>
              <a:rPr lang="de-DE" dirty="0" err="1"/>
              <a:t>user</a:t>
            </a:r>
            <a:r>
              <a:rPr lang="de-DE" dirty="0"/>
              <a:t> </a:t>
            </a:r>
            <a:r>
              <a:rPr lang="de-DE" dirty="0" err="1"/>
              <a:t>operation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2008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Just </a:t>
            </a:r>
            <a:r>
              <a:rPr lang="de-DE" dirty="0" err="1"/>
              <a:t>across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street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BESSY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48m </a:t>
            </a:r>
            <a:r>
              <a:rPr lang="de-DE" dirty="0" err="1"/>
              <a:t>circumference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RF System: 500 MHz 80 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Microtron</a:t>
            </a:r>
            <a:r>
              <a:rPr lang="de-DE" dirty="0"/>
              <a:t>: 3 GHz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EAC84CA-0106-D2AB-93A9-17C3D159B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060" y="1647316"/>
            <a:ext cx="8238339" cy="5106770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DB35266-8D44-64EB-F386-DEB8FF1FE4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9174" y="5535262"/>
            <a:ext cx="1404991" cy="644262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/>
          <a:p>
            <a:pPr algn="ctr"/>
            <a:r>
              <a:rPr lang="de-DE" sz="2800" dirty="0"/>
              <a:t>BESSY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5EB5929-211C-9914-C82B-1D577C3B8889}"/>
              </a:ext>
            </a:extLst>
          </p:cNvPr>
          <p:cNvSpPr txBox="1">
            <a:spLocks/>
          </p:cNvSpPr>
          <p:nvPr/>
        </p:nvSpPr>
        <p:spPr>
          <a:xfrm>
            <a:off x="9618651" y="3502043"/>
            <a:ext cx="1144746" cy="5534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i="0" kern="1200">
                <a:solidFill>
                  <a:schemeClr val="accent5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800" dirty="0"/>
              <a:t>MLS</a:t>
            </a:r>
          </a:p>
        </p:txBody>
      </p:sp>
    </p:spTree>
    <p:extLst>
      <p:ext uri="{BB962C8B-B14F-4D97-AF65-F5344CB8AC3E}">
        <p14:creationId xmlns:p14="http://schemas.microsoft.com/office/powerpoint/2010/main" val="33412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BE2C5A-59D4-EBC9-512C-3F539EDD0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389884"/>
            <a:ext cx="4775927" cy="446087"/>
          </a:xfrm>
        </p:spPr>
        <p:txBody>
          <a:bodyPr/>
          <a:lstStyle/>
          <a:p>
            <a:r>
              <a:rPr lang="de-DE" dirty="0"/>
              <a:t>IOT Transmitter 500 MHz 80 kW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6C9537-C5D2-5452-102B-775ED88DF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5246" y="947722"/>
            <a:ext cx="5589427" cy="271032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 </a:t>
            </a:r>
            <a:r>
              <a:rPr lang="de-DE" dirty="0" err="1"/>
              <a:t>operation</a:t>
            </a:r>
            <a:r>
              <a:rPr lang="de-DE" dirty="0"/>
              <a:t> 2007 – April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Power Supply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FuG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IOT </a:t>
            </a:r>
            <a:r>
              <a:rPr lang="de-DE" dirty="0" err="1"/>
              <a:t>from</a:t>
            </a:r>
            <a:r>
              <a:rPr lang="de-DE" dirty="0"/>
              <a:t> CPI (80 kW 40 kV 500 MHz)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Original type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tx1"/>
                </a:solidFill>
              </a:rPr>
              <a:t>Newer</a:t>
            </a:r>
            <a:r>
              <a:rPr lang="de-DE" sz="1600" dirty="0">
                <a:solidFill>
                  <a:schemeClr val="tx1"/>
                </a:solidFill>
              </a:rPr>
              <a:t>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Last IOT </a:t>
            </a:r>
            <a:r>
              <a:rPr lang="de-DE" dirty="0" err="1"/>
              <a:t>had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 50.000 h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operation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Price </a:t>
            </a:r>
            <a:r>
              <a:rPr lang="de-DE" dirty="0" err="1"/>
              <a:t>for</a:t>
            </a:r>
            <a:r>
              <a:rPr lang="de-DE" dirty="0"/>
              <a:t> IOT </a:t>
            </a:r>
            <a:r>
              <a:rPr lang="de-DE" dirty="0" err="1"/>
              <a:t>around</a:t>
            </a:r>
            <a:r>
              <a:rPr lang="de-DE" dirty="0"/>
              <a:t> 40-60 k€ </a:t>
            </a:r>
            <a:r>
              <a:rPr lang="de-DE" dirty="0" err="1"/>
              <a:t>each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past</a:t>
            </a:r>
            <a:endParaRPr lang="de-DE" dirty="0"/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9722C3FC-BB3A-219A-613C-11DD7E71EC4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0560" r="10560"/>
          <a:stretch>
            <a:fillRect/>
          </a:stretch>
        </p:blipFill>
        <p:spPr>
          <a:xfrm>
            <a:off x="5955881" y="853366"/>
            <a:ext cx="5899596" cy="5609367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DB35266-8D44-64EB-F386-DEB8FF1FE4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63177" y="3390503"/>
            <a:ext cx="3440385" cy="482068"/>
          </a:xfrm>
        </p:spPr>
        <p:txBody>
          <a:bodyPr/>
          <a:lstStyle/>
          <a:p>
            <a:pPr algn="ctr"/>
            <a:r>
              <a:rPr lang="de-DE" dirty="0"/>
              <a:t>HV Supply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E2EFD33-1851-9793-D6E4-A9AB80957819}"/>
              </a:ext>
            </a:extLst>
          </p:cNvPr>
          <p:cNvSpPr txBox="1">
            <a:spLocks/>
          </p:cNvSpPr>
          <p:nvPr/>
        </p:nvSpPr>
        <p:spPr>
          <a:xfrm>
            <a:off x="8409870" y="4539143"/>
            <a:ext cx="962406" cy="4820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i="0" kern="1200">
                <a:solidFill>
                  <a:schemeClr val="accent5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IOT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60DBAFCB-5F24-48C5-C43A-864A3596961F}"/>
              </a:ext>
            </a:extLst>
          </p:cNvPr>
          <p:cNvSpPr txBox="1">
            <a:spLocks/>
          </p:cNvSpPr>
          <p:nvPr/>
        </p:nvSpPr>
        <p:spPr>
          <a:xfrm>
            <a:off x="9868936" y="3658049"/>
            <a:ext cx="1449733" cy="4820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i="0" kern="1200">
                <a:solidFill>
                  <a:schemeClr val="accent5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LLRF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868CF133-D9B7-85D9-3556-DB70E643B3DC}"/>
              </a:ext>
            </a:extLst>
          </p:cNvPr>
          <p:cNvSpPr txBox="1">
            <a:spLocks/>
          </p:cNvSpPr>
          <p:nvPr/>
        </p:nvSpPr>
        <p:spPr>
          <a:xfrm>
            <a:off x="265246" y="5612037"/>
            <a:ext cx="5589427" cy="11420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New Price ~ 400.000 k€ </a:t>
            </a:r>
            <a:r>
              <a:rPr lang="de-DE" dirty="0" err="1"/>
              <a:t>for</a:t>
            </a:r>
            <a:r>
              <a:rPr lang="de-DE" dirty="0"/>
              <a:t> IOT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Migration </a:t>
            </a:r>
            <a:r>
              <a:rPr lang="de-DE" dirty="0" err="1"/>
              <a:t>to</a:t>
            </a:r>
            <a:r>
              <a:rPr lang="de-DE" dirty="0"/>
              <a:t> Solid State Amplifier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6A055F6-8969-375D-3948-BC2B2B95E7A2}"/>
              </a:ext>
            </a:extLst>
          </p:cNvPr>
          <p:cNvSpPr txBox="1">
            <a:spLocks/>
          </p:cNvSpPr>
          <p:nvPr/>
        </p:nvSpPr>
        <p:spPr>
          <a:xfrm>
            <a:off x="577850" y="5119253"/>
            <a:ext cx="4133753" cy="4460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dirty="0" err="1"/>
              <a:t>Decision</a:t>
            </a:r>
            <a:r>
              <a:rPr lang="de-DE" dirty="0"/>
              <a:t> </a:t>
            </a:r>
            <a:r>
              <a:rPr lang="de-DE" dirty="0" err="1"/>
              <a:t>making</a:t>
            </a:r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B7881A7-86C7-4E33-286F-9D00C5008BA7}"/>
              </a:ext>
            </a:extLst>
          </p:cNvPr>
          <p:cNvSpPr txBox="1">
            <a:spLocks/>
          </p:cNvSpPr>
          <p:nvPr/>
        </p:nvSpPr>
        <p:spPr>
          <a:xfrm>
            <a:off x="577849" y="3596822"/>
            <a:ext cx="4133753" cy="4460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dirty="0"/>
              <a:t>Situation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53F18FD1-CF2E-3044-F7E7-BEFBE922935E}"/>
              </a:ext>
            </a:extLst>
          </p:cNvPr>
          <p:cNvSpPr txBox="1">
            <a:spLocks/>
          </p:cNvSpPr>
          <p:nvPr/>
        </p:nvSpPr>
        <p:spPr>
          <a:xfrm>
            <a:off x="265246" y="4020516"/>
            <a:ext cx="5589427" cy="11420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Last </a:t>
            </a:r>
            <a:r>
              <a:rPr lang="de-DE" dirty="0" err="1"/>
              <a:t>replacement</a:t>
            </a:r>
            <a:r>
              <a:rPr lang="de-DE" dirty="0"/>
              <a:t> </a:t>
            </a:r>
            <a:r>
              <a:rPr lang="de-DE" dirty="0" err="1"/>
              <a:t>recently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vaccum</a:t>
            </a:r>
            <a:r>
              <a:rPr lang="de-DE" dirty="0"/>
              <a:t> </a:t>
            </a:r>
            <a:r>
              <a:rPr lang="de-DE" dirty="0" err="1"/>
              <a:t>problem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last IOT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spare, original type, not fully </a:t>
            </a:r>
            <a:r>
              <a:rPr lang="de-DE" dirty="0" err="1"/>
              <a:t>compatible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960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BE2C5A-59D4-EBC9-512C-3F539EDD0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46" y="993178"/>
            <a:ext cx="4873649" cy="446087"/>
          </a:xfrm>
        </p:spPr>
        <p:txBody>
          <a:bodyPr/>
          <a:lstStyle/>
          <a:p>
            <a:r>
              <a:rPr lang="de-DE" dirty="0" err="1"/>
              <a:t>Teardown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IOT + HV PS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6C9537-C5D2-5452-102B-775ED88DF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846" y="1391796"/>
            <a:ext cx="3659103" cy="60452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Starting</a:t>
            </a:r>
            <a:r>
              <a:rPr lang="de-DE" dirty="0"/>
              <a:t> on April 6,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0347C5E-DE3D-702B-DBFA-2EAEB05CE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83083" y="3513845"/>
            <a:ext cx="3681973" cy="2761479"/>
          </a:xfrm>
          <a:prstGeom prst="rect">
            <a:avLst/>
          </a:prstGeom>
        </p:spPr>
      </p:pic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E2EFD33-1851-9793-D6E4-A9AB80957819}"/>
              </a:ext>
            </a:extLst>
          </p:cNvPr>
          <p:cNvSpPr txBox="1">
            <a:spLocks/>
          </p:cNvSpPr>
          <p:nvPr/>
        </p:nvSpPr>
        <p:spPr>
          <a:xfrm>
            <a:off x="850075" y="4702705"/>
            <a:ext cx="1530157" cy="5432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i="0" kern="1200">
                <a:solidFill>
                  <a:schemeClr val="accent5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3200" dirty="0"/>
              <a:t>HV PS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4BDE1A6-5365-A150-9F15-4C80974F3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157" y="3831828"/>
            <a:ext cx="3871659" cy="290374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1DDC185-EB12-2F3E-1397-654BCA515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476" y="1996315"/>
            <a:ext cx="6321359" cy="474101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B4B23A6-543E-A5A2-B3B5-FB46EBA74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4258" y="328459"/>
            <a:ext cx="4134054" cy="310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91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3744BBA-9AA5-8656-36D3-4D3D38A05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Arrival </a:t>
            </a:r>
            <a:r>
              <a:rPr lang="de-DE" dirty="0" err="1"/>
              <a:t>of</a:t>
            </a:r>
            <a:r>
              <a:rPr lang="de-DE" dirty="0"/>
              <a:t> New SSA (</a:t>
            </a:r>
            <a:r>
              <a:rPr lang="de-DE" dirty="0" err="1"/>
              <a:t>cryOelectra</a:t>
            </a:r>
            <a:r>
              <a:rPr lang="de-DE" dirty="0"/>
              <a:t>)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F8EA5F5-B75A-19A8-809B-A5F8B91A2A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6988" y="1460615"/>
            <a:ext cx="2353814" cy="493022"/>
          </a:xfrm>
        </p:spPr>
        <p:txBody>
          <a:bodyPr/>
          <a:lstStyle/>
          <a:p>
            <a:r>
              <a:rPr lang="de-DE" dirty="0"/>
              <a:t>April 2023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418932A-E7B9-A0B1-DC45-2B71579F2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8" y="2296470"/>
            <a:ext cx="5970357" cy="4477768"/>
          </a:xfrm>
          <a:prstGeom prst="rect">
            <a:avLst/>
          </a:prstGeom>
        </p:spPr>
      </p:pic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42EFF201-A8C0-A9F4-968E-F435C3B3B47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0560" r="105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7963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4479FC-3366-9479-0949-B83C991D1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5" y="2725592"/>
            <a:ext cx="7236177" cy="407034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06EDDA2-74AC-4186-34D7-36DB5A3F10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6" t="47728" r="10978" b="9043"/>
          <a:stretch/>
        </p:blipFill>
        <p:spPr>
          <a:xfrm>
            <a:off x="221546" y="177460"/>
            <a:ext cx="7310686" cy="252129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4031649-4FE3-3F5A-E7DF-0EC48E868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177459"/>
            <a:ext cx="4315794" cy="323684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BE5A8FB-BDDE-5B5E-3284-FF48EEDB2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32" y="3493268"/>
            <a:ext cx="4403563" cy="330267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22D683E-9B1B-E033-AC11-6E7531142877}"/>
              </a:ext>
            </a:extLst>
          </p:cNvPr>
          <p:cNvSpPr txBox="1"/>
          <p:nvPr/>
        </p:nvSpPr>
        <p:spPr>
          <a:xfrm>
            <a:off x="1518081" y="5955200"/>
            <a:ext cx="2388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Since</a:t>
            </a:r>
            <a:r>
              <a:rPr lang="de-DE" sz="3200" b="1" dirty="0"/>
              <a:t> 2023</a:t>
            </a:r>
          </a:p>
        </p:txBody>
      </p:sp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FF99AEA2-DA79-1098-17BD-F62AB0B91CA7}"/>
              </a:ext>
            </a:extLst>
          </p:cNvPr>
          <p:cNvSpPr/>
          <p:nvPr/>
        </p:nvSpPr>
        <p:spPr>
          <a:xfrm>
            <a:off x="9696498" y="1881375"/>
            <a:ext cx="1642369" cy="2966712"/>
          </a:xfrm>
          <a:prstGeom prst="downArrow">
            <a:avLst/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12C604E3-A508-A191-009F-5A21265F2C23}"/>
              </a:ext>
            </a:extLst>
          </p:cNvPr>
          <p:cNvSpPr/>
          <p:nvPr/>
        </p:nvSpPr>
        <p:spPr>
          <a:xfrm rot="5400000">
            <a:off x="6276907" y="4098131"/>
            <a:ext cx="1474592" cy="2004666"/>
          </a:xfrm>
          <a:prstGeom prst="downArrow">
            <a:avLst/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43744BBA-9AA5-8656-36D3-4D3D38A05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0" y="62059"/>
            <a:ext cx="3143250" cy="446087"/>
          </a:xfrm>
          <a:solidFill>
            <a:schemeClr val="accent2"/>
          </a:solidFill>
        </p:spPr>
        <p:txBody>
          <a:bodyPr anchor="ctr"/>
          <a:lstStyle/>
          <a:p>
            <a:pPr algn="ctr"/>
            <a:r>
              <a:rPr lang="de-DE" dirty="0"/>
              <a:t>Migration IOT</a:t>
            </a:r>
            <a:r>
              <a:rPr lang="de-DE" dirty="0">
                <a:sym typeface="Wingdings" panose="05000000000000000000" pitchFamily="2" charset="2"/>
              </a:rPr>
              <a:t> SSA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476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">
  <a:themeElements>
    <a:clrScheme name="HZB NE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186"/>
      </a:accent1>
      <a:accent2>
        <a:srgbClr val="6CABE9"/>
      </a:accent2>
      <a:accent3>
        <a:srgbClr val="D15E57"/>
      </a:accent3>
      <a:accent4>
        <a:srgbClr val="C6D970"/>
      </a:accent4>
      <a:accent5>
        <a:srgbClr val="BCD233"/>
      </a:accent5>
      <a:accent6>
        <a:srgbClr val="9AC6F3"/>
      </a:accent6>
      <a:hlink>
        <a:srgbClr val="002D4D"/>
      </a:hlink>
      <a:folHlink>
        <a:srgbClr val="F7652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713</Words>
  <Application>Microsoft Office PowerPoint</Application>
  <PresentationFormat>Breitbild</PresentationFormat>
  <Paragraphs>127</Paragraphs>
  <Slides>19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6" baseType="lpstr">
      <vt:lpstr>Arial</vt:lpstr>
      <vt:lpstr>Calibri</vt:lpstr>
      <vt:lpstr>Source Sans Pro</vt:lpstr>
      <vt:lpstr>Source Sans Pro Light</vt:lpstr>
      <vt:lpstr>Source Sans Pro Semibold</vt:lpstr>
      <vt:lpstr>Wingdings</vt:lpstr>
      <vt:lpstr>Office</vt:lpstr>
      <vt:lpstr>PowerPoint-Präsentation</vt:lpstr>
      <vt:lpstr>PowerPoint-Präsentation</vt:lpstr>
      <vt:lpstr>Cyberattack on HZB in June 2023</vt:lpstr>
      <vt:lpstr>PowerPoint-Präsentation</vt:lpstr>
      <vt:lpstr>Metrology Light Source</vt:lpstr>
      <vt:lpstr>IOT Transmitter 500 MHz 80 kW</vt:lpstr>
      <vt:lpstr>Teardown of IOT + HV PS</vt:lpstr>
      <vt:lpstr>Arrival of New SSA (cryOelectra)</vt:lpstr>
      <vt:lpstr>Migration IOT SSA</vt:lpstr>
      <vt:lpstr>Performance of new amplifier</vt:lpstr>
      <vt:lpstr>Arrival of New SSA (cryOelectra)</vt:lpstr>
      <vt:lpstr>PowerPoint-Präsentation</vt:lpstr>
      <vt:lpstr>PowerPoint-Präsentation</vt:lpstr>
      <vt:lpstr>PowerPoint-Präsentation</vt:lpstr>
      <vt:lpstr>New harmonic cavities</vt:lpstr>
      <vt:lpstr>PowerPoint-Präsentation</vt:lpstr>
      <vt:lpstr>Bessy cryoelectra ssa Maintenance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Monica Mantel</dc:creator>
  <cp:lastModifiedBy>Schriefer, Bernhard</cp:lastModifiedBy>
  <cp:revision>164</cp:revision>
  <dcterms:created xsi:type="dcterms:W3CDTF">2021-07-30T13:31:34Z</dcterms:created>
  <dcterms:modified xsi:type="dcterms:W3CDTF">2023-11-06T15:56:42Z</dcterms:modified>
</cp:coreProperties>
</file>