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64" r:id="rId1"/>
  </p:sldMasterIdLst>
  <p:notesMasterIdLst>
    <p:notesMasterId r:id="rId26"/>
  </p:notesMasterIdLst>
  <p:handoutMasterIdLst>
    <p:handoutMasterId r:id="rId27"/>
  </p:handoutMasterIdLst>
  <p:sldIdLst>
    <p:sldId id="330" r:id="rId2"/>
    <p:sldId id="339" r:id="rId3"/>
    <p:sldId id="340" r:id="rId4"/>
    <p:sldId id="353" r:id="rId5"/>
    <p:sldId id="354" r:id="rId6"/>
    <p:sldId id="355" r:id="rId7"/>
    <p:sldId id="360" r:id="rId8"/>
    <p:sldId id="356" r:id="rId9"/>
    <p:sldId id="350" r:id="rId10"/>
    <p:sldId id="365" r:id="rId11"/>
    <p:sldId id="342" r:id="rId12"/>
    <p:sldId id="359" r:id="rId13"/>
    <p:sldId id="361" r:id="rId14"/>
    <p:sldId id="352" r:id="rId15"/>
    <p:sldId id="366" r:id="rId16"/>
    <p:sldId id="369" r:id="rId17"/>
    <p:sldId id="367" r:id="rId18"/>
    <p:sldId id="368" r:id="rId19"/>
    <p:sldId id="344" r:id="rId20"/>
    <p:sldId id="345" r:id="rId21"/>
    <p:sldId id="347" r:id="rId22"/>
    <p:sldId id="357" r:id="rId23"/>
    <p:sldId id="358" r:id="rId24"/>
    <p:sldId id="338" r:id="rId25"/>
  </p:sldIdLst>
  <p:sldSz cx="9144000" cy="5143500" type="screen16x9"/>
  <p:notesSz cx="6881813" cy="10002838"/>
  <p:defaultTextStyle>
    <a:defPPr>
      <a:defRPr lang="de-CH"/>
    </a:defPPr>
    <a:lvl1pPr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189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377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566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754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5943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131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320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509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68" userDrawn="1">
          <p15:clr>
            <a:srgbClr val="A4A3A4"/>
          </p15:clr>
        </p15:guide>
        <p15:guide id="2" orient="horz" pos="634" userDrawn="1">
          <p15:clr>
            <a:srgbClr val="A4A3A4"/>
          </p15:clr>
        </p15:guide>
        <p15:guide id="3" orient="horz" pos="2845" userDrawn="1">
          <p15:clr>
            <a:srgbClr val="A4A3A4"/>
          </p15:clr>
        </p15:guide>
        <p15:guide id="4" orient="horz" pos="838" userDrawn="1">
          <p15:clr>
            <a:srgbClr val="A4A3A4"/>
          </p15:clr>
        </p15:guide>
        <p15:guide id="5" orient="horz" pos="140" userDrawn="1">
          <p15:clr>
            <a:srgbClr val="A4A3A4"/>
          </p15:clr>
        </p15:guide>
        <p15:guide id="6" orient="horz" pos="378" userDrawn="1">
          <p15:clr>
            <a:srgbClr val="A4A3A4"/>
          </p15:clr>
        </p15:guide>
        <p15:guide id="7" orient="horz" pos="3117" userDrawn="1">
          <p15:clr>
            <a:srgbClr val="A4A3A4"/>
          </p15:clr>
        </p15:guide>
        <p15:guide id="9" pos="657" userDrawn="1">
          <p15:clr>
            <a:srgbClr val="A4A3A4"/>
          </p15:clr>
        </p15:guide>
        <p15:guide id="10" pos="5534" userDrawn="1">
          <p15:clr>
            <a:srgbClr val="A4A3A4"/>
          </p15:clr>
        </p15:guide>
        <p15:guide id="11" pos="521" userDrawn="1">
          <p15:clr>
            <a:srgbClr val="A4A3A4"/>
          </p15:clr>
        </p15:guide>
        <p15:guide id="12" pos="385" userDrawn="1">
          <p15:clr>
            <a:srgbClr val="A4A3A4"/>
          </p15:clr>
        </p15:guide>
        <p15:guide id="13" pos="1315" userDrawn="1">
          <p15:clr>
            <a:srgbClr val="A4A3A4"/>
          </p15:clr>
        </p15:guide>
        <p15:guide id="14" pos="3039" userDrawn="1">
          <p15:clr>
            <a:srgbClr val="A4A3A4"/>
          </p15:clr>
        </p15:guide>
        <p15:guide id="15" pos="31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0">
          <p15:clr>
            <a:srgbClr val="A4A3A4"/>
          </p15:clr>
        </p15:guide>
        <p15:guide id="2" pos="216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000"/>
    <a:srgbClr val="FFFFFF"/>
    <a:srgbClr val="808080"/>
    <a:srgbClr val="000000"/>
    <a:srgbClr val="FDCA00"/>
    <a:srgbClr val="EF5B00"/>
    <a:srgbClr val="C50006"/>
    <a:srgbClr val="7C204E"/>
    <a:srgbClr val="003B6E"/>
    <a:srgbClr val="1974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7274" autoAdjust="0"/>
  </p:normalViewPr>
  <p:slideViewPr>
    <p:cSldViewPr snapToObjects="1">
      <p:cViewPr varScale="1">
        <p:scale>
          <a:sx n="164" d="100"/>
          <a:sy n="164" d="100"/>
        </p:scale>
        <p:origin x="138" y="240"/>
      </p:cViewPr>
      <p:guideLst>
        <p:guide orient="horz" pos="668"/>
        <p:guide orient="horz" pos="634"/>
        <p:guide orient="horz" pos="2845"/>
        <p:guide orient="horz" pos="838"/>
        <p:guide orient="horz" pos="140"/>
        <p:guide orient="horz" pos="378"/>
        <p:guide orient="horz" pos="3117"/>
        <p:guide pos="657"/>
        <p:guide pos="5534"/>
        <p:guide pos="521"/>
        <p:guide pos="385"/>
        <p:guide pos="1315"/>
        <p:guide pos="3039"/>
        <p:guide pos="3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141" d="100"/>
          <a:sy n="141" d="100"/>
        </p:scale>
        <p:origin x="5616" y="200"/>
      </p:cViewPr>
      <p:guideLst>
        <p:guide orient="horz" pos="3150"/>
        <p:guide pos="216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9164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9164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200" baseline="30000">
                <a:latin typeface="Times" charset="0"/>
              </a:defRPr>
            </a:lvl1pPr>
          </a:lstStyle>
          <a:p>
            <a:pPr>
              <a:defRPr/>
            </a:pPr>
            <a:fld id="{630A188E-C926-984B-863C-48B251A81B15}" type="slidenum">
              <a:rPr lang="en-GB">
                <a:latin typeface="+mn-lt"/>
              </a:rPr>
              <a:pPr>
                <a:defRPr/>
              </a:pPr>
              <a:t>‹#›</a:t>
            </a:fld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59942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9164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9538" y="750888"/>
            <a:ext cx="6667500" cy="37512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8282" y="4752009"/>
            <a:ext cx="5045250" cy="4499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</a:t>
            </a:r>
            <a:r>
              <a:rPr lang="de-DE" noProof="0" dirty="0" smtClean="0"/>
              <a:t>Ebene</a:t>
            </a:r>
          </a:p>
          <a:p>
            <a:pPr lvl="5"/>
            <a:r>
              <a:rPr lang="de-DE" noProof="0" dirty="0" smtClean="0"/>
              <a:t>Sechste Ebene</a:t>
            </a:r>
          </a:p>
          <a:p>
            <a:pPr lvl="6"/>
            <a:r>
              <a:rPr lang="de-DE" noProof="0" dirty="0" smtClean="0"/>
              <a:t>Siebte Ebene</a:t>
            </a:r>
          </a:p>
          <a:p>
            <a:pPr lvl="7"/>
            <a:r>
              <a:rPr lang="de-DE" noProof="0" dirty="0" smtClean="0"/>
              <a:t>Achte Ebene</a:t>
            </a:r>
          </a:p>
          <a:p>
            <a:pPr lvl="8"/>
            <a:r>
              <a:rPr lang="de-DE" noProof="0" dirty="0" smtClean="0"/>
              <a:t>Neunte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9164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000" baseline="0">
                <a:latin typeface="+mn-lt"/>
              </a:defRPr>
            </a:lvl1pPr>
          </a:lstStyle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14738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90486" indent="-90486" algn="l" rtl="0" eaLnBrk="0" fontAlgn="base" hangingPunct="0">
      <a:spcBef>
        <a:spcPts val="0"/>
      </a:spcBef>
      <a:spcAft>
        <a:spcPct val="0"/>
      </a:spcAft>
      <a:buFont typeface="Arial" panose="020B0604020202020204" pitchFamily="34" charset="0"/>
      <a:buChar char="•"/>
      <a:defRPr sz="1000" kern="1200" baseline="0">
        <a:solidFill>
          <a:schemeClr val="tx1"/>
        </a:solidFill>
        <a:latin typeface="+mn-lt"/>
        <a:ea typeface="ヒラギノ角ゴ Pro W3" pitchFamily="-108" charset="-128"/>
        <a:cs typeface="ヒラギノ角ゴ Pro W3" pitchFamily="-108" charset="-128"/>
      </a:defRPr>
    </a:lvl1pPr>
    <a:lvl2pPr marL="180970" indent="-92072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2pPr>
    <a:lvl3pPr marL="266693" indent="-85723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3pPr>
    <a:lvl4pPr marL="357179" indent="-90486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4pPr>
    <a:lvl5pPr marL="447663" indent="-90486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pitchFamily="-112" charset="-128"/>
        <a:cs typeface="ＭＳ Ｐゴシック" charset="0"/>
      </a:defRPr>
    </a:lvl5pPr>
    <a:lvl6pPr marL="538149" indent="-90486" algn="l" defTabSz="457189" rtl="0" eaLnBrk="1" latinLnBrk="0" hangingPunct="1"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+mn-ea"/>
        <a:cs typeface="Arial" panose="020B0604020202020204" pitchFamily="34" charset="0"/>
      </a:defRPr>
    </a:lvl6pPr>
    <a:lvl7pPr marL="628635" indent="-90486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7pPr>
    <a:lvl8pPr marL="719121" indent="-90486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8pPr>
    <a:lvl9pPr marL="806431" indent="-88898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" t="13866" r="1" b="14431"/>
          <a:stretch/>
        </p:blipFill>
        <p:spPr bwMode="auto">
          <a:xfrm>
            <a:off x="3260542" y="195488"/>
            <a:ext cx="5055885" cy="237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 bwMode="auto">
          <a:xfrm>
            <a:off x="-2" y="195487"/>
            <a:ext cx="3152960" cy="2376263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pic>
        <p:nvPicPr>
          <p:cNvPr id="5" name="Bild 24" descr="PSI-Logo_narrow_30k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30263" y="411523"/>
            <a:ext cx="1220400" cy="43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15"/>
          <p:cNvSpPr>
            <a:spLocks noChangeArrowheads="1"/>
          </p:cNvSpPr>
          <p:nvPr userDrawn="1"/>
        </p:nvSpPr>
        <p:spPr bwMode="auto">
          <a:xfrm>
            <a:off x="828012" y="4531500"/>
            <a:ext cx="612000" cy="612000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title" hasCustomPrompt="1"/>
          </p:nvPr>
        </p:nvSpPr>
        <p:spPr>
          <a:xfrm>
            <a:off x="814399" y="3273828"/>
            <a:ext cx="7969249" cy="810090"/>
          </a:xfrm>
        </p:spPr>
        <p:txBody>
          <a:bodyPr/>
          <a:lstStyle>
            <a:lvl1pPr>
              <a:lnSpc>
                <a:spcPct val="100000"/>
              </a:lnSpc>
              <a:defRPr sz="2500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en-GB" noProof="0" dirty="0" smtClean="0"/>
              <a:t>Insert the title of your </a:t>
            </a:r>
            <a:br>
              <a:rPr lang="en-GB" noProof="0" dirty="0" smtClean="0"/>
            </a:br>
            <a:r>
              <a:rPr lang="en-GB" noProof="0" dirty="0" smtClean="0"/>
              <a:t>presentation here</a:t>
            </a:r>
            <a:endParaRPr lang="en-GB" noProof="0" dirty="0"/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subTitle" sz="quarter" idx="1" hasCustomPrompt="1"/>
          </p:nvPr>
        </p:nvSpPr>
        <p:spPr bwMode="auto">
          <a:xfrm>
            <a:off x="828012" y="2946432"/>
            <a:ext cx="7955637" cy="27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50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r>
              <a:rPr lang="en-GB" noProof="0" dirty="0" smtClean="0"/>
              <a:t>First name and name Author  ::  Function  ::  Paul Scherrer Institute</a:t>
            </a:r>
          </a:p>
        </p:txBody>
      </p:sp>
      <p:sp>
        <p:nvSpPr>
          <p:cNvPr id="10" name="Rechteck 1"/>
          <p:cNvSpPr>
            <a:spLocks noChangeArrowheads="1"/>
          </p:cNvSpPr>
          <p:nvPr userDrawn="1"/>
        </p:nvSpPr>
        <p:spPr bwMode="auto">
          <a:xfrm>
            <a:off x="5796136" y="2397447"/>
            <a:ext cx="2520280" cy="174303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ctr">
              <a:spcBef>
                <a:spcPct val="0"/>
              </a:spcBef>
            </a:pPr>
            <a:r>
              <a:rPr lang="de-CH" sz="900" b="1" i="0" kern="0" spc="31" dirty="0" smtClean="0">
                <a:solidFill>
                  <a:srgbClr val="505150"/>
                </a:solidFill>
                <a:latin typeface="+mn-lt"/>
                <a:cs typeface="Arial" charset="0"/>
              </a:rPr>
              <a:t>WIR SCHAFFEN WISSEN – HEUTE FÜR MORGEN</a:t>
            </a:r>
            <a:endParaRPr lang="de-CH" sz="900" b="1" i="0" kern="0" spc="31" dirty="0">
              <a:solidFill>
                <a:srgbClr val="505150"/>
              </a:solidFill>
              <a:latin typeface="+mn-lt"/>
              <a:cs typeface="Arial" charset="0"/>
            </a:endParaRPr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8424000" y="195487"/>
            <a:ext cx="720000" cy="2376263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28675" y="4150574"/>
            <a:ext cx="7954963" cy="293383"/>
          </a:xfrm>
        </p:spPr>
        <p:txBody>
          <a:bodyPr/>
          <a:lstStyle>
            <a:lvl1pPr marL="0" indent="0">
              <a:buNone/>
              <a:defRPr sz="1500" b="1">
                <a:solidFill>
                  <a:srgbClr val="969696"/>
                </a:solidFill>
              </a:defRPr>
            </a:lvl1pPr>
            <a:lvl2pPr marL="177790" indent="0">
              <a:buNone/>
              <a:defRPr sz="1500" b="1"/>
            </a:lvl2pPr>
            <a:lvl3pPr marL="355582" indent="0">
              <a:buNone/>
              <a:defRPr sz="1500" b="1"/>
            </a:lvl3pPr>
            <a:lvl4pPr marL="539723" indent="0">
              <a:buNone/>
              <a:defRPr sz="1500" b="1"/>
            </a:lvl4pPr>
            <a:lvl5pPr marL="717514" indent="0">
              <a:buNone/>
              <a:defRPr sz="1500" b="1"/>
            </a:lvl5pPr>
          </a:lstStyle>
          <a:p>
            <a:pPr lvl="0"/>
            <a:r>
              <a:rPr lang="en-GB" noProof="0" dirty="0" smtClean="0"/>
              <a:t>Insert the occasion and date of your presentation here</a:t>
            </a: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noProof="0" dirty="0" smtClean="0">
                <a:effectLst/>
              </a:rPr>
              <a:t>Enter slide title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16818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en-GB" noProof="0" dirty="0" smtClean="0">
                <a:effectLst/>
              </a:rPr>
              <a:t>Enter slide title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934841" y="1113586"/>
            <a:ext cx="7885633" cy="3456386"/>
          </a:xfrm>
        </p:spPr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8783910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1042993" y="1006081"/>
            <a:ext cx="3781425" cy="3509963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 smtClean="0">
                <a:effectLst/>
              </a:rPr>
              <a:t>Enter slide title</a:t>
            </a:r>
            <a:endParaRPr lang="en-GB" dirty="0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5003806" y="1003406"/>
            <a:ext cx="3781425" cy="3509963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6531030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 smtClean="0">
                <a:effectLst/>
              </a:rPr>
              <a:t>Enter slide title</a:t>
            </a:r>
            <a:endParaRPr lang="en-GB" dirty="0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938422" y="1087360"/>
            <a:ext cx="3781425" cy="3428689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  <p:sp>
        <p:nvSpPr>
          <p:cNvPr id="18" name="Inhaltsplatzhalter 10"/>
          <p:cNvSpPr>
            <a:spLocks noGrp="1"/>
          </p:cNvSpPr>
          <p:nvPr>
            <p:ph sz="quarter" idx="19" hasCustomPrompt="1"/>
          </p:nvPr>
        </p:nvSpPr>
        <p:spPr>
          <a:xfrm>
            <a:off x="4899235" y="1084678"/>
            <a:ext cx="3781425" cy="3431366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9635311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 smtClean="0">
                <a:effectLst/>
              </a:rPr>
              <a:t>Enter slide title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15250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 smtClean="0">
                <a:effectLst/>
              </a:rPr>
              <a:t>Enter slide title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4387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on picture (hig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691" r="643" b="11426"/>
          <a:stretch/>
        </p:blipFill>
        <p:spPr bwMode="auto">
          <a:xfrm>
            <a:off x="827095" y="764860"/>
            <a:ext cx="8316905" cy="418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 smtClean="0">
                <a:effectLst/>
              </a:rPr>
              <a:t>Enter slide title</a:t>
            </a:r>
            <a:endParaRPr lang="en-GB" noProof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827088" y="764867"/>
            <a:ext cx="2289712" cy="4183379"/>
          </a:xfrm>
          <a:solidFill>
            <a:schemeClr val="bg1">
              <a:alpha val="75000"/>
            </a:schemeClr>
          </a:solidFill>
        </p:spPr>
        <p:txBody>
          <a:bodyPr lIns="72000" tIns="432000" rIns="36000" bIns="36000" anchor="t" anchorCtr="0"/>
          <a:lstStyle>
            <a:lvl1pPr marL="177792" indent="-177792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7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5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  <a:endParaRPr lang="de-DE" dirty="0" smtClean="0"/>
          </a:p>
          <a:p>
            <a:pPr lvl="2"/>
            <a:r>
              <a:rPr lang="en-GB" noProof="0" dirty="0" smtClean="0"/>
              <a:t>Third level</a:t>
            </a:r>
            <a:endParaRPr lang="de-DE" dirty="0" smtClean="0"/>
          </a:p>
          <a:p>
            <a:pPr lvl="3"/>
            <a:r>
              <a:rPr lang="en-GB" noProof="0" dirty="0" smtClean="0"/>
              <a:t>Fourth level</a:t>
            </a:r>
            <a:endParaRPr lang="de-DE" dirty="0" smtClean="0"/>
          </a:p>
          <a:p>
            <a:pPr lvl="4"/>
            <a:r>
              <a:rPr lang="en-GB" noProof="0" dirty="0" smtClean="0"/>
              <a:t>Fifth level</a:t>
            </a:r>
            <a:endParaRPr lang="en-GB" dirty="0"/>
          </a:p>
        </p:txBody>
      </p:sp>
      <p:pic>
        <p:nvPicPr>
          <p:cNvPr id="9" name="Bild 1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7014" y="214317"/>
            <a:ext cx="1015200" cy="3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2"/>
          <p:cNvSpPr>
            <a:spLocks noChangeArrowheads="1"/>
          </p:cNvSpPr>
          <p:nvPr userDrawn="1"/>
        </p:nvSpPr>
        <p:spPr bwMode="auto">
          <a:xfrm>
            <a:off x="12" y="764860"/>
            <a:ext cx="648000" cy="648000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4688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33350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266700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404813" marR="0" indent="-138113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538163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671513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806054" indent="-134541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200"/>
            </a:lvl6pPr>
            <a:lvl7pPr marL="942975" indent="-136922">
              <a:lnSpc>
                <a:spcPct val="110000"/>
              </a:lnSpc>
              <a:buFont typeface="Symbol" panose="05050102010706020507" pitchFamily="18" charset="2"/>
              <a:buChar char="-"/>
              <a:defRPr sz="1200"/>
            </a:lvl7pPr>
            <a:lvl8pPr marL="1077516" indent="-134541">
              <a:lnSpc>
                <a:spcPct val="110000"/>
              </a:lnSpc>
              <a:buFont typeface="Symbol" panose="05050102010706020507" pitchFamily="18" charset="2"/>
              <a:buChar char="-"/>
              <a:defRPr sz="1200"/>
            </a:lvl8pPr>
            <a:lvl9pPr marL="1210866" indent="-133350">
              <a:lnSpc>
                <a:spcPct val="110000"/>
              </a:lnSpc>
              <a:buFont typeface="Symbol" panose="05050102010706020507" pitchFamily="18" charset="2"/>
              <a:buChar char="-"/>
              <a:defRPr sz="12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Edit title master format by clicking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400634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077211" y="216000"/>
            <a:ext cx="6708025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dirty="0" smtClean="0">
                <a:effectLst/>
              </a:rPr>
              <a:t>Enter </a:t>
            </a:r>
            <a:r>
              <a:rPr lang="de-CH" dirty="0" err="1" smtClean="0">
                <a:effectLst/>
              </a:rPr>
              <a:t>slide</a:t>
            </a:r>
            <a:r>
              <a:rPr lang="de-CH" dirty="0" smtClean="0">
                <a:effectLst/>
              </a:rPr>
              <a:t> title</a:t>
            </a:r>
            <a:endParaRPr lang="en-GB" noProof="0" dirty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06312" y="4968000"/>
            <a:ext cx="575742" cy="1476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800" smtClean="0">
                <a:latin typeface="+mn-lt"/>
              </a:defRPr>
            </a:lvl1pPr>
          </a:lstStyle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6" name="Rechteck 12"/>
          <p:cNvSpPr>
            <a:spLocks noChangeArrowheads="1"/>
          </p:cNvSpPr>
          <p:nvPr/>
        </p:nvSpPr>
        <p:spPr bwMode="auto">
          <a:xfrm>
            <a:off x="12" y="1059659"/>
            <a:ext cx="612000" cy="612000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043000" y="1006082"/>
            <a:ext cx="7742237" cy="3509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8000" y="214317"/>
            <a:ext cx="1015200" cy="3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74" r:id="rId2"/>
    <p:sldLayoutId id="2147483976" r:id="rId3"/>
    <p:sldLayoutId id="2147483973" r:id="rId4"/>
    <p:sldLayoutId id="2147483977" r:id="rId5"/>
    <p:sldLayoutId id="2147483979" r:id="rId6"/>
    <p:sldLayoutId id="2147483978" r:id="rId7"/>
    <p:sldLayoutId id="2147483980" r:id="rId8"/>
    <p:sldLayoutId id="2147483990" r:id="rId9"/>
  </p:sldLayoutIdLst>
  <p:transition spd="med"/>
  <p:timing>
    <p:tnLst>
      <p:par>
        <p:cTn id="1" dur="indefinite" restart="never" nodeType="tmRoot"/>
      </p:par>
    </p:tnLst>
  </p:timing>
  <p:hf hdr="0"/>
  <p:txStyles>
    <p:titleStyle>
      <a:lvl1pPr marL="0" marR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tabLst/>
        <a:defRPr sz="2400" kern="1000" spc="0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177792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7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55582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55582" indent="18414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spc="0" baseline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717515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895306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1074685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6pPr>
      <a:lvl7pPr marL="1257238" indent="-182554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7pPr>
      <a:lvl8pPr marL="1436616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8pPr>
      <a:lvl9pPr marL="1614408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11" Type="http://schemas.openxmlformats.org/officeDocument/2006/relationships/image" Target="../media/image40.jpg"/><Relationship Id="rId5" Type="http://schemas.openxmlformats.org/officeDocument/2006/relationships/image" Target="../media/image34.jpg"/><Relationship Id="rId10" Type="http://schemas.openxmlformats.org/officeDocument/2006/relationships/image" Target="../media/image39.jp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814399" y="3273828"/>
            <a:ext cx="3325553" cy="810090"/>
          </a:xfrm>
        </p:spPr>
        <p:txBody>
          <a:bodyPr/>
          <a:lstStyle/>
          <a:p>
            <a:r>
              <a:rPr lang="en-US" dirty="0"/>
              <a:t>Operation and Upgrade of the SLS RF Systems</a:t>
            </a:r>
            <a:endParaRPr lang="en-GB" dirty="0"/>
          </a:p>
        </p:txBody>
      </p:sp>
      <p:sp>
        <p:nvSpPr>
          <p:cNvPr id="9" name="Untertitel 8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GB" dirty="0" smtClean="0"/>
              <a:t>Lukas Stingelin</a:t>
            </a:r>
            <a:r>
              <a:rPr lang="en-GB" noProof="0" dirty="0" smtClean="0"/>
              <a:t>  ::  RF-Systems 1  ::  Paul Scherrer Institute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26</a:t>
            </a:r>
            <a:r>
              <a:rPr lang="en-GB" baseline="30000" dirty="0" smtClean="0"/>
              <a:t>th</a:t>
            </a:r>
            <a:r>
              <a:rPr lang="en-GB" dirty="0" smtClean="0"/>
              <a:t> </a:t>
            </a:r>
            <a:r>
              <a:rPr lang="en-GB" dirty="0"/>
              <a:t>European Synchrotron Light Source RF (ESLS-RF) workshop</a:t>
            </a:r>
            <a:br>
              <a:rPr lang="en-GB" dirty="0"/>
            </a:br>
            <a:r>
              <a:rPr lang="en-GB" dirty="0"/>
              <a:t>                                                    organized by </a:t>
            </a:r>
            <a:r>
              <a:rPr lang="en-GB" dirty="0" smtClean="0"/>
              <a:t>ELETTRA </a:t>
            </a:r>
            <a:r>
              <a:rPr lang="en-GB" dirty="0"/>
              <a:t>November </a:t>
            </a:r>
            <a:r>
              <a:rPr lang="en-GB" dirty="0" smtClean="0"/>
              <a:t>2023</a:t>
            </a:r>
            <a:endParaRPr lang="en-GB" dirty="0"/>
          </a:p>
          <a:p>
            <a:endParaRPr lang="en-GB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2571750"/>
            <a:ext cx="3220564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139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Last Beam </a:t>
            </a:r>
            <a:r>
              <a:rPr lang="de-CH" dirty="0" err="1" smtClean="0"/>
              <a:t>of</a:t>
            </a:r>
            <a:r>
              <a:rPr lang="de-CH" dirty="0" smtClean="0"/>
              <a:t> SLS1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Ceremonial</a:t>
            </a:r>
            <a:r>
              <a:rPr lang="de-CH" dirty="0" smtClean="0"/>
              <a:t> Beam-</a:t>
            </a:r>
            <a:r>
              <a:rPr lang="de-CH" dirty="0" err="1" smtClean="0"/>
              <a:t>Dump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10</a:t>
            </a:fld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78" y="690996"/>
            <a:ext cx="7603561" cy="427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0054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09800A-C766-4612-8A7E-793A6D917EA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568" y="1072142"/>
            <a:ext cx="3600400" cy="3895858"/>
          </a:xfr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de-CH" sz="1800" b="1" dirty="0"/>
              <a:t>Done: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CH" sz="1800" dirty="0" err="1" smtClean="0"/>
              <a:t>Modification</a:t>
            </a:r>
            <a:r>
              <a:rPr lang="de-CH" sz="1800" dirty="0" smtClean="0"/>
              <a:t> </a:t>
            </a:r>
            <a:r>
              <a:rPr lang="de-CH" sz="1800" dirty="0" err="1"/>
              <a:t>of</a:t>
            </a:r>
            <a:r>
              <a:rPr lang="de-CH" sz="1800" dirty="0"/>
              <a:t> 500MHz </a:t>
            </a:r>
            <a:r>
              <a:rPr lang="de-CH" sz="1800" dirty="0" smtClean="0"/>
              <a:t>Teststand </a:t>
            </a:r>
            <a:r>
              <a:rPr lang="de-CH" sz="1800" dirty="0" err="1" smtClean="0"/>
              <a:t>for</a:t>
            </a:r>
            <a:r>
              <a:rPr lang="de-CH" sz="1800" dirty="0" smtClean="0"/>
              <a:t> RI-</a:t>
            </a:r>
            <a:r>
              <a:rPr lang="de-CH" sz="1800" dirty="0" err="1" smtClean="0"/>
              <a:t>cavity</a:t>
            </a:r>
            <a:r>
              <a:rPr lang="de-CH" sz="1800" dirty="0" smtClean="0"/>
              <a:t>.</a:t>
            </a:r>
            <a:endParaRPr lang="de-CH" sz="1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de-CH" sz="1800" dirty="0" smtClean="0"/>
              <a:t>LINAC Klystron: </a:t>
            </a:r>
            <a:r>
              <a:rPr lang="de-CH" sz="1800" dirty="0"/>
              <a:t>HV-Pulse </a:t>
            </a:r>
            <a:r>
              <a:rPr lang="de-CH" sz="1800" dirty="0" err="1" smtClean="0"/>
              <a:t>recording</a:t>
            </a:r>
            <a:endParaRPr lang="de-CH" sz="1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de-CH" sz="1800" dirty="0" smtClean="0"/>
              <a:t>LINAC Klystron HV-Pulses </a:t>
            </a:r>
            <a:r>
              <a:rPr lang="de-CH" sz="1800" dirty="0" err="1" smtClean="0"/>
              <a:t>reduced</a:t>
            </a:r>
            <a:r>
              <a:rPr lang="de-CH" sz="1800" dirty="0" smtClean="0"/>
              <a:t> </a:t>
            </a:r>
            <a:r>
              <a:rPr lang="de-CH" sz="1800" dirty="0" err="1" smtClean="0"/>
              <a:t>from</a:t>
            </a:r>
            <a:r>
              <a:rPr lang="de-CH" sz="1800" dirty="0" smtClean="0"/>
              <a:t> </a:t>
            </a:r>
            <a:r>
              <a:rPr lang="en-US" sz="1800" dirty="0" smtClean="0"/>
              <a:t>6.1us to </a:t>
            </a:r>
            <a:r>
              <a:rPr lang="en-US" sz="1800" dirty="0"/>
              <a:t>4.8us</a:t>
            </a:r>
            <a:endParaRPr lang="de-CH" sz="1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de-CH" sz="1800" dirty="0" smtClean="0"/>
              <a:t>LINAC e-</a:t>
            </a:r>
            <a:r>
              <a:rPr lang="de-CH" sz="1800" dirty="0" err="1" smtClean="0"/>
              <a:t>gun</a:t>
            </a:r>
            <a:r>
              <a:rPr lang="de-CH" sz="1800" dirty="0" smtClean="0"/>
              <a:t>: </a:t>
            </a:r>
            <a:r>
              <a:rPr lang="de-CH" sz="1800" dirty="0" err="1" smtClean="0"/>
              <a:t>pulser</a:t>
            </a:r>
            <a:r>
              <a:rPr lang="de-CH" sz="1800" dirty="0" smtClean="0"/>
              <a:t> </a:t>
            </a:r>
            <a:r>
              <a:rPr lang="de-CH" sz="1800" dirty="0" err="1"/>
              <a:t>board</a:t>
            </a:r>
            <a:r>
              <a:rPr lang="de-CH" sz="1800" dirty="0"/>
              <a:t> upgrade </a:t>
            </a:r>
            <a:r>
              <a:rPr lang="de-CH" sz="1800" dirty="0" err="1"/>
              <a:t>to</a:t>
            </a:r>
            <a:r>
              <a:rPr lang="de-CH" sz="1800" dirty="0"/>
              <a:t> </a:t>
            </a:r>
            <a:r>
              <a:rPr lang="de-CH" sz="1800" dirty="0" err="1"/>
              <a:t>shorter</a:t>
            </a:r>
            <a:r>
              <a:rPr lang="de-CH" sz="1800" dirty="0"/>
              <a:t> </a:t>
            </a:r>
            <a:r>
              <a:rPr lang="de-CH" sz="1800" dirty="0" err="1"/>
              <a:t>bunches</a:t>
            </a:r>
            <a:endParaRPr lang="de-CH" sz="1800" dirty="0"/>
          </a:p>
          <a:p>
            <a:pPr marL="0" indent="0">
              <a:buNone/>
            </a:pPr>
            <a:endParaRPr lang="de-CH" sz="1800" dirty="0"/>
          </a:p>
          <a:p>
            <a:pPr>
              <a:buFont typeface="Wingdings" panose="05000000000000000000" pitchFamily="2" charset="2"/>
              <a:buChar char="ü"/>
            </a:pPr>
            <a:endParaRPr lang="de-CH" sz="1800" dirty="0" smtClean="0"/>
          </a:p>
          <a:p>
            <a:pPr>
              <a:buFont typeface="Wingdings" panose="05000000000000000000" pitchFamily="2" charset="2"/>
              <a:buChar char="ü"/>
            </a:pPr>
            <a:endParaRPr lang="de-CH" sz="1800" dirty="0"/>
          </a:p>
          <a:p>
            <a:pPr>
              <a:buFont typeface="Wingdings" panose="05000000000000000000" pitchFamily="2" charset="2"/>
              <a:buChar char="ü"/>
            </a:pPr>
            <a:endParaRPr lang="de-CH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5645F4-5693-4C66-9396-04210522A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SLS RF works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181570-E1B8-4B1E-99AE-E485401F1E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11</a:t>
            </a:fld>
            <a:endParaRPr lang="de-DE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E12BE38E-8D27-4C0E-8E12-30663D07AD0C}"/>
              </a:ext>
            </a:extLst>
          </p:cNvPr>
          <p:cNvSpPr txBox="1">
            <a:spLocks/>
          </p:cNvSpPr>
          <p:nvPr/>
        </p:nvSpPr>
        <p:spPr>
          <a:xfrm>
            <a:off x="4499992" y="1072142"/>
            <a:ext cx="4429260" cy="3895858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73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de-CH" b="1" dirty="0"/>
              <a:t>In Progress:</a:t>
            </a:r>
          </a:p>
          <a:p>
            <a:pPr>
              <a:buFont typeface="Calibri" panose="020F0502020204030204" pitchFamily="34" charset="0"/>
              <a:buChar char="□"/>
            </a:pPr>
            <a:r>
              <a:rPr lang="de-CH" dirty="0" smtClean="0"/>
              <a:t>Storage-Ring</a:t>
            </a:r>
            <a:r>
              <a:rPr lang="de-CH" dirty="0"/>
              <a:t>: LLRF </a:t>
            </a:r>
            <a:r>
              <a:rPr lang="de-CH" dirty="0" smtClean="0"/>
              <a:t>upgrade</a:t>
            </a:r>
          </a:p>
          <a:p>
            <a:pPr>
              <a:buFont typeface="Calibri" panose="020F0502020204030204" pitchFamily="34" charset="0"/>
              <a:buChar char="□"/>
            </a:pPr>
            <a:r>
              <a:rPr lang="de-CH" dirty="0" smtClean="0"/>
              <a:t>SLS2 RF Upgrade </a:t>
            </a:r>
            <a:r>
              <a:rPr lang="de-CH" dirty="0" smtClean="0">
                <a:sym typeface="Wingdings" panose="05000000000000000000" pitchFamily="2" charset="2"/>
              </a:rPr>
              <a:t> See </a:t>
            </a:r>
            <a:r>
              <a:rPr lang="de-CH" dirty="0" err="1" smtClean="0">
                <a:sym typeface="Wingdings" panose="05000000000000000000" pitchFamily="2" charset="2"/>
              </a:rPr>
              <a:t>next</a:t>
            </a:r>
            <a:r>
              <a:rPr lang="de-CH" dirty="0" smtClean="0">
                <a:sym typeface="Wingdings" panose="05000000000000000000" pitchFamily="2" charset="2"/>
              </a:rPr>
              <a:t> </a:t>
            </a:r>
            <a:r>
              <a:rPr lang="de-CH" dirty="0" err="1" smtClean="0">
                <a:sym typeface="Wingdings" panose="05000000000000000000" pitchFamily="2" charset="2"/>
              </a:rPr>
              <a:t>slides</a:t>
            </a:r>
            <a:endParaRPr lang="de-CH" dirty="0" smtClean="0"/>
          </a:p>
          <a:p>
            <a:pPr marL="0" indent="0">
              <a:buNone/>
            </a:pPr>
            <a:endParaRPr lang="de-CH" sz="1350" dirty="0"/>
          </a:p>
        </p:txBody>
      </p:sp>
    </p:spTree>
    <p:extLst>
      <p:ext uri="{BB962C8B-B14F-4D97-AF65-F5344CB8AC3E}">
        <p14:creationId xmlns:p14="http://schemas.microsoft.com/office/powerpoint/2010/main" val="30045760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472" y="375506"/>
            <a:ext cx="4545327" cy="46843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779662"/>
            <a:ext cx="3301987" cy="2585323"/>
          </a:xfrm>
          <a:solidFill>
            <a:schemeClr val="bg1"/>
          </a:solidFill>
        </p:spPr>
        <p:txBody>
          <a:bodyPr wrap="square" lIns="72000">
            <a:spAutoFit/>
          </a:bodyPr>
          <a:lstStyle/>
          <a:p>
            <a:r>
              <a:rPr lang="en-US" sz="1200" b="1" dirty="0">
                <a:latin typeface="+mn-lt"/>
              </a:rPr>
              <a:t>More radiated X-ray power for users</a:t>
            </a:r>
            <a:br>
              <a:rPr lang="en-US" sz="1200" b="1" dirty="0">
                <a:latin typeface="+mn-lt"/>
              </a:rPr>
            </a:br>
            <a:r>
              <a:rPr lang="en-US" sz="1200" b="1" dirty="0">
                <a:latin typeface="+mn-lt"/>
              </a:rPr>
              <a:t>Less electricity consumption</a:t>
            </a:r>
            <a:r>
              <a:rPr lang="en-US" sz="1200" dirty="0">
                <a:latin typeface="+mn-lt"/>
              </a:rPr>
              <a:t/>
            </a:r>
            <a:br>
              <a:rPr lang="en-US" sz="1200" dirty="0">
                <a:latin typeface="+mn-lt"/>
              </a:rPr>
            </a:b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                   </a:t>
            </a:r>
            <a:r>
              <a:rPr lang="en-US" sz="1200" dirty="0" smtClean="0"/>
              <a:t>               </a:t>
            </a:r>
            <a:r>
              <a:rPr lang="en-US" sz="1200" b="1" dirty="0" smtClean="0">
                <a:latin typeface="+mn-lt"/>
              </a:rPr>
              <a:t>SLS </a:t>
            </a:r>
            <a:r>
              <a:rPr lang="en-US" sz="1200" b="1" dirty="0" smtClean="0">
                <a:latin typeface="+mn-lt"/>
                <a:sym typeface="Symbol" panose="05050102010706020507" pitchFamily="18" charset="2"/>
              </a:rPr>
              <a:t> </a:t>
            </a:r>
            <a:r>
              <a:rPr lang="en-US" sz="1200" b="1" dirty="0">
                <a:latin typeface="+mn-lt"/>
                <a:sym typeface="Symbol" panose="05050102010706020507" pitchFamily="18" charset="2"/>
              </a:rPr>
              <a:t>  SLS2.0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 err="1">
                <a:latin typeface="+mn-lt"/>
              </a:rPr>
              <a:t>E</a:t>
            </a:r>
            <a:r>
              <a:rPr lang="en-US" sz="1200" baseline="-25000" dirty="0" err="1">
                <a:latin typeface="+mn-lt"/>
              </a:rPr>
              <a:t>e</a:t>
            </a:r>
            <a:r>
              <a:rPr lang="en-US" sz="1200" baseline="-12000" dirty="0">
                <a:latin typeface="+mn-lt"/>
              </a:rPr>
              <a:t>-</a:t>
            </a:r>
            <a:r>
              <a:rPr lang="en-US" sz="1200" dirty="0">
                <a:latin typeface="+mn-lt"/>
              </a:rPr>
              <a:t>    	  2.4 GeV </a:t>
            </a:r>
            <a:r>
              <a:rPr lang="en-US" sz="1200" dirty="0">
                <a:latin typeface="+mn-lt"/>
                <a:sym typeface="Symbol" panose="05050102010706020507" pitchFamily="18" charset="2"/>
              </a:rPr>
              <a:t>  </a:t>
            </a:r>
            <a:r>
              <a:rPr lang="en-US" sz="1200" dirty="0">
                <a:latin typeface="+mn-lt"/>
              </a:rPr>
              <a:t>2.7 GeV</a:t>
            </a:r>
            <a:br>
              <a:rPr lang="en-US" sz="1200" dirty="0">
                <a:latin typeface="+mn-lt"/>
              </a:rPr>
            </a:br>
            <a:r>
              <a:rPr lang="en-US" sz="1200" dirty="0">
                <a:latin typeface="+mn-lt"/>
              </a:rPr>
              <a:t>P</a:t>
            </a:r>
            <a:r>
              <a:rPr lang="en-US" sz="1200" baseline="-25000" dirty="0">
                <a:latin typeface="+mn-lt"/>
              </a:rPr>
              <a:t>SR</a:t>
            </a:r>
            <a:r>
              <a:rPr lang="en-US" sz="1200" dirty="0">
                <a:latin typeface="+mn-lt"/>
              </a:rPr>
              <a:t>  	   310 kW </a:t>
            </a:r>
            <a:r>
              <a:rPr lang="en-US" sz="1200" dirty="0">
                <a:latin typeface="+mn-lt"/>
                <a:sym typeface="Symbol" panose="05050102010706020507" pitchFamily="18" charset="2"/>
              </a:rPr>
              <a:t> </a:t>
            </a:r>
            <a:r>
              <a:rPr lang="en-US" sz="1200" dirty="0">
                <a:latin typeface="+mn-lt"/>
              </a:rPr>
              <a:t>365 kW</a:t>
            </a:r>
            <a:br>
              <a:rPr lang="en-US" sz="1200" dirty="0">
                <a:latin typeface="+mn-lt"/>
              </a:rPr>
            </a:br>
            <a:r>
              <a:rPr lang="en-US" sz="1200" dirty="0" err="1">
                <a:latin typeface="+mn-lt"/>
              </a:rPr>
              <a:t>W</a:t>
            </a:r>
            <a:r>
              <a:rPr lang="en-US" sz="1200" baseline="-25000" dirty="0" err="1">
                <a:latin typeface="+mn-lt"/>
              </a:rPr>
              <a:t>elec</a:t>
            </a:r>
            <a:r>
              <a:rPr lang="en-US" sz="1200" dirty="0">
                <a:latin typeface="+mn-lt"/>
              </a:rPr>
              <a:t>/y 	  24 </a:t>
            </a:r>
            <a:r>
              <a:rPr lang="en-US" sz="1200" dirty="0" err="1">
                <a:latin typeface="+mn-lt"/>
              </a:rPr>
              <a:t>GWh</a:t>
            </a:r>
            <a:r>
              <a:rPr lang="en-US" sz="1200" dirty="0">
                <a:latin typeface="+mn-lt"/>
                <a:sym typeface="Symbol" panose="05050102010706020507" pitchFamily="18" charset="2"/>
              </a:rPr>
              <a:t>  17 </a:t>
            </a:r>
            <a:r>
              <a:rPr lang="en-US" sz="1200" dirty="0" err="1">
                <a:latin typeface="+mn-lt"/>
                <a:sym typeface="Symbol" panose="05050102010706020507" pitchFamily="18" charset="2"/>
              </a:rPr>
              <a:t>GWh</a:t>
            </a:r>
            <a:r>
              <a:rPr lang="en-US" sz="1200" dirty="0">
                <a:latin typeface="+mn-lt"/>
                <a:sym typeface="Symbol" panose="05050102010706020507" pitchFamily="18" charset="2"/>
              </a:rPr>
              <a:t/>
            </a:r>
            <a:br>
              <a:rPr lang="en-US" sz="1200" dirty="0">
                <a:latin typeface="+mn-lt"/>
                <a:sym typeface="Symbol" panose="05050102010706020507" pitchFamily="18" charset="2"/>
              </a:rPr>
            </a:br>
            <a:r>
              <a:rPr lang="en-US" sz="1200" dirty="0" err="1">
                <a:latin typeface="+mn-lt"/>
                <a:sym typeface="Symbol" panose="05050102010706020507" pitchFamily="18" charset="2"/>
              </a:rPr>
              <a:t>W</a:t>
            </a:r>
            <a:r>
              <a:rPr lang="en-US" sz="1200" baseline="-25000" dirty="0" err="1">
                <a:latin typeface="+mn-lt"/>
                <a:sym typeface="Symbol" panose="05050102010706020507" pitchFamily="18" charset="2"/>
              </a:rPr>
              <a:t>elec</a:t>
            </a:r>
            <a:r>
              <a:rPr lang="en-US" sz="1200" dirty="0">
                <a:latin typeface="+mn-lt"/>
                <a:sym typeface="Symbol" panose="05050102010706020507" pitchFamily="18" charset="2"/>
              </a:rPr>
              <a:t>-W</a:t>
            </a:r>
            <a:r>
              <a:rPr lang="en-US" sz="1200" baseline="-25000" dirty="0">
                <a:latin typeface="+mn-lt"/>
                <a:sym typeface="Symbol" panose="05050102010706020507" pitchFamily="18" charset="2"/>
              </a:rPr>
              <a:t>PV</a:t>
            </a:r>
            <a:r>
              <a:rPr lang="en-US" sz="1200" dirty="0">
                <a:latin typeface="+mn-lt"/>
                <a:sym typeface="Symbol" panose="05050102010706020507" pitchFamily="18" charset="2"/>
              </a:rPr>
              <a:t>/y</a:t>
            </a:r>
            <a:r>
              <a:rPr lang="en-US" sz="1200" baseline="-25000" dirty="0">
                <a:latin typeface="+mn-lt"/>
                <a:sym typeface="Symbol" panose="05050102010706020507" pitchFamily="18" charset="2"/>
              </a:rPr>
              <a:t>	</a:t>
            </a:r>
            <a:r>
              <a:rPr lang="en-US" sz="1200" dirty="0">
                <a:latin typeface="+mn-lt"/>
              </a:rPr>
              <a:t>  17 </a:t>
            </a:r>
            <a:r>
              <a:rPr lang="en-US" sz="1200" dirty="0" err="1">
                <a:latin typeface="+mn-lt"/>
              </a:rPr>
              <a:t>GWh</a:t>
            </a:r>
            <a:r>
              <a:rPr lang="en-US" sz="1200" dirty="0">
                <a:latin typeface="+mn-lt"/>
                <a:sym typeface="Symbol" panose="05050102010706020507" pitchFamily="18" charset="2"/>
              </a:rPr>
              <a:t>  15.5 </a:t>
            </a:r>
            <a:r>
              <a:rPr lang="en-US" sz="1200" dirty="0" err="1">
                <a:latin typeface="+mn-lt"/>
                <a:sym typeface="Symbol" panose="05050102010706020507" pitchFamily="18" charset="2"/>
              </a:rPr>
              <a:t>GWh</a:t>
            </a:r>
            <a:r>
              <a:rPr lang="en-US" sz="1200" dirty="0">
                <a:latin typeface="+mn-lt"/>
                <a:sym typeface="Symbol" panose="05050102010706020507" pitchFamily="18" charset="2"/>
              </a:rPr>
              <a:t/>
            </a:r>
            <a:br>
              <a:rPr lang="en-US" sz="1200" dirty="0">
                <a:latin typeface="+mn-lt"/>
                <a:sym typeface="Symbol" panose="05050102010706020507" pitchFamily="18" charset="2"/>
              </a:rPr>
            </a:br>
            <a:r>
              <a:rPr lang="en-US" sz="1200" dirty="0">
                <a:latin typeface="+mn-lt"/>
                <a:sym typeface="Symbol" panose="05050102010706020507" pitchFamily="18" charset="2"/>
              </a:rPr>
              <a:t/>
            </a:r>
            <a:br>
              <a:rPr lang="en-US" sz="1200" dirty="0">
                <a:latin typeface="+mn-lt"/>
                <a:sym typeface="Symbol" panose="05050102010706020507" pitchFamily="18" charset="2"/>
              </a:rPr>
            </a:br>
            <a:r>
              <a:rPr lang="en-US" sz="1200" dirty="0">
                <a:latin typeface="+mn-lt"/>
                <a:sym typeface="Symbol" panose="05050102010706020507" pitchFamily="18" charset="2"/>
              </a:rPr>
              <a:t>Key savings:</a:t>
            </a:r>
            <a:br>
              <a:rPr lang="en-US" sz="1200" dirty="0">
                <a:latin typeface="+mn-lt"/>
                <a:sym typeface="Symbol" panose="05050102010706020507" pitchFamily="18" charset="2"/>
              </a:rPr>
            </a:br>
            <a:r>
              <a:rPr lang="en-US" sz="1200" dirty="0">
                <a:latin typeface="+mn-lt"/>
                <a:sym typeface="Symbol" panose="05050102010706020507" pitchFamily="18" charset="2"/>
              </a:rPr>
              <a:t>   Electromagnets    permanent magnets</a:t>
            </a:r>
            <a:br>
              <a:rPr lang="en-US" sz="1200" dirty="0">
                <a:latin typeface="+mn-lt"/>
                <a:sym typeface="Symbol" panose="05050102010706020507" pitchFamily="18" charset="2"/>
              </a:rPr>
            </a:br>
            <a:r>
              <a:rPr lang="en-US" sz="1200" dirty="0">
                <a:latin typeface="+mn-lt"/>
                <a:sym typeface="Symbol" panose="05050102010706020507" pitchFamily="18" charset="2"/>
              </a:rPr>
              <a:t>               Klystrons    solid state amplifiers</a:t>
            </a:r>
            <a:br>
              <a:rPr lang="en-US" sz="1200" dirty="0">
                <a:latin typeface="+mn-lt"/>
                <a:sym typeface="Symbol" panose="05050102010706020507" pitchFamily="18" charset="2"/>
              </a:rPr>
            </a:br>
            <a:r>
              <a:rPr lang="en-US" sz="1200" dirty="0">
                <a:latin typeface="+mn-lt"/>
                <a:sym typeface="Symbol" panose="05050102010706020507" pitchFamily="18" charset="2"/>
              </a:rPr>
              <a:t>   Standard pumps   regulated pumps for cooling</a:t>
            </a:r>
            <a:br>
              <a:rPr lang="en-US" sz="1200" dirty="0">
                <a:latin typeface="+mn-lt"/>
                <a:sym typeface="Symbol" panose="05050102010706020507" pitchFamily="18" charset="2"/>
              </a:rPr>
            </a:br>
            <a:r>
              <a:rPr lang="en-US" sz="1200" dirty="0">
                <a:latin typeface="+mn-lt"/>
                <a:sym typeface="Symbol" panose="05050102010706020507" pitchFamily="18" charset="2"/>
              </a:rPr>
              <a:t>       Tar paper roof   PV cladded roof</a:t>
            </a:r>
            <a:endParaRPr lang="en-US" sz="1200" dirty="0">
              <a:latin typeface="+mn-lt"/>
            </a:endParaRPr>
          </a:p>
        </p:txBody>
      </p:sp>
      <p:sp>
        <p:nvSpPr>
          <p:cNvPr id="5" name="Up-Down Arrow 4"/>
          <p:cNvSpPr/>
          <p:nvPr/>
        </p:nvSpPr>
        <p:spPr bwMode="auto">
          <a:xfrm>
            <a:off x="5796136" y="663537"/>
            <a:ext cx="504056" cy="1201333"/>
          </a:xfrm>
          <a:prstGeom prst="upDown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3761910" y="663538"/>
            <a:ext cx="4788532" cy="3600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5508104" y="1887674"/>
            <a:ext cx="1296144" cy="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3761910" y="1887675"/>
            <a:ext cx="36004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6210055" y="1153011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≈ -30%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87624" y="480399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916589" y="133813"/>
            <a:ext cx="6402655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7200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178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354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532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709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0" cap="none" spc="0" normalizeH="0" baseline="0" noProof="0" dirty="0">
                <a:ln>
                  <a:noFill/>
                </a:ln>
                <a:solidFill>
                  <a:srgbClr val="686868"/>
                </a:solidFill>
                <a:effectLst/>
                <a:uLnTx/>
                <a:uFillTx/>
                <a:latin typeface="Georgia"/>
              </a:rPr>
              <a:t>Power </a:t>
            </a:r>
            <a:r>
              <a:rPr kumimoji="0" lang="en-US" sz="2400" b="0" i="0" u="none" strike="noStrike" kern="1000" cap="none" spc="0" normalizeH="0" baseline="0" noProof="0" dirty="0" smtClean="0">
                <a:ln>
                  <a:noFill/>
                </a:ln>
                <a:solidFill>
                  <a:srgbClr val="686868"/>
                </a:solidFill>
                <a:effectLst/>
                <a:uLnTx/>
                <a:uFillTx/>
                <a:latin typeface="Georgia"/>
              </a:rPr>
              <a:t>Economy </a:t>
            </a:r>
            <a:r>
              <a:rPr kumimoji="0" lang="en-US" sz="2400" b="0" i="0" u="none" strike="noStrike" kern="1000" cap="none" spc="0" normalizeH="0" baseline="0" noProof="0" dirty="0">
                <a:ln>
                  <a:noFill/>
                </a:ln>
                <a:solidFill>
                  <a:srgbClr val="686868"/>
                </a:solidFill>
                <a:effectLst/>
                <a:uLnTx/>
                <a:uFillTx/>
                <a:latin typeface="Georgia"/>
              </a:rPr>
              <a:t>SLS2.0 vs. SLS incl. PV roof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3140" y="2018189"/>
            <a:ext cx="936104" cy="3001834"/>
          </a:xfrm>
          <a:prstGeom prst="rect">
            <a:avLst/>
          </a:prstGeom>
          <a:noFill/>
        </p:spPr>
      </p:pic>
      <p:cxnSp>
        <p:nvCxnSpPr>
          <p:cNvPr id="4" name="Straight Arrow Connector 3"/>
          <p:cNvCxnSpPr/>
          <p:nvPr/>
        </p:nvCxnSpPr>
        <p:spPr bwMode="auto">
          <a:xfrm>
            <a:off x="7126701" y="4803998"/>
            <a:ext cx="0" cy="21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6876256" y="5012816"/>
            <a:ext cx="51729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Up-Down Arrow 16"/>
          <p:cNvSpPr/>
          <p:nvPr/>
        </p:nvSpPr>
        <p:spPr bwMode="auto">
          <a:xfrm>
            <a:off x="7731962" y="663537"/>
            <a:ext cx="504056" cy="1432633"/>
          </a:xfrm>
          <a:prstGeom prst="upDown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 flipV="1">
            <a:off x="7083890" y="2096171"/>
            <a:ext cx="1296144" cy="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8161294" y="1156999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</a:rPr>
              <a:t>≈ -35%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39555" y="4769085"/>
            <a:ext cx="1580946" cy="2708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PV:  1.0-1.5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GWh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/y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Textfeld 8"/>
          <p:cNvSpPr txBox="1"/>
          <p:nvPr/>
        </p:nvSpPr>
        <p:spPr>
          <a:xfrm>
            <a:off x="521766" y="4769085"/>
            <a:ext cx="1188132" cy="14401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900" kern="1000" spc="23" dirty="0" err="1" smtClean="0">
                <a:latin typeface="+mn-lt"/>
                <a:cs typeface="Franklin Gothic Book"/>
              </a:rPr>
              <a:t>Courtesy</a:t>
            </a:r>
            <a:r>
              <a:rPr lang="de-CH" sz="900" kern="1000" spc="23" dirty="0" smtClean="0">
                <a:latin typeface="+mn-lt"/>
                <a:cs typeface="Franklin Gothic Book"/>
              </a:rPr>
              <a:t>: SLS2 Project Management </a:t>
            </a:r>
            <a:endParaRPr lang="en-US" sz="900" kern="1000" spc="23" dirty="0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544237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87838"/>
            <a:ext cx="2520280" cy="228016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Status Storage Ring RF-Systems </a:t>
            </a:r>
            <a:r>
              <a:rPr lang="de-CH" dirty="0" err="1" smtClean="0"/>
              <a:t>and</a:t>
            </a:r>
            <a:r>
              <a:rPr lang="de-CH" dirty="0" smtClean="0"/>
              <a:t> Interfaces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13</a:t>
            </a:fld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5566"/>
            <a:ext cx="4355976" cy="2248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095" y="915566"/>
            <a:ext cx="2056255" cy="22484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06469" y="843558"/>
            <a:ext cx="2458019" cy="40524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Cavities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ordered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at RI (4+1 spare). 1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received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and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tested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Amplifiers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ordered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at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Cryoelectra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(4x150kW)</a:t>
            </a:r>
            <a:endParaRPr lang="de-CH" sz="1800" dirty="0" smtClean="0">
              <a:solidFill>
                <a:srgbClr val="000000"/>
              </a:solidFill>
              <a:latin typeface="Calibri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Supports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construction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in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progress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endParaRPr lang="de-CH" sz="1800" dirty="0" smtClean="0">
              <a:solidFill>
                <a:srgbClr val="000000"/>
              </a:solidFill>
              <a:latin typeface="Calibri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Concept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of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tunnel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modification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,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passages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and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waveguide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shielding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finished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Waveguides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ordered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/>
            </a:r>
            <a:br>
              <a:rPr lang="de-CH" sz="1800" dirty="0" smtClean="0">
                <a:solidFill>
                  <a:srgbClr val="000000"/>
                </a:solidFill>
                <a:latin typeface="Calibri"/>
              </a:rPr>
            </a:b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(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some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old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will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be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cut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and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re-welded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)</a:t>
            </a:r>
            <a:endParaRPr lang="en-US" sz="18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18760" y="3216200"/>
            <a:ext cx="3312368" cy="1751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Design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of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cavity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vacuum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components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finished</a:t>
            </a:r>
            <a:endParaRPr lang="de-CH" sz="1800" dirty="0" smtClean="0">
              <a:solidFill>
                <a:srgbClr val="000000"/>
              </a:solidFill>
              <a:latin typeface="Calibri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Modified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Teststand</a:t>
            </a:r>
            <a:endParaRPr lang="de-CH" sz="1800" dirty="0" smtClean="0">
              <a:solidFill>
                <a:srgbClr val="000000"/>
              </a:solidFill>
              <a:latin typeface="Calibri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RF «clean-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room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»  operational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for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installation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and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inspection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.</a:t>
            </a:r>
            <a:endParaRPr lang="en-US" sz="1800" dirty="0" err="1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5379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nhaltsplatzhalt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001" y="3815565"/>
            <a:ext cx="2136365" cy="127916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Cavity</a:t>
            </a:r>
            <a:r>
              <a:rPr lang="de-CH" dirty="0" smtClean="0"/>
              <a:t> «</a:t>
            </a:r>
            <a:r>
              <a:rPr lang="de-CH" dirty="0" err="1" smtClean="0"/>
              <a:t>Accessories</a:t>
            </a:r>
            <a:r>
              <a:rPr lang="de-CH" dirty="0" smtClean="0"/>
              <a:t>»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14</a:t>
            </a:fld>
            <a:endParaRPr lang="de-D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00" y="314966"/>
            <a:ext cx="2045028" cy="18591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1" b="-275"/>
          <a:stretch/>
        </p:blipFill>
        <p:spPr>
          <a:xfrm>
            <a:off x="5327324" y="411510"/>
            <a:ext cx="536227" cy="8780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" t="-1422" r="2725" b="1422"/>
          <a:stretch/>
        </p:blipFill>
        <p:spPr>
          <a:xfrm>
            <a:off x="5289279" y="2609895"/>
            <a:ext cx="1727522" cy="1024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2" b="27656"/>
          <a:stretch/>
        </p:blipFill>
        <p:spPr>
          <a:xfrm>
            <a:off x="7059184" y="2614225"/>
            <a:ext cx="879546" cy="10081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9" b="33599"/>
          <a:stretch/>
        </p:blipFill>
        <p:spPr>
          <a:xfrm>
            <a:off x="7981114" y="2614225"/>
            <a:ext cx="1026137" cy="10081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2" b="13472"/>
          <a:stretch/>
        </p:blipFill>
        <p:spPr>
          <a:xfrm rot="5400000">
            <a:off x="5470597" y="904475"/>
            <a:ext cx="1842108" cy="6971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1" y="3819600"/>
            <a:ext cx="2266892" cy="12751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r="7223"/>
          <a:stretch/>
        </p:blipFill>
        <p:spPr>
          <a:xfrm>
            <a:off x="4723981" y="3823989"/>
            <a:ext cx="2016226" cy="12751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6340" y="771550"/>
            <a:ext cx="4552584" cy="270920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Power </a:t>
            </a:r>
            <a:r>
              <a:rPr lang="de-CH" sz="1800" dirty="0" err="1">
                <a:solidFill>
                  <a:srgbClr val="000000"/>
                </a:solidFill>
                <a:latin typeface="Calibri"/>
              </a:rPr>
              <a:t>c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oupler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>
                <a:solidFill>
                  <a:srgbClr val="000000"/>
                </a:solidFill>
                <a:latin typeface="Calibri"/>
              </a:rPr>
              <a:t>m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easurement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adapter</a:t>
            </a:r>
            <a:endParaRPr lang="de-CH" sz="1800" dirty="0" smtClean="0">
              <a:solidFill>
                <a:srgbClr val="000000"/>
              </a:solidFill>
              <a:latin typeface="Calibri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Cavity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upper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support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frame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and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patch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panels</a:t>
            </a:r>
            <a:endParaRPr lang="de-CH" sz="1800" dirty="0" smtClean="0">
              <a:solidFill>
                <a:srgbClr val="000000"/>
              </a:solidFill>
              <a:latin typeface="Calibri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Trolley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and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bead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-pull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setup</a:t>
            </a:r>
            <a:endParaRPr lang="de-CH" sz="1800" dirty="0" smtClean="0">
              <a:solidFill>
                <a:srgbClr val="000000"/>
              </a:solidFill>
              <a:latin typeface="Calibri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ü"/>
            </a:pPr>
            <a:endParaRPr lang="de-CH" sz="1800" dirty="0">
              <a:solidFill>
                <a:srgbClr val="000000"/>
              </a:solidFill>
              <a:latin typeface="Calibri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Coax-to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waveguide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adapter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(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similar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to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DESY-design)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Cooling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distribution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: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built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prototype</a:t>
            </a:r>
            <a:endParaRPr lang="de-CH" sz="1800" dirty="0" smtClean="0">
              <a:solidFill>
                <a:srgbClr val="000000"/>
              </a:solidFill>
              <a:latin typeface="Calibri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Teststand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cooling</a:t>
            </a:r>
            <a:endParaRPr lang="de-CH" sz="1800" dirty="0" smtClean="0">
              <a:solidFill>
                <a:srgbClr val="000000"/>
              </a:solidFill>
              <a:latin typeface="Calibri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endParaRPr lang="en-US" sz="1800" dirty="0" err="1" smtClean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378" y="3819599"/>
            <a:ext cx="2266891" cy="127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702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First Site </a:t>
            </a:r>
            <a:r>
              <a:rPr lang="de-CH" dirty="0" err="1" smtClean="0"/>
              <a:t>Acceptance</a:t>
            </a:r>
            <a:r>
              <a:rPr lang="de-CH" dirty="0" smtClean="0"/>
              <a:t> Test </a:t>
            </a:r>
            <a:r>
              <a:rPr lang="de-CH" dirty="0" err="1" smtClean="0"/>
              <a:t>of</a:t>
            </a:r>
            <a:r>
              <a:rPr lang="de-CH" dirty="0" smtClean="0"/>
              <a:t> SLS2 </a:t>
            </a:r>
            <a:r>
              <a:rPr lang="de-CH" dirty="0" err="1" smtClean="0"/>
              <a:t>Cavity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15</a:t>
            </a:fld>
            <a:endParaRPr lang="de-DE" dirty="0"/>
          </a:p>
        </p:txBody>
      </p:sp>
      <p:pic>
        <p:nvPicPr>
          <p:cNvPr id="5" name="Content Placeholder 4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47132"/>
            <a:ext cx="1988064" cy="3509963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601251"/>
            <a:ext cx="3250559" cy="1900862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2"/>
          <a:stretch/>
        </p:blipFill>
        <p:spPr bwMode="auto">
          <a:xfrm>
            <a:off x="6858530" y="675363"/>
            <a:ext cx="1673910" cy="29484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296" y="3133608"/>
            <a:ext cx="3223135" cy="15263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8686" y="4330608"/>
            <a:ext cx="2004954" cy="4520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dirty="0" smtClean="0">
                <a:solidFill>
                  <a:srgbClr val="000000"/>
                </a:solidFill>
                <a:latin typeface="Calibri"/>
              </a:rPr>
              <a:t>Fine-tuning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of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the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coax-waveguide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transition</a:t>
            </a:r>
            <a:endParaRPr lang="de-CH" dirty="0" smtClean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8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09846" y="3740769"/>
            <a:ext cx="1872208" cy="504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dirty="0" smtClean="0">
                <a:solidFill>
                  <a:srgbClr val="000000"/>
                </a:solidFill>
                <a:latin typeface="Calibri"/>
              </a:rPr>
              <a:t>Installation in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the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br>
              <a:rPr lang="de-CH" dirty="0" smtClean="0">
                <a:solidFill>
                  <a:srgbClr val="000000"/>
                </a:solidFill>
                <a:latin typeface="Calibri"/>
              </a:rPr>
            </a:br>
            <a:r>
              <a:rPr lang="de-CH" dirty="0" smtClean="0">
                <a:solidFill>
                  <a:srgbClr val="000000"/>
                </a:solidFill>
                <a:latin typeface="Calibri"/>
              </a:rPr>
              <a:t>RF clean-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room</a:t>
            </a:r>
            <a:endParaRPr lang="en-US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51920" y="2301309"/>
            <a:ext cx="2628334" cy="504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Bead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-Pull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measurement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shows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asymmetry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on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operation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-mode (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as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expected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.)</a:t>
            </a:r>
            <a:endParaRPr lang="en-US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47295" y="4659981"/>
            <a:ext cx="3627490" cy="4006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dirty="0" smtClean="0">
                <a:solidFill>
                  <a:srgbClr val="000000"/>
                </a:solidFill>
                <a:latin typeface="Calibri"/>
              </a:rPr>
              <a:t>Bake-out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with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hot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water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and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electric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tapes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.</a:t>
            </a:r>
            <a:endParaRPr lang="en-US" dirty="0" err="1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027228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First Site </a:t>
            </a:r>
            <a:r>
              <a:rPr lang="de-CH" dirty="0" err="1"/>
              <a:t>Acceptance</a:t>
            </a:r>
            <a:r>
              <a:rPr lang="de-CH" dirty="0"/>
              <a:t> Test </a:t>
            </a:r>
            <a:r>
              <a:rPr lang="de-CH" dirty="0" err="1"/>
              <a:t>of</a:t>
            </a:r>
            <a:r>
              <a:rPr lang="de-CH" dirty="0"/>
              <a:t> SLS2 </a:t>
            </a:r>
            <a:r>
              <a:rPr lang="de-CH" dirty="0" err="1" smtClean="0"/>
              <a:t>Cavity</a:t>
            </a:r>
            <a:r>
              <a:rPr lang="de-CH" dirty="0" smtClean="0"/>
              <a:t/>
            </a:r>
            <a:br>
              <a:rPr lang="de-CH" dirty="0" smtClean="0"/>
            </a:br>
            <a:r>
              <a:rPr lang="de-CH" sz="1400" dirty="0" smtClean="0"/>
              <a:t>Setup </a:t>
            </a:r>
            <a:r>
              <a:rPr lang="de-CH" sz="1400" dirty="0" err="1" smtClean="0"/>
              <a:t>of</a:t>
            </a:r>
            <a:r>
              <a:rPr lang="de-CH" sz="1400" dirty="0" smtClean="0"/>
              <a:t> Tuner-</a:t>
            </a:r>
            <a:r>
              <a:rPr lang="de-CH" sz="1400" dirty="0" err="1" smtClean="0"/>
              <a:t>control</a:t>
            </a:r>
            <a:r>
              <a:rPr lang="de-CH" sz="1400" dirty="0" smtClean="0"/>
              <a:t>: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16</a:t>
            </a:fld>
            <a:endParaRPr lang="de-D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43558"/>
            <a:ext cx="5693594" cy="40324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72200" y="1491630"/>
            <a:ext cx="2771800" cy="33843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Implemented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resolution-threshold</a:t>
            </a:r>
            <a:r>
              <a:rPr lang="de-CH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on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frequency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error</a:t>
            </a:r>
            <a:endParaRPr lang="de-CH" sz="1800" dirty="0" smtClean="0">
              <a:solidFill>
                <a:srgbClr val="000000"/>
              </a:solidFill>
              <a:latin typeface="Calibri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Fast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speed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for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large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corrections</a:t>
            </a:r>
            <a:endParaRPr lang="de-CH" sz="1800" dirty="0" smtClean="0">
              <a:solidFill>
                <a:srgbClr val="000000"/>
              </a:solidFill>
              <a:latin typeface="Calibri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Slow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speed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for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small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corrections</a:t>
            </a:r>
            <a:endParaRPr lang="en-US" sz="1800" dirty="0" err="1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105527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27584" y="699542"/>
            <a:ext cx="1986857" cy="350996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First Site </a:t>
            </a:r>
            <a:r>
              <a:rPr lang="de-CH" dirty="0" err="1"/>
              <a:t>Acceptance</a:t>
            </a:r>
            <a:r>
              <a:rPr lang="de-CH" dirty="0"/>
              <a:t> Test </a:t>
            </a:r>
            <a:r>
              <a:rPr lang="de-CH" dirty="0" err="1"/>
              <a:t>of</a:t>
            </a:r>
            <a:r>
              <a:rPr lang="de-CH" dirty="0"/>
              <a:t> SLS2 </a:t>
            </a:r>
            <a:r>
              <a:rPr lang="de-CH" dirty="0" err="1"/>
              <a:t>Cavity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17</a:t>
            </a:fld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827584" y="4330608"/>
            <a:ext cx="1916056" cy="4520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Cavity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installed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in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the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high power teststand.</a:t>
            </a:r>
            <a:endParaRPr lang="de-CH" dirty="0" smtClean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800" dirty="0" err="1" smtClean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7224" y="705060"/>
            <a:ext cx="5634990" cy="30137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95936" y="3802009"/>
            <a:ext cx="3744416" cy="5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dirty="0" smtClean="0">
                <a:solidFill>
                  <a:srgbClr val="000000"/>
                </a:solidFill>
                <a:latin typeface="Calibri"/>
              </a:rPr>
              <a:t>Power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conditioning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took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about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1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month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!</a:t>
            </a:r>
            <a:endParaRPr lang="de-CH" dirty="0" smtClean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800" dirty="0" err="1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113039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First Site </a:t>
            </a:r>
            <a:r>
              <a:rPr lang="de-CH" dirty="0" err="1"/>
              <a:t>Acceptance</a:t>
            </a:r>
            <a:r>
              <a:rPr lang="de-CH" dirty="0"/>
              <a:t> Test </a:t>
            </a:r>
            <a:r>
              <a:rPr lang="de-CH" dirty="0" err="1"/>
              <a:t>of</a:t>
            </a:r>
            <a:r>
              <a:rPr lang="de-CH" dirty="0"/>
              <a:t> SLS2 </a:t>
            </a:r>
            <a:r>
              <a:rPr lang="de-CH" dirty="0" err="1"/>
              <a:t>Cavity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18</a:t>
            </a:fld>
            <a:endParaRPr lang="de-DE" dirty="0"/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2" t="11107" r="4128"/>
          <a:stretch/>
        </p:blipFill>
        <p:spPr bwMode="auto">
          <a:xfrm>
            <a:off x="179512" y="771550"/>
            <a:ext cx="4500245" cy="3365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0" t="63618" r="25948" b="12161"/>
          <a:stretch/>
        </p:blipFill>
        <p:spPr bwMode="auto">
          <a:xfrm>
            <a:off x="5431223" y="699542"/>
            <a:ext cx="2669169" cy="16149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0" t="63617" r="26341" b="12311"/>
          <a:stretch/>
        </p:blipFill>
        <p:spPr bwMode="auto">
          <a:xfrm>
            <a:off x="5431223" y="2787774"/>
            <a:ext cx="2669169" cy="17391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4299942"/>
            <a:ext cx="4500245" cy="66805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dirty="0" smtClean="0">
                <a:solidFill>
                  <a:srgbClr val="000000"/>
                </a:solidFill>
                <a:latin typeface="Calibri"/>
              </a:rPr>
              <a:t>Set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of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temperatures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at 600kVcw, (~140 l/min)</a:t>
            </a:r>
            <a:br>
              <a:rPr lang="de-CH" dirty="0" smtClean="0">
                <a:solidFill>
                  <a:srgbClr val="000000"/>
                </a:solidFill>
                <a:latin typeface="Calibri"/>
              </a:rPr>
            </a:br>
            <a:r>
              <a:rPr lang="de-CH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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Temperature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at WG1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next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to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coupler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reaches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58°C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 </a:t>
            </a:r>
            <a:endParaRPr lang="en-US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1223" y="2330549"/>
            <a:ext cx="2083359" cy="3340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dirty="0" smtClean="0">
                <a:solidFill>
                  <a:srgbClr val="000000"/>
                </a:solidFill>
                <a:latin typeface="Calibri"/>
              </a:rPr>
              <a:t>Optical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effects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at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coupler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 </a:t>
            </a:r>
            <a:endParaRPr lang="en-US" dirty="0" err="1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126849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CC33E7F-D340-F4CB-1EF5-979ABE481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409" y="216000"/>
            <a:ext cx="6978071" cy="381375"/>
          </a:xfrm>
        </p:spPr>
        <p:txBody>
          <a:bodyPr/>
          <a:lstStyle/>
          <a:p>
            <a:r>
              <a:rPr lang="de-CH" dirty="0" smtClean="0"/>
              <a:t>SLS2 500 </a:t>
            </a:r>
            <a:r>
              <a:rPr lang="de-CH" dirty="0"/>
              <a:t>MHz Phase </a:t>
            </a:r>
            <a:r>
              <a:rPr lang="de-CH" dirty="0" err="1"/>
              <a:t>Ref</a:t>
            </a:r>
            <a:r>
              <a:rPr lang="de-CH" dirty="0"/>
              <a:t>. – RF Signal Distribution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26D122-BFBB-D7F2-0CAC-72C767C6394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19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8022049-2595-68E1-AF0E-49C6EB463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831" y="3075806"/>
            <a:ext cx="4360310" cy="159644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51949FC-AA66-34C8-933A-FA52F18AE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980" y="627458"/>
            <a:ext cx="3294366" cy="179178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FCB6805-4702-CAFC-EFF1-148D9C2055BB}"/>
              </a:ext>
            </a:extLst>
          </p:cNvPr>
          <p:cNvSpPr txBox="1"/>
          <p:nvPr/>
        </p:nvSpPr>
        <p:spPr>
          <a:xfrm>
            <a:off x="4302373" y="2418757"/>
            <a:ext cx="1889807" cy="15299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900" kern="1000" spc="23" dirty="0">
                <a:latin typeface="+mn-lt"/>
                <a:cs typeface="Franklin Gothic Book"/>
              </a:rPr>
              <a:t>Fig. 1: </a:t>
            </a:r>
            <a:r>
              <a:rPr lang="de-CH" sz="900" kern="1000" spc="23" dirty="0" err="1">
                <a:latin typeface="+mn-lt"/>
                <a:cs typeface="Franklin Gothic Book"/>
              </a:rPr>
              <a:t>Conceptual</a:t>
            </a:r>
            <a:r>
              <a:rPr lang="de-CH" sz="900" kern="1000" spc="23" dirty="0">
                <a:latin typeface="+mn-lt"/>
                <a:cs typeface="Franklin Gothic Book"/>
              </a:rPr>
              <a:t> block </a:t>
            </a:r>
            <a:r>
              <a:rPr lang="de-CH" sz="900" kern="1000" spc="23" dirty="0" err="1">
                <a:latin typeface="+mn-lt"/>
                <a:cs typeface="Franklin Gothic Book"/>
              </a:rPr>
              <a:t>diagram</a:t>
            </a:r>
            <a:endParaRPr lang="de-CH" sz="900" kern="1000" spc="23" dirty="0">
              <a:latin typeface="+mn-lt"/>
              <a:cs typeface="Franklin Gothic Book"/>
            </a:endParaRPr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6E77D348-2E71-EAC5-68ED-FEBD1B9C516D}"/>
              </a:ext>
            </a:extLst>
          </p:cNvPr>
          <p:cNvSpPr/>
          <p:nvPr/>
        </p:nvSpPr>
        <p:spPr bwMode="auto">
          <a:xfrm>
            <a:off x="6025081" y="1242589"/>
            <a:ext cx="420986" cy="162962"/>
          </a:xfrm>
          <a:custGeom>
            <a:avLst/>
            <a:gdLst>
              <a:gd name="connsiteX0" fmla="*/ 561314 w 561314"/>
              <a:gd name="connsiteY0" fmla="*/ 217283 h 217283"/>
              <a:gd name="connsiteX1" fmla="*/ 516047 w 561314"/>
              <a:gd name="connsiteY1" fmla="*/ 208230 h 217283"/>
              <a:gd name="connsiteX2" fmla="*/ 407406 w 561314"/>
              <a:gd name="connsiteY2" fmla="*/ 190123 h 217283"/>
              <a:gd name="connsiteX3" fmla="*/ 325924 w 561314"/>
              <a:gd name="connsiteY3" fmla="*/ 172016 h 217283"/>
              <a:gd name="connsiteX4" fmla="*/ 253497 w 561314"/>
              <a:gd name="connsiteY4" fmla="*/ 135802 h 217283"/>
              <a:gd name="connsiteX5" fmla="*/ 208229 w 561314"/>
              <a:gd name="connsiteY5" fmla="*/ 126749 h 217283"/>
              <a:gd name="connsiteX6" fmla="*/ 181069 w 561314"/>
              <a:gd name="connsiteY6" fmla="*/ 108642 h 217283"/>
              <a:gd name="connsiteX7" fmla="*/ 126748 w 561314"/>
              <a:gd name="connsiteY7" fmla="*/ 90535 h 217283"/>
              <a:gd name="connsiteX8" fmla="*/ 36213 w 561314"/>
              <a:gd name="connsiteY8" fmla="*/ 27161 h 217283"/>
              <a:gd name="connsiteX9" fmla="*/ 0 w 561314"/>
              <a:gd name="connsiteY9" fmla="*/ 0 h 217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1314" h="217283">
                <a:moveTo>
                  <a:pt x="561314" y="217283"/>
                </a:moveTo>
                <a:cubicBezTo>
                  <a:pt x="546225" y="214265"/>
                  <a:pt x="531201" y="210904"/>
                  <a:pt x="516047" y="208230"/>
                </a:cubicBezTo>
                <a:cubicBezTo>
                  <a:pt x="479892" y="201850"/>
                  <a:pt x="443471" y="196993"/>
                  <a:pt x="407406" y="190123"/>
                </a:cubicBezTo>
                <a:cubicBezTo>
                  <a:pt x="380074" y="184917"/>
                  <a:pt x="353085" y="178052"/>
                  <a:pt x="325924" y="172016"/>
                </a:cubicBezTo>
                <a:cubicBezTo>
                  <a:pt x="301782" y="159945"/>
                  <a:pt x="278690" y="145492"/>
                  <a:pt x="253497" y="135802"/>
                </a:cubicBezTo>
                <a:cubicBezTo>
                  <a:pt x="239135" y="130278"/>
                  <a:pt x="222637" y="132152"/>
                  <a:pt x="208229" y="126749"/>
                </a:cubicBezTo>
                <a:cubicBezTo>
                  <a:pt x="198041" y="122929"/>
                  <a:pt x="191012" y="113061"/>
                  <a:pt x="181069" y="108642"/>
                </a:cubicBezTo>
                <a:cubicBezTo>
                  <a:pt x="163628" y="100890"/>
                  <a:pt x="144469" y="97624"/>
                  <a:pt x="126748" y="90535"/>
                </a:cubicBezTo>
                <a:cubicBezTo>
                  <a:pt x="79172" y="71505"/>
                  <a:pt x="83927" y="64272"/>
                  <a:pt x="36213" y="27161"/>
                </a:cubicBezTo>
                <a:cubicBezTo>
                  <a:pt x="-9844" y="-8661"/>
                  <a:pt x="22766" y="22768"/>
                  <a:pt x="0" y="0"/>
                </a:cubicBezTo>
              </a:path>
            </a:pathLst>
          </a:cu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spcBef>
                <a:spcPct val="0"/>
              </a:spcBef>
            </a:pPr>
            <a:endParaRPr lang="de-CH" sz="1800">
              <a:latin typeface="Times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92654D6-65E8-AE22-D936-11B5B3B976A7}"/>
              </a:ext>
            </a:extLst>
          </p:cNvPr>
          <p:cNvSpPr txBox="1"/>
          <p:nvPr/>
        </p:nvSpPr>
        <p:spPr>
          <a:xfrm>
            <a:off x="6485322" y="1127575"/>
            <a:ext cx="1967364" cy="4931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350" kern="1000" spc="23" dirty="0" err="1">
                <a:solidFill>
                  <a:srgbClr val="FF0000"/>
                </a:solidFill>
                <a:latin typeface="+mn-lt"/>
                <a:cs typeface="Franklin Gothic Book"/>
              </a:rPr>
              <a:t>Coax</a:t>
            </a:r>
            <a:r>
              <a:rPr lang="de-CH" sz="1350" kern="1000" spc="23" dirty="0">
                <a:solidFill>
                  <a:srgbClr val="FF0000"/>
                </a:solidFill>
                <a:latin typeface="+mn-lt"/>
                <a:cs typeface="Franklin Gothic Book"/>
              </a:rPr>
              <a:t> 1/2 </a:t>
            </a:r>
            <a:r>
              <a:rPr lang="de-CH" sz="1350" kern="1000" spc="23" dirty="0" err="1">
                <a:solidFill>
                  <a:srgbClr val="FF0000"/>
                </a:solidFill>
                <a:latin typeface="+mn-lt"/>
                <a:cs typeface="Franklin Gothic Book"/>
              </a:rPr>
              <a:t>inch</a:t>
            </a:r>
            <a:r>
              <a:rPr lang="de-CH" sz="1350" kern="1000" spc="23" dirty="0">
                <a:solidFill>
                  <a:srgbClr val="FF0000"/>
                </a:solidFill>
                <a:latin typeface="+mn-lt"/>
                <a:cs typeface="Franklin Gothic Book"/>
              </a:rPr>
              <a:t>,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350" kern="1000" spc="23" dirty="0" err="1">
                <a:solidFill>
                  <a:srgbClr val="FF0000"/>
                </a:solidFill>
                <a:latin typeface="+mn-lt"/>
                <a:cs typeface="Franklin Gothic Book"/>
              </a:rPr>
              <a:t>some</a:t>
            </a:r>
            <a:r>
              <a:rPr lang="de-CH" sz="1350" kern="1000" spc="23" dirty="0">
                <a:solidFill>
                  <a:srgbClr val="FF0000"/>
                </a:solidFill>
                <a:latin typeface="+mn-lt"/>
                <a:cs typeface="Franklin Gothic Book"/>
              </a:rPr>
              <a:t> </a:t>
            </a:r>
            <a:r>
              <a:rPr lang="de-CH" sz="1350" kern="1000" spc="23" dirty="0" err="1">
                <a:solidFill>
                  <a:srgbClr val="FF0000"/>
                </a:solidFill>
                <a:latin typeface="+mn-lt"/>
                <a:cs typeface="Franklin Gothic Book"/>
              </a:rPr>
              <a:t>are</a:t>
            </a:r>
            <a:r>
              <a:rPr lang="de-CH" sz="1350" kern="1000" spc="23" dirty="0">
                <a:solidFill>
                  <a:srgbClr val="FF0000"/>
                </a:solidFill>
                <a:latin typeface="+mn-lt"/>
                <a:cs typeface="Franklin Gothic Book"/>
              </a:rPr>
              <a:t> </a:t>
            </a:r>
            <a:r>
              <a:rPr lang="de-CH" sz="1350" kern="1000" spc="23" dirty="0" err="1">
                <a:solidFill>
                  <a:srgbClr val="FF0000"/>
                </a:solidFill>
                <a:latin typeface="+mn-lt"/>
                <a:cs typeface="Franklin Gothic Book"/>
              </a:rPr>
              <a:t>isolated</a:t>
            </a:r>
            <a:endParaRPr lang="de-CH" sz="1350" kern="1000" spc="23" dirty="0">
              <a:solidFill>
                <a:srgbClr val="FF0000"/>
              </a:solidFill>
              <a:latin typeface="+mn-lt"/>
              <a:cs typeface="Franklin Gothic Book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DC2CC71-60AE-F423-242E-DF955558B51C}"/>
              </a:ext>
            </a:extLst>
          </p:cNvPr>
          <p:cNvSpPr txBox="1"/>
          <p:nvPr/>
        </p:nvSpPr>
        <p:spPr>
          <a:xfrm>
            <a:off x="6354198" y="1778723"/>
            <a:ext cx="1348127" cy="70015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350" kern="1000" spc="23" dirty="0">
                <a:solidFill>
                  <a:srgbClr val="FF0000"/>
                </a:solidFill>
                <a:latin typeface="+mn-lt"/>
                <a:cs typeface="Franklin Gothic Book"/>
              </a:rPr>
              <a:t>Old 50 W amp.</a:t>
            </a:r>
            <a:br>
              <a:rPr lang="de-CH" sz="1350" kern="1000" spc="23" dirty="0">
                <a:solidFill>
                  <a:srgbClr val="FF0000"/>
                </a:solidFill>
                <a:latin typeface="+mn-lt"/>
                <a:cs typeface="Franklin Gothic Book"/>
              </a:rPr>
            </a:br>
            <a:r>
              <a:rPr lang="de-CH" sz="1350" kern="1000" spc="23" dirty="0" err="1">
                <a:solidFill>
                  <a:srgbClr val="FF0000"/>
                </a:solidFill>
                <a:latin typeface="+mn-lt"/>
                <a:cs typeface="Franklin Gothic Book"/>
              </a:rPr>
              <a:t>modif</a:t>
            </a:r>
            <a:r>
              <a:rPr lang="de-CH" sz="1350" kern="1000" spc="23" dirty="0">
                <a:solidFill>
                  <a:srgbClr val="FF0000"/>
                </a:solidFill>
                <a:latin typeface="+mn-lt"/>
                <a:cs typeface="Franklin Gothic Book"/>
              </a:rPr>
              <a:t>. </a:t>
            </a:r>
            <a:r>
              <a:rPr lang="de-CH" sz="1350" kern="1000" spc="23" dirty="0" err="1">
                <a:solidFill>
                  <a:srgbClr val="FF0000"/>
                </a:solidFill>
                <a:latin typeface="+mn-lt"/>
                <a:cs typeface="Franklin Gothic Book"/>
              </a:rPr>
              <a:t>With</a:t>
            </a:r>
            <a:r>
              <a:rPr lang="de-CH" sz="1350" kern="1000" spc="23" dirty="0">
                <a:solidFill>
                  <a:srgbClr val="FF0000"/>
                </a:solidFill>
                <a:latin typeface="+mn-lt"/>
                <a:cs typeface="Franklin Gothic Book"/>
              </a:rPr>
              <a:t> </a:t>
            </a:r>
            <a:r>
              <a:rPr lang="de-CH" sz="1350" kern="1000" spc="23" dirty="0" err="1">
                <a:solidFill>
                  <a:srgbClr val="FF0000"/>
                </a:solidFill>
                <a:latin typeface="+mn-lt"/>
                <a:cs typeface="Franklin Gothic Book"/>
              </a:rPr>
              <a:t>new</a:t>
            </a:r>
            <a:r>
              <a:rPr lang="de-CH" sz="1350" kern="1000" spc="23" dirty="0">
                <a:solidFill>
                  <a:srgbClr val="FF0000"/>
                </a:solidFill>
                <a:latin typeface="+mn-lt"/>
                <a:cs typeface="Franklin Gothic Book"/>
              </a:rPr>
              <a:t> PS</a:t>
            </a:r>
            <a:br>
              <a:rPr lang="de-CH" sz="1350" kern="1000" spc="23" dirty="0">
                <a:solidFill>
                  <a:srgbClr val="FF0000"/>
                </a:solidFill>
                <a:latin typeface="+mn-lt"/>
                <a:cs typeface="Franklin Gothic Book"/>
              </a:rPr>
            </a:br>
            <a:r>
              <a:rPr lang="de-CH" sz="1350" kern="1000" spc="23" dirty="0" err="1">
                <a:solidFill>
                  <a:srgbClr val="FF0000"/>
                </a:solidFill>
                <a:latin typeface="+mn-lt"/>
                <a:cs typeface="Franklin Gothic Book"/>
              </a:rPr>
              <a:t>to</a:t>
            </a:r>
            <a:r>
              <a:rPr lang="de-CH" sz="1350" kern="1000" spc="23" dirty="0">
                <a:solidFill>
                  <a:srgbClr val="FF0000"/>
                </a:solidFill>
                <a:latin typeface="+mn-lt"/>
                <a:cs typeface="Franklin Gothic Book"/>
              </a:rPr>
              <a:t> </a:t>
            </a:r>
            <a:r>
              <a:rPr lang="de-CH" sz="1350" kern="1000" spc="23" dirty="0" err="1">
                <a:solidFill>
                  <a:srgbClr val="FF0000"/>
                </a:solidFill>
                <a:latin typeface="+mn-lt"/>
                <a:cs typeface="Franklin Gothic Book"/>
              </a:rPr>
              <a:t>remove</a:t>
            </a:r>
            <a:r>
              <a:rPr lang="de-CH" sz="1350" kern="1000" spc="23" dirty="0">
                <a:solidFill>
                  <a:srgbClr val="FF0000"/>
                </a:solidFill>
                <a:latin typeface="+mn-lt"/>
                <a:cs typeface="Franklin Gothic Book"/>
              </a:rPr>
              <a:t> </a:t>
            </a:r>
            <a:r>
              <a:rPr lang="de-CH" sz="1350" kern="1000" spc="23" dirty="0" err="1">
                <a:solidFill>
                  <a:srgbClr val="FF0000"/>
                </a:solidFill>
                <a:latin typeface="+mn-lt"/>
                <a:cs typeface="Franklin Gothic Book"/>
              </a:rPr>
              <a:t>many</a:t>
            </a:r>
            <a:r>
              <a:rPr lang="de-CH" sz="1350" kern="1000" spc="23" dirty="0">
                <a:solidFill>
                  <a:srgbClr val="FF0000"/>
                </a:solidFill>
                <a:latin typeface="+mn-lt"/>
                <a:cs typeface="Franklin Gothic Book"/>
              </a:rPr>
              <a:t> </a:t>
            </a:r>
            <a:r>
              <a:rPr lang="de-CH" sz="1350" kern="1000" spc="23" dirty="0" err="1">
                <a:solidFill>
                  <a:srgbClr val="FF0000"/>
                </a:solidFill>
                <a:latin typeface="+mn-lt"/>
                <a:cs typeface="Franklin Gothic Book"/>
              </a:rPr>
              <a:t>spurs</a:t>
            </a:r>
            <a:endParaRPr lang="de-CH" sz="1350" kern="1000" spc="23" dirty="0">
              <a:solidFill>
                <a:srgbClr val="FF0000"/>
              </a:solidFill>
              <a:latin typeface="+mn-lt"/>
              <a:cs typeface="Franklin Gothic Book"/>
            </a:endParaRPr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556A12A7-9624-6E62-A0E8-325CFD164D33}"/>
              </a:ext>
            </a:extLst>
          </p:cNvPr>
          <p:cNvSpPr/>
          <p:nvPr/>
        </p:nvSpPr>
        <p:spPr bwMode="auto">
          <a:xfrm>
            <a:off x="5210269" y="1730005"/>
            <a:ext cx="1143929" cy="191594"/>
          </a:xfrm>
          <a:custGeom>
            <a:avLst/>
            <a:gdLst>
              <a:gd name="connsiteX0" fmla="*/ 1656784 w 1656784"/>
              <a:gd name="connsiteY0" fmla="*/ 255459 h 255459"/>
              <a:gd name="connsiteX1" fmla="*/ 1394233 w 1656784"/>
              <a:gd name="connsiteY1" fmla="*/ 219245 h 255459"/>
              <a:gd name="connsiteX2" fmla="*/ 977774 w 1656784"/>
              <a:gd name="connsiteY2" fmla="*/ 119657 h 255459"/>
              <a:gd name="connsiteX3" fmla="*/ 914400 w 1656784"/>
              <a:gd name="connsiteY3" fmla="*/ 110603 h 255459"/>
              <a:gd name="connsiteX4" fmla="*/ 579422 w 1656784"/>
              <a:gd name="connsiteY4" fmla="*/ 74389 h 255459"/>
              <a:gd name="connsiteX5" fmla="*/ 479833 w 1656784"/>
              <a:gd name="connsiteY5" fmla="*/ 47229 h 255459"/>
              <a:gd name="connsiteX6" fmla="*/ 389299 w 1656784"/>
              <a:gd name="connsiteY6" fmla="*/ 38176 h 255459"/>
              <a:gd name="connsiteX7" fmla="*/ 271604 w 1656784"/>
              <a:gd name="connsiteY7" fmla="*/ 20069 h 255459"/>
              <a:gd name="connsiteX8" fmla="*/ 199176 w 1656784"/>
              <a:gd name="connsiteY8" fmla="*/ 1962 h 255459"/>
              <a:gd name="connsiteX9" fmla="*/ 0 w 1656784"/>
              <a:gd name="connsiteY9" fmla="*/ 1962 h 255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56784" h="255459">
                <a:moveTo>
                  <a:pt x="1656784" y="255459"/>
                </a:moveTo>
                <a:cubicBezTo>
                  <a:pt x="1569267" y="243388"/>
                  <a:pt x="1479776" y="241321"/>
                  <a:pt x="1394233" y="219245"/>
                </a:cubicBezTo>
                <a:cubicBezTo>
                  <a:pt x="1183912" y="164968"/>
                  <a:pt x="1153353" y="151581"/>
                  <a:pt x="977774" y="119657"/>
                </a:cubicBezTo>
                <a:cubicBezTo>
                  <a:pt x="956779" y="115840"/>
                  <a:pt x="935603" y="113012"/>
                  <a:pt x="914400" y="110603"/>
                </a:cubicBezTo>
                <a:lnTo>
                  <a:pt x="579422" y="74389"/>
                </a:lnTo>
                <a:cubicBezTo>
                  <a:pt x="546226" y="65336"/>
                  <a:pt x="513634" y="53667"/>
                  <a:pt x="479833" y="47229"/>
                </a:cubicBezTo>
                <a:cubicBezTo>
                  <a:pt x="450040" y="41554"/>
                  <a:pt x="419373" y="42099"/>
                  <a:pt x="389299" y="38176"/>
                </a:cubicBezTo>
                <a:cubicBezTo>
                  <a:pt x="349939" y="33042"/>
                  <a:pt x="310596" y="27496"/>
                  <a:pt x="271604" y="20069"/>
                </a:cubicBezTo>
                <a:cubicBezTo>
                  <a:pt x="247158" y="15413"/>
                  <a:pt x="224007" y="3617"/>
                  <a:pt x="199176" y="1962"/>
                </a:cubicBezTo>
                <a:cubicBezTo>
                  <a:pt x="132931" y="-2454"/>
                  <a:pt x="66392" y="1962"/>
                  <a:pt x="0" y="1962"/>
                </a:cubicBezTo>
              </a:path>
            </a:pathLst>
          </a:cu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spcBef>
                <a:spcPct val="0"/>
              </a:spcBef>
            </a:pPr>
            <a:endParaRPr lang="de-CH" sz="1800">
              <a:latin typeface="Times" charset="0"/>
            </a:endParaRPr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F086E17B-BD4A-77E2-EBA7-E7EB1C2E13F6}"/>
              </a:ext>
            </a:extLst>
          </p:cNvPr>
          <p:cNvSpPr/>
          <p:nvPr/>
        </p:nvSpPr>
        <p:spPr bwMode="auto">
          <a:xfrm>
            <a:off x="4043002" y="789552"/>
            <a:ext cx="420986" cy="697480"/>
          </a:xfrm>
          <a:custGeom>
            <a:avLst/>
            <a:gdLst>
              <a:gd name="connsiteX0" fmla="*/ 0 w 995882"/>
              <a:gd name="connsiteY0" fmla="*/ 36214 h 769545"/>
              <a:gd name="connsiteX1" fmla="*/ 45268 w 995882"/>
              <a:gd name="connsiteY1" fmla="*/ 18107 h 769545"/>
              <a:gd name="connsiteX2" fmla="*/ 126749 w 995882"/>
              <a:gd name="connsiteY2" fmla="*/ 9054 h 769545"/>
              <a:gd name="connsiteX3" fmla="*/ 162963 w 995882"/>
              <a:gd name="connsiteY3" fmla="*/ 0 h 769545"/>
              <a:gd name="connsiteX4" fmla="*/ 353085 w 995882"/>
              <a:gd name="connsiteY4" fmla="*/ 45268 h 769545"/>
              <a:gd name="connsiteX5" fmla="*/ 452674 w 995882"/>
              <a:gd name="connsiteY5" fmla="*/ 99588 h 769545"/>
              <a:gd name="connsiteX6" fmla="*/ 552262 w 995882"/>
              <a:gd name="connsiteY6" fmla="*/ 144856 h 769545"/>
              <a:gd name="connsiteX7" fmla="*/ 787652 w 995882"/>
              <a:gd name="connsiteY7" fmla="*/ 325925 h 769545"/>
              <a:gd name="connsiteX8" fmla="*/ 841973 w 995882"/>
              <a:gd name="connsiteY8" fmla="*/ 380246 h 769545"/>
              <a:gd name="connsiteX9" fmla="*/ 887240 w 995882"/>
              <a:gd name="connsiteY9" fmla="*/ 443620 h 769545"/>
              <a:gd name="connsiteX10" fmla="*/ 914400 w 995882"/>
              <a:gd name="connsiteY10" fmla="*/ 525101 h 769545"/>
              <a:gd name="connsiteX11" fmla="*/ 941561 w 995882"/>
              <a:gd name="connsiteY11" fmla="*/ 579422 h 769545"/>
              <a:gd name="connsiteX12" fmla="*/ 950614 w 995882"/>
              <a:gd name="connsiteY12" fmla="*/ 633743 h 769545"/>
              <a:gd name="connsiteX13" fmla="*/ 986828 w 995882"/>
              <a:gd name="connsiteY13" fmla="*/ 706171 h 769545"/>
              <a:gd name="connsiteX14" fmla="*/ 995882 w 995882"/>
              <a:gd name="connsiteY14" fmla="*/ 769545 h 769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95882" h="769545">
                <a:moveTo>
                  <a:pt x="0" y="36214"/>
                </a:moveTo>
                <a:cubicBezTo>
                  <a:pt x="15089" y="30178"/>
                  <a:pt x="29377" y="21512"/>
                  <a:pt x="45268" y="18107"/>
                </a:cubicBezTo>
                <a:cubicBezTo>
                  <a:pt x="71989" y="12381"/>
                  <a:pt x="99739" y="13209"/>
                  <a:pt x="126749" y="9054"/>
                </a:cubicBezTo>
                <a:cubicBezTo>
                  <a:pt x="139047" y="7162"/>
                  <a:pt x="150892" y="3018"/>
                  <a:pt x="162963" y="0"/>
                </a:cubicBezTo>
                <a:cubicBezTo>
                  <a:pt x="225005" y="11280"/>
                  <a:pt x="294241" y="20049"/>
                  <a:pt x="353085" y="45268"/>
                </a:cubicBezTo>
                <a:cubicBezTo>
                  <a:pt x="387841" y="60163"/>
                  <a:pt x="418853" y="82677"/>
                  <a:pt x="452674" y="99588"/>
                </a:cubicBezTo>
                <a:cubicBezTo>
                  <a:pt x="485289" y="115895"/>
                  <a:pt x="519994" y="127873"/>
                  <a:pt x="552262" y="144856"/>
                </a:cubicBezTo>
                <a:cubicBezTo>
                  <a:pt x="630885" y="186237"/>
                  <a:pt x="736355" y="274628"/>
                  <a:pt x="787652" y="325925"/>
                </a:cubicBezTo>
                <a:cubicBezTo>
                  <a:pt x="805759" y="344032"/>
                  <a:pt x="825432" y="360698"/>
                  <a:pt x="841973" y="380246"/>
                </a:cubicBezTo>
                <a:cubicBezTo>
                  <a:pt x="858742" y="400064"/>
                  <a:pt x="872151" y="422495"/>
                  <a:pt x="887240" y="443620"/>
                </a:cubicBezTo>
                <a:cubicBezTo>
                  <a:pt x="896293" y="470780"/>
                  <a:pt x="903767" y="498519"/>
                  <a:pt x="914400" y="525101"/>
                </a:cubicBezTo>
                <a:cubicBezTo>
                  <a:pt x="921919" y="543897"/>
                  <a:pt x="935159" y="560217"/>
                  <a:pt x="941561" y="579422"/>
                </a:cubicBezTo>
                <a:cubicBezTo>
                  <a:pt x="947366" y="596837"/>
                  <a:pt x="944440" y="616456"/>
                  <a:pt x="950614" y="633743"/>
                </a:cubicBezTo>
                <a:cubicBezTo>
                  <a:pt x="959692" y="659163"/>
                  <a:pt x="986828" y="706171"/>
                  <a:pt x="986828" y="706171"/>
                </a:cubicBezTo>
                <a:lnTo>
                  <a:pt x="995882" y="769545"/>
                </a:lnTo>
              </a:path>
            </a:pathLst>
          </a:cu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spcBef>
                <a:spcPct val="0"/>
              </a:spcBef>
            </a:pPr>
            <a:endParaRPr lang="de-CH" sz="1800">
              <a:latin typeface="Times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705B2C5-BC26-FE42-5278-D4A62F25EBE8}"/>
              </a:ext>
            </a:extLst>
          </p:cNvPr>
          <p:cNvSpPr txBox="1"/>
          <p:nvPr/>
        </p:nvSpPr>
        <p:spPr>
          <a:xfrm>
            <a:off x="1914409" y="627458"/>
            <a:ext cx="2307506" cy="4931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350" kern="1000" spc="23" dirty="0">
                <a:solidFill>
                  <a:srgbClr val="FF0000"/>
                </a:solidFill>
                <a:latin typeface="+mn-lt"/>
                <a:cs typeface="Franklin Gothic Book"/>
              </a:rPr>
              <a:t>SMA100B + Ultra-</a:t>
            </a:r>
            <a:r>
              <a:rPr lang="de-CH" sz="1350" kern="1000" spc="23" dirty="0" err="1">
                <a:solidFill>
                  <a:srgbClr val="FF0000"/>
                </a:solidFill>
                <a:latin typeface="+mn-lt"/>
                <a:cs typeface="Franklin Gothic Book"/>
              </a:rPr>
              <a:t>low</a:t>
            </a:r>
            <a:r>
              <a:rPr lang="de-CH" sz="1350" kern="1000" spc="23" dirty="0">
                <a:solidFill>
                  <a:srgbClr val="FF0000"/>
                </a:solidFill>
                <a:latin typeface="+mn-lt"/>
                <a:cs typeface="Franklin Gothic Book"/>
              </a:rPr>
              <a:t> </a:t>
            </a:r>
            <a:r>
              <a:rPr lang="de-CH" sz="1350" kern="1000" spc="23" dirty="0" err="1">
                <a:solidFill>
                  <a:srgbClr val="FF0000"/>
                </a:solidFill>
                <a:latin typeface="+mn-lt"/>
                <a:cs typeface="Franklin Gothic Book"/>
              </a:rPr>
              <a:t>phase</a:t>
            </a:r>
            <a:r>
              <a:rPr lang="de-CH" sz="1350" kern="1000" spc="23" dirty="0">
                <a:solidFill>
                  <a:srgbClr val="FF0000"/>
                </a:solidFill>
                <a:latin typeface="+mn-lt"/>
                <a:cs typeface="Franklin Gothic Book"/>
              </a:rPr>
              <a:t> </a:t>
            </a:r>
            <a:r>
              <a:rPr lang="de-CH" sz="1350" kern="1000" spc="23" dirty="0" err="1">
                <a:solidFill>
                  <a:srgbClr val="FF0000"/>
                </a:solidFill>
                <a:latin typeface="+mn-lt"/>
                <a:cs typeface="Franklin Gothic Book"/>
              </a:rPr>
              <a:t>noise</a:t>
            </a:r>
            <a:r>
              <a:rPr lang="de-CH" sz="1350" kern="1000" spc="23" dirty="0">
                <a:solidFill>
                  <a:srgbClr val="FF0000"/>
                </a:solidFill>
                <a:latin typeface="+mn-lt"/>
                <a:cs typeface="Franklin Gothic Book"/>
              </a:rPr>
              <a:t> </a:t>
            </a:r>
            <a:r>
              <a:rPr lang="de-CH" sz="1350" kern="1000" spc="23" dirty="0" err="1">
                <a:solidFill>
                  <a:srgbClr val="FF0000"/>
                </a:solidFill>
                <a:latin typeface="+mn-lt"/>
                <a:cs typeface="Franklin Gothic Book"/>
              </a:rPr>
              <a:t>option</a:t>
            </a:r>
            <a:r>
              <a:rPr lang="de-CH" sz="1350" kern="1000" spc="23" dirty="0">
                <a:solidFill>
                  <a:srgbClr val="FF0000"/>
                </a:solidFill>
                <a:latin typeface="+mn-lt"/>
                <a:cs typeface="Franklin Gothic Book"/>
              </a:rPr>
              <a:t>, </a:t>
            </a:r>
            <a:r>
              <a:rPr lang="de-CH" sz="1350" b="1" kern="1000" spc="23" dirty="0">
                <a:solidFill>
                  <a:srgbClr val="FF0000"/>
                </a:solidFill>
                <a:latin typeface="+mn-lt"/>
                <a:cs typeface="Franklin Gothic Book"/>
              </a:rPr>
              <a:t>DCFM disabled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C1612FE-F94D-9AA9-2EC1-1EC2C081B359}"/>
              </a:ext>
            </a:extLst>
          </p:cNvPr>
          <p:cNvSpPr txBox="1"/>
          <p:nvPr/>
        </p:nvSpPr>
        <p:spPr>
          <a:xfrm rot="16200000">
            <a:off x="66440" y="3992075"/>
            <a:ext cx="756084" cy="5299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900" kern="1000" spc="23" dirty="0">
                <a:latin typeface="+mn-lt"/>
                <a:cs typeface="Franklin Gothic Book"/>
              </a:rPr>
              <a:t>Slide: R. Kalt, </a:t>
            </a:r>
            <a:r>
              <a:rPr lang="de-CH" sz="900" kern="1000" spc="23" dirty="0" err="1">
                <a:latin typeface="+mn-lt"/>
                <a:cs typeface="Franklin Gothic Book"/>
              </a:rPr>
              <a:t>group</a:t>
            </a:r>
            <a:r>
              <a:rPr lang="de-CH" sz="900" kern="1000" spc="23" dirty="0">
                <a:latin typeface="+mn-lt"/>
                <a:cs typeface="Franklin Gothic Book"/>
              </a:rPr>
              <a:t> 8417, 25.10.2023</a:t>
            </a:r>
            <a:endParaRPr lang="en-US" sz="900" kern="1000" spc="23" dirty="0">
              <a:latin typeface="+mn-lt"/>
              <a:cs typeface="Franklin Gothic Book"/>
            </a:endParaRPr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E9246956-60A7-6BA6-D677-50C49B637AE0}"/>
              </a:ext>
            </a:extLst>
          </p:cNvPr>
          <p:cNvSpPr/>
          <p:nvPr/>
        </p:nvSpPr>
        <p:spPr bwMode="auto">
          <a:xfrm rot="2878256">
            <a:off x="2751381" y="1519322"/>
            <a:ext cx="319008" cy="294074"/>
          </a:xfrm>
          <a:custGeom>
            <a:avLst/>
            <a:gdLst>
              <a:gd name="connsiteX0" fmla="*/ 0 w 253497"/>
              <a:gd name="connsiteY0" fmla="*/ 99588 h 99588"/>
              <a:gd name="connsiteX1" fmla="*/ 45267 w 253497"/>
              <a:gd name="connsiteY1" fmla="*/ 72427 h 99588"/>
              <a:gd name="connsiteX2" fmla="*/ 81481 w 253497"/>
              <a:gd name="connsiteY2" fmla="*/ 45267 h 99588"/>
              <a:gd name="connsiteX3" fmla="*/ 135802 w 253497"/>
              <a:gd name="connsiteY3" fmla="*/ 27160 h 99588"/>
              <a:gd name="connsiteX4" fmla="*/ 226337 w 253497"/>
              <a:gd name="connsiteY4" fmla="*/ 9053 h 99588"/>
              <a:gd name="connsiteX5" fmla="*/ 253497 w 253497"/>
              <a:gd name="connsiteY5" fmla="*/ 0 h 9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3497" h="99588">
                <a:moveTo>
                  <a:pt x="0" y="99588"/>
                </a:moveTo>
                <a:cubicBezTo>
                  <a:pt x="15089" y="90534"/>
                  <a:pt x="30626" y="82188"/>
                  <a:pt x="45267" y="72427"/>
                </a:cubicBezTo>
                <a:cubicBezTo>
                  <a:pt x="57822" y="64057"/>
                  <a:pt x="67985" y="52015"/>
                  <a:pt x="81481" y="45267"/>
                </a:cubicBezTo>
                <a:cubicBezTo>
                  <a:pt x="98552" y="36731"/>
                  <a:pt x="117285" y="31789"/>
                  <a:pt x="135802" y="27160"/>
                </a:cubicBezTo>
                <a:cubicBezTo>
                  <a:pt x="165659" y="19696"/>
                  <a:pt x="197140" y="18785"/>
                  <a:pt x="226337" y="9053"/>
                </a:cubicBezTo>
                <a:lnTo>
                  <a:pt x="253497" y="0"/>
                </a:lnTo>
              </a:path>
            </a:pathLst>
          </a:cu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spcBef>
                <a:spcPct val="0"/>
              </a:spcBef>
            </a:pPr>
            <a:endParaRPr lang="de-CH" sz="1800">
              <a:latin typeface="Times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1A7B3EE-8A30-9F50-E613-ED6E61820FF8}"/>
              </a:ext>
            </a:extLst>
          </p:cNvPr>
          <p:cNvSpPr txBox="1"/>
          <p:nvPr/>
        </p:nvSpPr>
        <p:spPr>
          <a:xfrm>
            <a:off x="676296" y="1159481"/>
            <a:ext cx="2258061" cy="11297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400" kern="1000" spc="23" dirty="0" err="1">
                <a:solidFill>
                  <a:srgbClr val="FF0000"/>
                </a:solidFill>
                <a:latin typeface="+mn-lt"/>
                <a:cs typeface="Franklin Gothic Book"/>
              </a:rPr>
              <a:t>Freq</a:t>
            </a:r>
            <a:r>
              <a:rPr lang="de-CH" sz="1400" kern="1000" spc="23" dirty="0">
                <a:solidFill>
                  <a:srgbClr val="FF0000"/>
                </a:solidFill>
                <a:latin typeface="+mn-lt"/>
                <a:cs typeface="Franklin Gothic Book"/>
              </a:rPr>
              <a:t>. Remote </a:t>
            </a:r>
            <a:r>
              <a:rPr lang="de-CH" sz="1400" kern="1000" spc="23" dirty="0" err="1">
                <a:solidFill>
                  <a:srgbClr val="FF0000"/>
                </a:solidFill>
                <a:latin typeface="+mn-lt"/>
                <a:cs typeface="Franklin Gothic Book"/>
              </a:rPr>
              <a:t>ctrl</a:t>
            </a:r>
            <a:r>
              <a:rPr lang="de-CH" sz="1400" kern="1000" spc="23" dirty="0">
                <a:solidFill>
                  <a:srgbClr val="FF0000"/>
                </a:solidFill>
                <a:latin typeface="+mn-lt"/>
                <a:cs typeface="Franklin Gothic Book"/>
              </a:rPr>
              <a:t>. via LAN (slow </a:t>
            </a:r>
            <a:r>
              <a:rPr lang="de-CH" sz="1400" kern="1000" spc="23" dirty="0" err="1">
                <a:solidFill>
                  <a:srgbClr val="FF0000"/>
                </a:solidFill>
                <a:latin typeface="+mn-lt"/>
                <a:cs typeface="Franklin Gothic Book"/>
              </a:rPr>
              <a:t>cmd</a:t>
            </a:r>
            <a:r>
              <a:rPr lang="de-CH" sz="1400" kern="1000" spc="23" dirty="0">
                <a:solidFill>
                  <a:srgbClr val="FF0000"/>
                </a:solidFill>
                <a:latin typeface="+mn-lt"/>
                <a:cs typeface="Franklin Gothic Book"/>
              </a:rPr>
              <a:t> rate max. 5-10 Hz) </a:t>
            </a:r>
            <a:r>
              <a:rPr lang="de-CH" sz="1400" kern="1000" spc="23" dirty="0" err="1">
                <a:solidFill>
                  <a:srgbClr val="FF0000"/>
                </a:solidFill>
                <a:latin typeface="+mn-lt"/>
                <a:cs typeface="Franklin Gothic Book"/>
              </a:rPr>
              <a:t>or</a:t>
            </a:r>
            <a:r>
              <a:rPr lang="de-CH" sz="1400" kern="1000" spc="23" dirty="0">
                <a:solidFill>
                  <a:srgbClr val="FF0000"/>
                </a:solidFill>
                <a:latin typeface="+mn-lt"/>
                <a:cs typeface="Franklin Gothic Book"/>
              </a:rPr>
              <a:t> USB (fast </a:t>
            </a:r>
            <a:r>
              <a:rPr lang="de-CH" sz="1400" kern="1000" spc="23" dirty="0" err="1">
                <a:solidFill>
                  <a:srgbClr val="FF0000"/>
                </a:solidFill>
                <a:latin typeface="+mn-lt"/>
                <a:cs typeface="Franklin Gothic Book"/>
              </a:rPr>
              <a:t>cmd</a:t>
            </a:r>
            <a:r>
              <a:rPr lang="de-CH" sz="1400" kern="1000" spc="23" dirty="0">
                <a:solidFill>
                  <a:srgbClr val="FF0000"/>
                </a:solidFill>
                <a:latin typeface="+mn-lt"/>
                <a:cs typeface="Franklin Gothic Book"/>
              </a:rPr>
              <a:t> rate max. 100-200 Hz)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63E854B-3233-9307-3699-C975C5C39A22}"/>
              </a:ext>
            </a:extLst>
          </p:cNvPr>
          <p:cNvSpPr txBox="1"/>
          <p:nvPr/>
        </p:nvSpPr>
        <p:spPr>
          <a:xfrm>
            <a:off x="467544" y="2335890"/>
            <a:ext cx="7985142" cy="12052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400" b="1" kern="1000" spc="23" dirty="0" err="1">
                <a:latin typeface="+mn-lt"/>
                <a:cs typeface="Franklin Gothic Book"/>
              </a:rPr>
              <a:t>Remarks</a:t>
            </a:r>
            <a:r>
              <a:rPr lang="de-CH" sz="1400" b="1" kern="1000" spc="23" dirty="0">
                <a:latin typeface="+mn-lt"/>
                <a:cs typeface="Franklin Gothic Book"/>
              </a:rPr>
              <a:t>:</a:t>
            </a:r>
          </a:p>
          <a:p>
            <a:pPr marL="214313" indent="-214313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CH" sz="1400" kern="1000" spc="23" dirty="0" err="1">
                <a:latin typeface="+mn-lt"/>
                <a:cs typeface="Franklin Gothic Book"/>
              </a:rPr>
              <a:t>Ideally</a:t>
            </a:r>
            <a:r>
              <a:rPr lang="de-CH" sz="1400" kern="1000" spc="23" dirty="0">
                <a:latin typeface="+mn-lt"/>
                <a:cs typeface="Franklin Gothic Book"/>
              </a:rPr>
              <a:t> </a:t>
            </a:r>
            <a:r>
              <a:rPr lang="de-CH" sz="1400" kern="1000" spc="23" dirty="0" err="1">
                <a:latin typeface="+mn-lt"/>
                <a:cs typeface="Franklin Gothic Book"/>
              </a:rPr>
              <a:t>the</a:t>
            </a:r>
            <a:r>
              <a:rPr lang="de-CH" sz="1400" kern="1000" spc="23" dirty="0">
                <a:latin typeface="+mn-lt"/>
                <a:cs typeface="Franklin Gothic Book"/>
              </a:rPr>
              <a:t> </a:t>
            </a:r>
            <a:r>
              <a:rPr lang="de-CH" sz="1400" kern="1000" spc="23" dirty="0" err="1">
                <a:latin typeface="+mn-lt"/>
                <a:cs typeface="Franklin Gothic Book"/>
              </a:rPr>
              <a:t>frequency</a:t>
            </a:r>
            <a:r>
              <a:rPr lang="de-CH" sz="1400" kern="1000" spc="23" dirty="0">
                <a:latin typeface="+mn-lt"/>
                <a:cs typeface="Franklin Gothic Book"/>
              </a:rPr>
              <a:t> </a:t>
            </a:r>
            <a:r>
              <a:rPr lang="de-CH" sz="1400" kern="1000" spc="23" dirty="0" err="1">
                <a:latin typeface="+mn-lt"/>
                <a:cs typeface="Franklin Gothic Book"/>
              </a:rPr>
              <a:t>would</a:t>
            </a:r>
            <a:r>
              <a:rPr lang="de-CH" sz="1400" kern="1000" spc="23" dirty="0">
                <a:latin typeface="+mn-lt"/>
                <a:cs typeface="Franklin Gothic Book"/>
              </a:rPr>
              <a:t> </a:t>
            </a:r>
            <a:r>
              <a:rPr lang="de-CH" sz="1400" kern="1000" spc="23" dirty="0" err="1">
                <a:latin typeface="+mn-lt"/>
                <a:cs typeface="Franklin Gothic Book"/>
              </a:rPr>
              <a:t>be</a:t>
            </a:r>
            <a:r>
              <a:rPr lang="de-CH" sz="1400" kern="1000" spc="23" dirty="0">
                <a:latin typeface="+mn-lt"/>
                <a:cs typeface="Franklin Gothic Book"/>
              </a:rPr>
              <a:t> </a:t>
            </a:r>
            <a:r>
              <a:rPr lang="de-CH" sz="1400" kern="1000" spc="23" dirty="0" err="1">
                <a:latin typeface="+mn-lt"/>
                <a:cs typeface="Franklin Gothic Book"/>
              </a:rPr>
              <a:t>ramped</a:t>
            </a:r>
            <a:r>
              <a:rPr lang="de-CH" sz="1400" kern="1000" spc="23" dirty="0">
                <a:latin typeface="+mn-lt"/>
                <a:cs typeface="Franklin Gothic Book"/>
              </a:rPr>
              <a:t> </a:t>
            </a:r>
            <a:r>
              <a:rPr lang="de-CH" sz="1400" kern="1000" spc="23" dirty="0" err="1">
                <a:latin typeface="+mn-lt"/>
                <a:cs typeface="Franklin Gothic Book"/>
              </a:rPr>
              <a:t>continously</a:t>
            </a:r>
            <a:r>
              <a:rPr lang="de-CH" sz="1400" kern="1000" spc="23" dirty="0">
                <a:latin typeface="+mn-lt"/>
                <a:cs typeface="Franklin Gothic Book"/>
              </a:rPr>
              <a:t>, </a:t>
            </a:r>
            <a:r>
              <a:rPr lang="de-CH" sz="1400" kern="1000" spc="23" dirty="0" err="1">
                <a:latin typeface="+mn-lt"/>
                <a:cs typeface="Franklin Gothic Book"/>
              </a:rPr>
              <a:t>no</a:t>
            </a:r>
            <a:r>
              <a:rPr lang="de-CH" sz="1400" kern="1000" spc="23" dirty="0">
                <a:latin typeface="+mn-lt"/>
                <a:cs typeface="Franklin Gothic Book"/>
              </a:rPr>
              <a:t> </a:t>
            </a:r>
            <a:r>
              <a:rPr lang="de-CH" sz="1400" kern="1000" spc="23" dirty="0" err="1">
                <a:latin typeface="+mn-lt"/>
                <a:cs typeface="Franklin Gothic Book"/>
              </a:rPr>
              <a:t>freq</a:t>
            </a:r>
            <a:r>
              <a:rPr lang="de-CH" sz="1400" kern="1000" spc="23" dirty="0">
                <a:latin typeface="+mn-lt"/>
                <a:cs typeface="Franklin Gothic Book"/>
              </a:rPr>
              <a:t>. </a:t>
            </a:r>
            <a:r>
              <a:rPr lang="de-CH" sz="1400" kern="1000" spc="23" dirty="0" err="1">
                <a:latin typeface="+mn-lt"/>
                <a:cs typeface="Franklin Gothic Book"/>
              </a:rPr>
              <a:t>steps</a:t>
            </a:r>
            <a:r>
              <a:rPr lang="de-CH" sz="1400" kern="1000" spc="23" dirty="0">
                <a:latin typeface="+mn-lt"/>
                <a:cs typeface="Franklin Gothic Book"/>
              </a:rPr>
              <a:t> </a:t>
            </a:r>
            <a:r>
              <a:rPr lang="de-CH" sz="1400" kern="1000" spc="23" dirty="0" err="1">
                <a:latin typeface="+mn-lt"/>
                <a:cs typeface="Franklin Gothic Book"/>
              </a:rPr>
              <a:t>to</a:t>
            </a:r>
            <a:r>
              <a:rPr lang="de-CH" sz="1400" kern="1000" spc="23" dirty="0">
                <a:latin typeface="+mn-lt"/>
                <a:cs typeface="Franklin Gothic Book"/>
              </a:rPr>
              <a:t> </a:t>
            </a:r>
            <a:r>
              <a:rPr lang="de-CH" sz="1400" kern="1000" spc="23" dirty="0" err="1">
                <a:latin typeface="+mn-lt"/>
                <a:cs typeface="Franklin Gothic Book"/>
              </a:rPr>
              <a:t>avoid</a:t>
            </a:r>
            <a:r>
              <a:rPr lang="de-CH" sz="1400" kern="1000" spc="23" dirty="0">
                <a:latin typeface="+mn-lt"/>
                <a:cs typeface="Franklin Gothic Book"/>
              </a:rPr>
              <a:t> </a:t>
            </a:r>
            <a:r>
              <a:rPr lang="de-CH" sz="1400" kern="1000" spc="23" dirty="0" err="1">
                <a:latin typeface="+mn-lt"/>
                <a:cs typeface="Franklin Gothic Book"/>
              </a:rPr>
              <a:t>the</a:t>
            </a:r>
            <a:r>
              <a:rPr lang="de-CH" sz="1400" kern="1000" spc="23" dirty="0">
                <a:latin typeface="+mn-lt"/>
                <a:cs typeface="Franklin Gothic Book"/>
              </a:rPr>
              <a:t> </a:t>
            </a:r>
            <a:r>
              <a:rPr lang="de-CH" sz="1400" kern="1000" spc="23" dirty="0" smtClean="0">
                <a:latin typeface="+mn-lt"/>
                <a:cs typeface="Franklin Gothic Book"/>
              </a:rPr>
              <a:t>BPMs </a:t>
            </a:r>
            <a:r>
              <a:rPr lang="de-CH" sz="1400" kern="1000" spc="23" dirty="0" err="1" smtClean="0">
                <a:latin typeface="+mn-lt"/>
                <a:cs typeface="Franklin Gothic Book"/>
              </a:rPr>
              <a:t>respond</a:t>
            </a:r>
            <a:r>
              <a:rPr lang="de-CH" sz="1400" kern="1000" spc="23" dirty="0" smtClean="0">
                <a:latin typeface="+mn-lt"/>
                <a:cs typeface="Franklin Gothic Book"/>
              </a:rPr>
              <a:t> </a:t>
            </a:r>
            <a:r>
              <a:rPr lang="de-CH" sz="1400" kern="1000" spc="23" dirty="0" err="1">
                <a:latin typeface="+mn-lt"/>
                <a:cs typeface="Franklin Gothic Book"/>
              </a:rPr>
              <a:t>with</a:t>
            </a:r>
            <a:r>
              <a:rPr lang="de-CH" sz="1400" kern="1000" spc="23" dirty="0">
                <a:latin typeface="+mn-lt"/>
                <a:cs typeface="Franklin Gothic Book"/>
              </a:rPr>
              <a:t> </a:t>
            </a:r>
            <a:r>
              <a:rPr lang="de-CH" sz="1400" kern="1000" spc="23" dirty="0" err="1">
                <a:latin typeface="+mn-lt"/>
                <a:cs typeface="Franklin Gothic Book"/>
              </a:rPr>
              <a:t>artificial</a:t>
            </a:r>
            <a:r>
              <a:rPr lang="de-CH" sz="1400" kern="1000" spc="23" dirty="0">
                <a:latin typeface="+mn-lt"/>
                <a:cs typeface="Franklin Gothic Book"/>
              </a:rPr>
              <a:t> </a:t>
            </a:r>
            <a:r>
              <a:rPr lang="de-CH" sz="1400" kern="1000" spc="23" dirty="0" err="1">
                <a:latin typeface="+mn-lt"/>
                <a:cs typeface="Franklin Gothic Book"/>
              </a:rPr>
              <a:t>steps</a:t>
            </a:r>
            <a:r>
              <a:rPr lang="de-CH" sz="1400" kern="1000" spc="23" dirty="0">
                <a:latin typeface="+mn-lt"/>
                <a:cs typeface="Franklin Gothic Book"/>
              </a:rPr>
              <a:t> on </a:t>
            </a:r>
            <a:r>
              <a:rPr lang="de-CH" sz="1400" kern="1000" spc="23" dirty="0" err="1">
                <a:latin typeface="+mn-lt"/>
                <a:cs typeface="Franklin Gothic Book"/>
              </a:rPr>
              <a:t>their</a:t>
            </a:r>
            <a:r>
              <a:rPr lang="de-CH" sz="1400" kern="1000" spc="23" dirty="0">
                <a:latin typeface="+mn-lt"/>
                <a:cs typeface="Franklin Gothic Book"/>
              </a:rPr>
              <a:t> </a:t>
            </a:r>
            <a:r>
              <a:rPr lang="de-CH" sz="1400" kern="1000" spc="23" dirty="0" err="1">
                <a:latin typeface="+mn-lt"/>
                <a:cs typeface="Franklin Gothic Book"/>
              </a:rPr>
              <a:t>orbit</a:t>
            </a:r>
            <a:r>
              <a:rPr lang="de-CH" sz="1400" kern="1000" spc="23" dirty="0">
                <a:latin typeface="+mn-lt"/>
                <a:cs typeface="Franklin Gothic Book"/>
              </a:rPr>
              <a:t> </a:t>
            </a:r>
            <a:r>
              <a:rPr lang="de-CH" sz="1400" kern="1000" spc="23" dirty="0" err="1">
                <a:latin typeface="+mn-lt"/>
                <a:cs typeface="Franklin Gothic Book"/>
              </a:rPr>
              <a:t>reading</a:t>
            </a:r>
            <a:r>
              <a:rPr lang="de-CH" sz="1400" kern="1000" spc="23" dirty="0">
                <a:latin typeface="+mn-lt"/>
                <a:cs typeface="Franklin Gothic Book"/>
              </a:rPr>
              <a:t> (on </a:t>
            </a:r>
            <a:r>
              <a:rPr lang="de-CH" sz="1400" kern="1000" spc="23" dirty="0" err="1">
                <a:latin typeface="+mn-lt"/>
                <a:cs typeface="Franklin Gothic Book"/>
              </a:rPr>
              <a:t>the</a:t>
            </a:r>
            <a:r>
              <a:rPr lang="de-CH" sz="1400" kern="1000" spc="23" dirty="0">
                <a:latin typeface="+mn-lt"/>
                <a:cs typeface="Franklin Gothic Book"/>
              </a:rPr>
              <a:t> </a:t>
            </a:r>
            <a:r>
              <a:rPr lang="de-CH" sz="1400" kern="1000" spc="23" dirty="0" err="1">
                <a:latin typeface="+mn-lt"/>
                <a:cs typeface="Franklin Gothic Book"/>
              </a:rPr>
              <a:t>bw</a:t>
            </a:r>
            <a:r>
              <a:rPr lang="de-CH" sz="1400" kern="1000" spc="23" dirty="0">
                <a:latin typeface="+mn-lt"/>
                <a:cs typeface="Franklin Gothic Book"/>
              </a:rPr>
              <a:t> limited </a:t>
            </a:r>
            <a:r>
              <a:rPr lang="de-CH" sz="1400" kern="1000" spc="23" dirty="0" err="1">
                <a:latin typeface="+mn-lt"/>
                <a:cs typeface="Franklin Gothic Book"/>
              </a:rPr>
              <a:t>channels</a:t>
            </a:r>
            <a:r>
              <a:rPr lang="de-CH" sz="1400" kern="1000" spc="23" dirty="0">
                <a:latin typeface="+mn-lt"/>
                <a:cs typeface="Franklin Gothic Book"/>
              </a:rPr>
              <a:t>).</a:t>
            </a:r>
          </a:p>
          <a:p>
            <a:pPr marL="214313" indent="-214313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CH" sz="1400" kern="1000" spc="23" dirty="0">
                <a:latin typeface="+mn-lt"/>
                <a:cs typeface="Franklin Gothic Book"/>
              </a:rPr>
              <a:t>Want </a:t>
            </a:r>
            <a:r>
              <a:rPr lang="de-CH" sz="1400" kern="1000" spc="23" dirty="0" err="1">
                <a:latin typeface="+mn-lt"/>
                <a:cs typeface="Franklin Gothic Book"/>
              </a:rPr>
              <a:t>to</a:t>
            </a:r>
            <a:r>
              <a:rPr lang="de-CH" sz="1400" kern="1000" spc="23" dirty="0">
                <a:latin typeface="+mn-lt"/>
                <a:cs typeface="Franklin Gothic Book"/>
              </a:rPr>
              <a:t> </a:t>
            </a:r>
            <a:r>
              <a:rPr lang="de-CH" sz="1400" kern="1000" spc="23" dirty="0" err="1">
                <a:latin typeface="+mn-lt"/>
                <a:cs typeface="Franklin Gothic Book"/>
              </a:rPr>
              <a:t>avoid</a:t>
            </a:r>
            <a:r>
              <a:rPr lang="de-CH" sz="1400" kern="1000" spc="23" dirty="0">
                <a:latin typeface="+mn-lt"/>
                <a:cs typeface="Franklin Gothic Book"/>
              </a:rPr>
              <a:t> DCFM in </a:t>
            </a:r>
            <a:r>
              <a:rPr lang="de-CH" sz="1400" kern="1000" spc="23" dirty="0" err="1">
                <a:latin typeface="+mn-lt"/>
                <a:cs typeface="Franklin Gothic Book"/>
              </a:rPr>
              <a:t>order</a:t>
            </a:r>
            <a:r>
              <a:rPr lang="de-CH" sz="1400" kern="1000" spc="23" dirty="0">
                <a:latin typeface="+mn-lt"/>
                <a:cs typeface="Franklin Gothic Book"/>
              </a:rPr>
              <a:t> </a:t>
            </a:r>
            <a:r>
              <a:rPr lang="de-CH" sz="1400" kern="1000" spc="23" dirty="0" err="1">
                <a:latin typeface="+mn-lt"/>
                <a:cs typeface="Franklin Gothic Book"/>
              </a:rPr>
              <a:t>to</a:t>
            </a:r>
            <a:r>
              <a:rPr lang="de-CH" sz="1400" kern="1000" spc="23" dirty="0">
                <a:latin typeface="+mn-lt"/>
                <a:cs typeface="Franklin Gothic Book"/>
              </a:rPr>
              <a:t> </a:t>
            </a:r>
            <a:r>
              <a:rPr lang="de-CH" sz="1400" kern="1000" spc="23" dirty="0" err="1">
                <a:latin typeface="+mn-lt"/>
                <a:cs typeface="Franklin Gothic Book"/>
              </a:rPr>
              <a:t>get</a:t>
            </a:r>
            <a:r>
              <a:rPr lang="de-CH" sz="1400" kern="1000" spc="23" dirty="0">
                <a:latin typeface="+mn-lt"/>
                <a:cs typeface="Franklin Gothic Book"/>
              </a:rPr>
              <a:t> </a:t>
            </a:r>
            <a:r>
              <a:rPr lang="de-CH" sz="1400" kern="1000" spc="23" dirty="0" err="1">
                <a:latin typeface="+mn-lt"/>
                <a:cs typeface="Franklin Gothic Book"/>
              </a:rPr>
              <a:t>the</a:t>
            </a:r>
            <a:r>
              <a:rPr lang="de-CH" sz="1400" kern="1000" spc="23" dirty="0">
                <a:latin typeface="+mn-lt"/>
                <a:cs typeface="Franklin Gothic Book"/>
              </a:rPr>
              <a:t> </a:t>
            </a:r>
            <a:r>
              <a:rPr lang="de-CH" sz="1400" kern="1000" spc="23" dirty="0" err="1" smtClean="0">
                <a:latin typeface="+mn-lt"/>
                <a:cs typeface="Franklin Gothic Book"/>
              </a:rPr>
              <a:t>best</a:t>
            </a:r>
            <a:r>
              <a:rPr lang="de-CH" sz="1400" kern="1000" spc="23" dirty="0" smtClean="0">
                <a:latin typeface="+mn-lt"/>
                <a:cs typeface="Franklin Gothic Book"/>
              </a:rPr>
              <a:t/>
            </a:r>
            <a:br>
              <a:rPr lang="de-CH" sz="1400" kern="1000" spc="23" dirty="0" smtClean="0">
                <a:latin typeface="+mn-lt"/>
                <a:cs typeface="Franklin Gothic Book"/>
              </a:rPr>
            </a:br>
            <a:r>
              <a:rPr lang="de-CH" sz="1400" kern="1000" spc="23" dirty="0" err="1" smtClean="0">
                <a:latin typeface="+mn-lt"/>
                <a:cs typeface="Franklin Gothic Book"/>
              </a:rPr>
              <a:t>phase</a:t>
            </a:r>
            <a:r>
              <a:rPr lang="de-CH" sz="1400" kern="1000" spc="23" dirty="0" smtClean="0">
                <a:latin typeface="+mn-lt"/>
                <a:cs typeface="Franklin Gothic Book"/>
              </a:rPr>
              <a:t> </a:t>
            </a:r>
            <a:r>
              <a:rPr lang="de-CH" sz="1400" kern="1000" spc="23" dirty="0" err="1">
                <a:latin typeface="+mn-lt"/>
                <a:cs typeface="Franklin Gothic Book"/>
              </a:rPr>
              <a:t>noise</a:t>
            </a:r>
            <a:r>
              <a:rPr lang="de-CH" sz="1400" kern="1000" spc="23" dirty="0">
                <a:latin typeface="+mn-lt"/>
                <a:cs typeface="Franklin Gothic Book"/>
              </a:rPr>
              <a:t> </a:t>
            </a:r>
            <a:r>
              <a:rPr lang="de-CH" sz="1400" kern="1000" spc="23" dirty="0" err="1">
                <a:latin typeface="+mn-lt"/>
                <a:cs typeface="Franklin Gothic Book"/>
              </a:rPr>
              <a:t>that</a:t>
            </a:r>
            <a:r>
              <a:rPr lang="de-CH" sz="1400" kern="1000" spc="23" dirty="0">
                <a:latin typeface="+mn-lt"/>
                <a:cs typeface="Franklin Gothic Book"/>
              </a:rPr>
              <a:t> </a:t>
            </a:r>
            <a:r>
              <a:rPr lang="de-CH" sz="1400" kern="1000" spc="23" dirty="0" err="1">
                <a:latin typeface="+mn-lt"/>
                <a:cs typeface="Franklin Gothic Book"/>
              </a:rPr>
              <a:t>is</a:t>
            </a:r>
            <a:r>
              <a:rPr lang="de-CH" sz="1400" kern="1000" spc="23" dirty="0">
                <a:latin typeface="+mn-lt"/>
                <a:cs typeface="Franklin Gothic Book"/>
              </a:rPr>
              <a:t> </a:t>
            </a:r>
            <a:r>
              <a:rPr lang="de-CH" sz="1400" kern="1000" spc="23" dirty="0" err="1">
                <a:latin typeface="+mn-lt"/>
                <a:cs typeface="Franklin Gothic Book"/>
              </a:rPr>
              <a:t>provided</a:t>
            </a:r>
            <a:r>
              <a:rPr lang="de-CH" sz="1400" kern="1000" spc="23" dirty="0">
                <a:latin typeface="+mn-lt"/>
                <a:cs typeface="Franklin Gothic Book"/>
              </a:rPr>
              <a:t> </a:t>
            </a:r>
            <a:r>
              <a:rPr lang="de-CH" sz="1400" kern="1000" spc="23" dirty="0" err="1">
                <a:latin typeface="+mn-lt"/>
                <a:cs typeface="Franklin Gothic Book"/>
              </a:rPr>
              <a:t>by</a:t>
            </a:r>
            <a:r>
              <a:rPr lang="de-CH" sz="1400" kern="1000" spc="23" dirty="0">
                <a:latin typeface="+mn-lt"/>
                <a:cs typeface="Franklin Gothic Book"/>
              </a:rPr>
              <a:t> </a:t>
            </a:r>
            <a:r>
              <a:rPr lang="de-CH" sz="1400" kern="1000" spc="23" dirty="0" err="1">
                <a:latin typeface="+mn-lt"/>
                <a:cs typeface="Franklin Gothic Book"/>
              </a:rPr>
              <a:t>the</a:t>
            </a:r>
            <a:r>
              <a:rPr lang="de-CH" sz="1400" kern="1000" spc="23" dirty="0">
                <a:latin typeface="+mn-lt"/>
                <a:cs typeface="Franklin Gothic Book"/>
              </a:rPr>
              <a:t> </a:t>
            </a:r>
            <a:r>
              <a:rPr lang="de-CH" sz="1400" kern="1000" spc="23" dirty="0" err="1">
                <a:latin typeface="+mn-lt"/>
                <a:cs typeface="Franklin Gothic Book"/>
              </a:rPr>
              <a:t>generator</a:t>
            </a:r>
            <a:r>
              <a:rPr lang="de-CH" sz="1400" kern="1000" spc="23" dirty="0">
                <a:latin typeface="+mn-lt"/>
                <a:cs typeface="Franklin Gothic Book"/>
              </a:rPr>
              <a:t>.</a:t>
            </a:r>
          </a:p>
          <a:p>
            <a:pPr marL="214313" indent="-214313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CH" sz="1400" kern="1000" spc="23" dirty="0">
                <a:latin typeface="+mn-lt"/>
                <a:cs typeface="Franklin Gothic Book"/>
              </a:rPr>
              <a:t>SMA100B’s analog </a:t>
            </a:r>
            <a:r>
              <a:rPr lang="de-CH" sz="1400" kern="1000" spc="23" dirty="0" err="1">
                <a:latin typeface="+mn-lt"/>
                <a:cs typeface="Franklin Gothic Book"/>
              </a:rPr>
              <a:t>freq</a:t>
            </a:r>
            <a:r>
              <a:rPr lang="de-CH" sz="1400" kern="1000" spc="23" dirty="0">
                <a:latin typeface="+mn-lt"/>
                <a:cs typeface="Franklin Gothic Book"/>
              </a:rPr>
              <a:t>. </a:t>
            </a:r>
            <a:r>
              <a:rPr lang="de-CH" sz="1400" kern="1000" spc="23" dirty="0" err="1">
                <a:latin typeface="+mn-lt"/>
                <a:cs typeface="Franklin Gothic Book"/>
              </a:rPr>
              <a:t>r</a:t>
            </a:r>
            <a:r>
              <a:rPr lang="de-CH" sz="1400" kern="1000" spc="23" dirty="0" err="1" smtClean="0">
                <a:latin typeface="+mn-lt"/>
                <a:cs typeface="Franklin Gothic Book"/>
              </a:rPr>
              <a:t>amp</a:t>
            </a:r>
            <a:r>
              <a:rPr lang="de-CH" sz="1400" kern="1000" spc="23" dirty="0" smtClean="0">
                <a:latin typeface="+mn-lt"/>
                <a:cs typeface="Franklin Gothic Book"/>
              </a:rPr>
              <a:t> </a:t>
            </a:r>
            <a:r>
              <a:rPr lang="de-CH" sz="1400" kern="1000" spc="23" dirty="0" err="1" smtClean="0">
                <a:latin typeface="+mn-lt"/>
                <a:cs typeface="Franklin Gothic Book"/>
              </a:rPr>
              <a:t>option</a:t>
            </a:r>
            <a:r>
              <a:rPr lang="de-CH" sz="1400" kern="1000" spc="23" dirty="0" smtClean="0">
                <a:latin typeface="+mn-lt"/>
                <a:cs typeface="Franklin Gothic Book"/>
              </a:rPr>
              <a:t> </a:t>
            </a:r>
            <a:r>
              <a:rPr lang="de-CH" sz="1400" kern="1000" spc="23" dirty="0" err="1">
                <a:latin typeface="+mn-lt"/>
                <a:cs typeface="Franklin Gothic Book"/>
              </a:rPr>
              <a:t>produce</a:t>
            </a:r>
            <a:r>
              <a:rPr lang="de-CH" sz="1400" kern="1000" spc="23" dirty="0">
                <a:latin typeface="+mn-lt"/>
                <a:cs typeface="Franklin Gothic Book"/>
              </a:rPr>
              <a:t> </a:t>
            </a:r>
            <a:r>
              <a:rPr lang="de-CH" sz="1400" kern="1000" spc="23" dirty="0" smtClean="0">
                <a:latin typeface="+mn-lt"/>
                <a:cs typeface="Franklin Gothic Book"/>
              </a:rPr>
              <a:t/>
            </a:r>
            <a:br>
              <a:rPr lang="de-CH" sz="1400" kern="1000" spc="23" dirty="0" smtClean="0">
                <a:latin typeface="+mn-lt"/>
                <a:cs typeface="Franklin Gothic Book"/>
              </a:rPr>
            </a:br>
            <a:r>
              <a:rPr lang="de-CH" sz="1400" kern="1000" spc="23" dirty="0" err="1" smtClean="0">
                <a:latin typeface="+mn-lt"/>
                <a:cs typeface="Franklin Gothic Book"/>
              </a:rPr>
              <a:t>phase</a:t>
            </a:r>
            <a:r>
              <a:rPr lang="de-CH" sz="1400" kern="1000" spc="23" dirty="0" smtClean="0">
                <a:latin typeface="+mn-lt"/>
                <a:cs typeface="Franklin Gothic Book"/>
              </a:rPr>
              <a:t> </a:t>
            </a:r>
            <a:r>
              <a:rPr lang="de-CH" sz="1400" kern="1000" spc="23" dirty="0" err="1" smtClean="0">
                <a:latin typeface="+mn-lt"/>
                <a:cs typeface="Franklin Gothic Book"/>
              </a:rPr>
              <a:t>jumps</a:t>
            </a:r>
            <a:r>
              <a:rPr lang="de-CH" sz="1400" kern="1000" spc="23" dirty="0" smtClean="0">
                <a:latin typeface="+mn-lt"/>
                <a:cs typeface="Franklin Gothic Book"/>
              </a:rPr>
              <a:t> at </a:t>
            </a:r>
            <a:r>
              <a:rPr lang="de-CH" sz="1400" kern="1000" spc="23" dirty="0" err="1">
                <a:latin typeface="+mn-lt"/>
                <a:cs typeface="Franklin Gothic Book"/>
              </a:rPr>
              <a:t>start</a:t>
            </a:r>
            <a:r>
              <a:rPr lang="de-CH" sz="1400" kern="1000" spc="23" dirty="0">
                <a:latin typeface="+mn-lt"/>
                <a:cs typeface="Franklin Gothic Book"/>
              </a:rPr>
              <a:t>/</a:t>
            </a:r>
            <a:r>
              <a:rPr lang="de-CH" sz="1400" kern="1000" spc="23" dirty="0" err="1">
                <a:latin typeface="+mn-lt"/>
                <a:cs typeface="Franklin Gothic Book"/>
              </a:rPr>
              <a:t>stop</a:t>
            </a:r>
            <a:r>
              <a:rPr lang="de-CH" sz="1400" kern="1000" spc="23" dirty="0">
                <a:latin typeface="+mn-lt"/>
                <a:cs typeface="Franklin Gothic Book"/>
              </a:rPr>
              <a:t> </a:t>
            </a:r>
            <a:r>
              <a:rPr lang="de-CH" sz="1400" kern="1000" spc="23" dirty="0">
                <a:latin typeface="+mn-lt"/>
                <a:cs typeface="Franklin Gothic Book"/>
                <a:sym typeface="Wingdings" panose="05000000000000000000" pitchFamily="2" charset="2"/>
              </a:rPr>
              <a:t> </a:t>
            </a:r>
            <a:r>
              <a:rPr lang="de-CH" sz="1400" kern="1000" spc="23" dirty="0" err="1">
                <a:solidFill>
                  <a:srgbClr val="FF0000"/>
                </a:solidFill>
                <a:latin typeface="+mn-lt"/>
                <a:cs typeface="Franklin Gothic Book"/>
                <a:sym typeface="Wingdings" panose="05000000000000000000" pitchFamily="2" charset="2"/>
              </a:rPr>
              <a:t>cannot</a:t>
            </a:r>
            <a:r>
              <a:rPr lang="de-CH" sz="1400" kern="1000" spc="23" dirty="0">
                <a:solidFill>
                  <a:srgbClr val="FF0000"/>
                </a:solidFill>
                <a:latin typeface="+mn-lt"/>
                <a:cs typeface="Franklin Gothic Book"/>
                <a:sym typeface="Wingdings" panose="05000000000000000000" pitchFamily="2" charset="2"/>
              </a:rPr>
              <a:t> </a:t>
            </a:r>
            <a:r>
              <a:rPr lang="de-CH" sz="1400" kern="1000" spc="23" dirty="0" err="1">
                <a:solidFill>
                  <a:srgbClr val="FF0000"/>
                </a:solidFill>
                <a:latin typeface="+mn-lt"/>
                <a:cs typeface="Franklin Gothic Book"/>
                <a:sym typeface="Wingdings" panose="05000000000000000000" pitchFamily="2" charset="2"/>
              </a:rPr>
              <a:t>use</a:t>
            </a:r>
            <a:r>
              <a:rPr lang="de-CH" sz="1400" kern="1000" spc="23" dirty="0">
                <a:solidFill>
                  <a:srgbClr val="FF0000"/>
                </a:solidFill>
                <a:latin typeface="+mn-lt"/>
                <a:cs typeface="Franklin Gothic Book"/>
                <a:sym typeface="Wingdings" panose="05000000000000000000" pitchFamily="2" charset="2"/>
              </a:rPr>
              <a:t>!</a:t>
            </a:r>
            <a:endParaRPr lang="de-CH" sz="1400" kern="1000" spc="23" dirty="0">
              <a:solidFill>
                <a:srgbClr val="FF0000"/>
              </a:solidFill>
              <a:latin typeface="+mn-lt"/>
              <a:cs typeface="Franklin Gothic Book"/>
            </a:endParaRPr>
          </a:p>
          <a:p>
            <a:pPr marL="214313" indent="-214313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CH" sz="1400" kern="1000" spc="23" dirty="0" err="1">
                <a:latin typeface="+mn-lt"/>
                <a:cs typeface="Franklin Gothic Book"/>
              </a:rPr>
              <a:t>Compromise</a:t>
            </a:r>
            <a:r>
              <a:rPr lang="de-CH" sz="1400" kern="1000" spc="23" dirty="0">
                <a:latin typeface="+mn-lt"/>
                <a:cs typeface="Franklin Gothic Book"/>
              </a:rPr>
              <a:t> </a:t>
            </a:r>
            <a:r>
              <a:rPr lang="de-CH" sz="1400" kern="1000" spc="23" dirty="0" err="1">
                <a:latin typeface="+mn-lt"/>
                <a:cs typeface="Franklin Gothic Book"/>
              </a:rPr>
              <a:t>to</a:t>
            </a:r>
            <a:r>
              <a:rPr lang="de-CH" sz="1400" kern="1000" spc="23" dirty="0">
                <a:latin typeface="+mn-lt"/>
                <a:cs typeface="Franklin Gothic Book"/>
              </a:rPr>
              <a:t> </a:t>
            </a:r>
            <a:r>
              <a:rPr lang="de-CH" sz="1400" kern="1000" spc="23" dirty="0" err="1">
                <a:latin typeface="+mn-lt"/>
                <a:cs typeface="Franklin Gothic Book"/>
              </a:rPr>
              <a:t>use</a:t>
            </a:r>
            <a:r>
              <a:rPr lang="de-CH" sz="1400" kern="1000" spc="23" dirty="0">
                <a:latin typeface="+mn-lt"/>
                <a:cs typeface="Franklin Gothic Book"/>
              </a:rPr>
              <a:t> </a:t>
            </a:r>
            <a:r>
              <a:rPr lang="de-CH" sz="1400" kern="1000" spc="23" dirty="0" smtClean="0">
                <a:solidFill>
                  <a:srgbClr val="00B050"/>
                </a:solidFill>
                <a:latin typeface="+mn-lt"/>
                <a:cs typeface="Franklin Gothic Book"/>
              </a:rPr>
              <a:t>USB </a:t>
            </a:r>
            <a:r>
              <a:rPr lang="de-CH" sz="1400" kern="1000" spc="23" dirty="0" err="1" smtClean="0">
                <a:latin typeface="+mn-lt"/>
                <a:cs typeface="Franklin Gothic Book"/>
              </a:rPr>
              <a:t>with</a:t>
            </a:r>
            <a:r>
              <a:rPr lang="de-CH" sz="1400" kern="1000" spc="23" dirty="0" smtClean="0">
                <a:latin typeface="+mn-lt"/>
                <a:cs typeface="Franklin Gothic Book"/>
              </a:rPr>
              <a:t> </a:t>
            </a:r>
            <a:r>
              <a:rPr lang="de-CH" sz="1400" kern="1000" spc="23" dirty="0" err="1">
                <a:latin typeface="+mn-lt"/>
                <a:cs typeface="Franklin Gothic Book"/>
              </a:rPr>
              <a:t>cmd</a:t>
            </a:r>
            <a:r>
              <a:rPr lang="de-CH" sz="1400" kern="1000" spc="23" dirty="0">
                <a:latin typeface="+mn-lt"/>
                <a:cs typeface="Franklin Gothic Book"/>
              </a:rPr>
              <a:t> rate </a:t>
            </a:r>
            <a:r>
              <a:rPr lang="de-CH" sz="1400" kern="1000" spc="23" dirty="0" err="1">
                <a:latin typeface="+mn-lt"/>
                <a:cs typeface="Franklin Gothic Book"/>
              </a:rPr>
              <a:t>of</a:t>
            </a:r>
            <a:r>
              <a:rPr lang="de-CH" sz="1400" kern="1000" spc="23" dirty="0">
                <a:latin typeface="+mn-lt"/>
                <a:cs typeface="Franklin Gothic Book"/>
              </a:rPr>
              <a:t> </a:t>
            </a:r>
            <a:r>
              <a:rPr lang="de-CH" sz="1400" kern="1000" spc="23" dirty="0" smtClean="0">
                <a:latin typeface="+mn-lt"/>
                <a:cs typeface="Franklin Gothic Book"/>
              </a:rPr>
              <a:t/>
            </a:r>
            <a:br>
              <a:rPr lang="de-CH" sz="1400" kern="1000" spc="23" dirty="0" smtClean="0">
                <a:latin typeface="+mn-lt"/>
                <a:cs typeface="Franklin Gothic Book"/>
              </a:rPr>
            </a:br>
            <a:r>
              <a:rPr lang="de-CH" sz="1400" kern="1000" spc="23" dirty="0" smtClean="0">
                <a:latin typeface="+mn-lt"/>
                <a:cs typeface="Franklin Gothic Book"/>
              </a:rPr>
              <a:t>e.g. 100 </a:t>
            </a:r>
            <a:r>
              <a:rPr lang="de-CH" sz="1400" kern="1000" spc="23" dirty="0">
                <a:latin typeface="+mn-lt"/>
                <a:cs typeface="Franklin Gothic Book"/>
              </a:rPr>
              <a:t>Hz and </a:t>
            </a:r>
            <a:r>
              <a:rPr lang="de-CH" sz="1400" kern="1000" spc="23" dirty="0">
                <a:solidFill>
                  <a:srgbClr val="00B050"/>
                </a:solidFill>
                <a:latin typeface="+mn-lt"/>
                <a:cs typeface="Franklin Gothic Book"/>
              </a:rPr>
              <a:t>0.1 </a:t>
            </a:r>
            <a:r>
              <a:rPr lang="de-CH" sz="1400" kern="1000" spc="23" dirty="0" smtClean="0">
                <a:solidFill>
                  <a:srgbClr val="00B050"/>
                </a:solidFill>
                <a:latin typeface="+mn-lt"/>
                <a:cs typeface="Franklin Gothic Book"/>
              </a:rPr>
              <a:t>Hz/</a:t>
            </a:r>
            <a:r>
              <a:rPr lang="de-CH" sz="1400" kern="1000" spc="23" dirty="0" err="1" smtClean="0">
                <a:solidFill>
                  <a:srgbClr val="00B050"/>
                </a:solidFill>
                <a:latin typeface="+mn-lt"/>
                <a:cs typeface="Franklin Gothic Book"/>
              </a:rPr>
              <a:t>step</a:t>
            </a:r>
            <a:r>
              <a:rPr lang="de-CH" sz="1400" kern="1000" spc="23" dirty="0" smtClean="0">
                <a:solidFill>
                  <a:srgbClr val="00B050"/>
                </a:solidFill>
                <a:latin typeface="+mn-lt"/>
                <a:cs typeface="Franklin Gothic Book"/>
              </a:rPr>
              <a:t> </a:t>
            </a:r>
            <a:br>
              <a:rPr lang="de-CH" sz="1400" kern="1000" spc="23" dirty="0" smtClean="0">
                <a:solidFill>
                  <a:srgbClr val="00B050"/>
                </a:solidFill>
                <a:latin typeface="+mn-lt"/>
                <a:cs typeface="Franklin Gothic Book"/>
              </a:rPr>
            </a:br>
            <a:r>
              <a:rPr lang="de-CH" sz="1400" kern="1000" spc="23" dirty="0" smtClean="0">
                <a:latin typeface="+mn-lt"/>
                <a:cs typeface="Franklin Gothic Book"/>
                <a:sym typeface="Wingdings" panose="05000000000000000000" pitchFamily="2" charset="2"/>
              </a:rPr>
              <a:t> </a:t>
            </a:r>
            <a:r>
              <a:rPr lang="de-CH" sz="1400" kern="1000" spc="23" dirty="0" err="1">
                <a:latin typeface="+mn-lt"/>
                <a:cs typeface="Franklin Gothic Book"/>
                <a:sym typeface="Wingdings" panose="05000000000000000000" pitchFamily="2" charset="2"/>
              </a:rPr>
              <a:t>ramping</a:t>
            </a:r>
            <a:r>
              <a:rPr lang="de-CH" sz="1400" kern="1000" spc="23" dirty="0">
                <a:latin typeface="+mn-lt"/>
                <a:cs typeface="Franklin Gothic Book"/>
                <a:sym typeface="Wingdings" panose="05000000000000000000" pitchFamily="2" charset="2"/>
              </a:rPr>
              <a:t> rate </a:t>
            </a:r>
            <a:r>
              <a:rPr lang="de-CH" sz="1400" kern="1000" spc="23" dirty="0">
                <a:solidFill>
                  <a:srgbClr val="00B050"/>
                </a:solidFill>
                <a:latin typeface="+mn-lt"/>
                <a:cs typeface="Franklin Gothic Book"/>
                <a:sym typeface="Wingdings" panose="05000000000000000000" pitchFamily="2" charset="2"/>
              </a:rPr>
              <a:t>10 Hz/sec</a:t>
            </a:r>
            <a:r>
              <a:rPr lang="de-CH" sz="1400" kern="1000" spc="23" dirty="0">
                <a:latin typeface="+mn-lt"/>
                <a:cs typeface="Franklin Gothic Book"/>
                <a:sym typeface="Wingdings" panose="05000000000000000000" pitchFamily="2" charset="2"/>
              </a:rPr>
              <a:t>.</a:t>
            </a:r>
            <a:endParaRPr lang="de-CH" sz="1400" kern="1000" spc="23" dirty="0">
              <a:latin typeface="+mn-lt"/>
              <a:cs typeface="Franklin Gothic Book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DED5B8D-8152-F69A-5818-B597D2434862}"/>
              </a:ext>
            </a:extLst>
          </p:cNvPr>
          <p:cNvSpPr txBox="1"/>
          <p:nvPr/>
        </p:nvSpPr>
        <p:spPr>
          <a:xfrm>
            <a:off x="4449831" y="4604383"/>
            <a:ext cx="4442649" cy="3034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000" kern="1000" spc="23" dirty="0">
                <a:latin typeface="+mn-lt"/>
                <a:cs typeface="Franklin Gothic Book"/>
              </a:rPr>
              <a:t>Fig 2: Phase </a:t>
            </a:r>
            <a:r>
              <a:rPr lang="de-CH" sz="1000" kern="1000" spc="23" dirty="0" err="1">
                <a:latin typeface="+mn-lt"/>
                <a:cs typeface="Franklin Gothic Book"/>
              </a:rPr>
              <a:t>noise</a:t>
            </a:r>
            <a:r>
              <a:rPr lang="de-CH" sz="1000" kern="1000" spc="23" dirty="0">
                <a:latin typeface="+mn-lt"/>
                <a:cs typeface="Franklin Gothic Book"/>
              </a:rPr>
              <a:t> </a:t>
            </a:r>
            <a:r>
              <a:rPr lang="de-CH" sz="1000" kern="1000" spc="23" dirty="0" err="1">
                <a:latin typeface="+mn-lt"/>
                <a:cs typeface="Franklin Gothic Book"/>
              </a:rPr>
              <a:t>of</a:t>
            </a:r>
            <a:r>
              <a:rPr lang="de-CH" sz="1000" kern="1000" spc="23" dirty="0">
                <a:latin typeface="+mn-lt"/>
                <a:cs typeface="Franklin Gothic Book"/>
              </a:rPr>
              <a:t> </a:t>
            </a:r>
            <a:r>
              <a:rPr lang="de-CH" sz="1000" kern="1000" spc="23" dirty="0" err="1">
                <a:latin typeface="+mn-lt"/>
                <a:cs typeface="Franklin Gothic Book"/>
              </a:rPr>
              <a:t>single</a:t>
            </a:r>
            <a:r>
              <a:rPr lang="de-CH" sz="1000" kern="1000" spc="23" dirty="0">
                <a:latin typeface="+mn-lt"/>
                <a:cs typeface="Franklin Gothic Book"/>
              </a:rPr>
              <a:t> stand </a:t>
            </a:r>
            <a:r>
              <a:rPr lang="de-CH" sz="1000" kern="1000" spc="23" dirty="0" err="1">
                <a:latin typeface="+mn-lt"/>
                <a:cs typeface="Franklin Gothic Book"/>
              </a:rPr>
              <a:t>alone</a:t>
            </a:r>
            <a:r>
              <a:rPr lang="de-CH" sz="1000" kern="1000" spc="23" dirty="0">
                <a:latin typeface="+mn-lt"/>
                <a:cs typeface="Franklin Gothic Book"/>
              </a:rPr>
              <a:t> </a:t>
            </a:r>
            <a:r>
              <a:rPr lang="de-CH" sz="1000" kern="1000" spc="23" dirty="0" err="1">
                <a:latin typeface="+mn-lt"/>
                <a:cs typeface="Franklin Gothic Book"/>
              </a:rPr>
              <a:t>generator</a:t>
            </a:r>
            <a:r>
              <a:rPr lang="de-CH" sz="1000" kern="1000" spc="23" dirty="0">
                <a:latin typeface="+mn-lt"/>
                <a:cs typeface="Franklin Gothic Book"/>
              </a:rPr>
              <a:t> SMA100B (</a:t>
            </a:r>
            <a:r>
              <a:rPr lang="de-CH" sz="1000" b="1" kern="1000" spc="23" dirty="0" err="1">
                <a:latin typeface="+mn-lt"/>
                <a:cs typeface="Franklin Gothic Book"/>
              </a:rPr>
              <a:t>black</a:t>
            </a:r>
            <a:r>
              <a:rPr lang="de-CH" sz="1000" b="1" kern="1000" spc="23" dirty="0">
                <a:latin typeface="+mn-lt"/>
                <a:cs typeface="Franklin Gothic Book"/>
              </a:rPr>
              <a:t> </a:t>
            </a:r>
            <a:r>
              <a:rPr lang="de-CH" sz="1000" b="1" kern="1000" spc="23" dirty="0" err="1">
                <a:latin typeface="+mn-lt"/>
                <a:cs typeface="Franklin Gothic Book"/>
              </a:rPr>
              <a:t>traces</a:t>
            </a:r>
            <a:r>
              <a:rPr lang="de-CH" sz="1000" kern="1000" spc="23" dirty="0">
                <a:latin typeface="+mn-lt"/>
                <a:cs typeface="Franklin Gothic Book"/>
              </a:rPr>
              <a:t>) and </a:t>
            </a:r>
            <a:br>
              <a:rPr lang="de-CH" sz="1000" kern="1000" spc="23" dirty="0">
                <a:latin typeface="+mn-lt"/>
                <a:cs typeface="Franklin Gothic Book"/>
              </a:rPr>
            </a:br>
            <a:r>
              <a:rPr lang="de-CH" sz="1000" kern="1000" spc="23" dirty="0">
                <a:latin typeface="+mn-lt"/>
                <a:cs typeface="Franklin Gothic Book"/>
              </a:rPr>
              <a:t>SLS-1 IFR2042 (</a:t>
            </a:r>
            <a:r>
              <a:rPr lang="de-CH" sz="1000" b="1" kern="1000" spc="23" dirty="0" err="1">
                <a:solidFill>
                  <a:srgbClr val="00B050"/>
                </a:solidFill>
                <a:latin typeface="+mn-lt"/>
                <a:cs typeface="Franklin Gothic Book"/>
              </a:rPr>
              <a:t>green</a:t>
            </a:r>
            <a:r>
              <a:rPr lang="de-CH" sz="1000" b="1" kern="1000" spc="23" dirty="0">
                <a:solidFill>
                  <a:srgbClr val="00B050"/>
                </a:solidFill>
                <a:latin typeface="+mn-lt"/>
                <a:cs typeface="Franklin Gothic Book"/>
              </a:rPr>
              <a:t> trace</a:t>
            </a:r>
            <a:r>
              <a:rPr lang="de-CH" sz="1000" kern="1000" spc="23" dirty="0">
                <a:latin typeface="+mn-lt"/>
                <a:cs typeface="Franklin Gothic Book"/>
              </a:rPr>
              <a:t>), </a:t>
            </a:r>
            <a:r>
              <a:rPr lang="de-CH" sz="1000" kern="1000" spc="23" dirty="0" err="1">
                <a:latin typeface="+mn-lt"/>
                <a:cs typeface="Franklin Gothic Book"/>
              </a:rPr>
              <a:t>the</a:t>
            </a:r>
            <a:r>
              <a:rPr lang="de-CH" sz="1000" kern="1000" spc="23" dirty="0">
                <a:latin typeface="+mn-lt"/>
                <a:cs typeface="Franklin Gothic Book"/>
              </a:rPr>
              <a:t> IFR2042 </a:t>
            </a:r>
            <a:r>
              <a:rPr lang="de-CH" sz="1000" kern="1000" spc="23" dirty="0" err="1">
                <a:latin typeface="+mn-lt"/>
                <a:cs typeface="Franklin Gothic Book"/>
              </a:rPr>
              <a:t>with</a:t>
            </a:r>
            <a:r>
              <a:rPr lang="de-CH" sz="1000" kern="1000" spc="23" dirty="0">
                <a:latin typeface="+mn-lt"/>
                <a:cs typeface="Franklin Gothic Book"/>
              </a:rPr>
              <a:t> DCFM </a:t>
            </a:r>
            <a:r>
              <a:rPr lang="de-CH" sz="1000" kern="1000" spc="23" dirty="0" err="1">
                <a:latin typeface="+mn-lt"/>
                <a:cs typeface="Franklin Gothic Book"/>
              </a:rPr>
              <a:t>enabled</a:t>
            </a:r>
            <a:r>
              <a:rPr lang="de-CH" sz="1000" kern="1000" spc="23" dirty="0">
                <a:latin typeface="+mn-lt"/>
                <a:cs typeface="Franklin Gothic Book"/>
              </a:rPr>
              <a:t> was not </a:t>
            </a:r>
            <a:r>
              <a:rPr lang="de-CH" sz="1000" kern="1000" spc="23" dirty="0" err="1">
                <a:latin typeface="+mn-lt"/>
                <a:cs typeface="Franklin Gothic Book"/>
              </a:rPr>
              <a:t>measured</a:t>
            </a:r>
            <a:r>
              <a:rPr lang="de-CH" sz="1000" kern="1000" spc="23" dirty="0">
                <a:latin typeface="+mn-lt"/>
                <a:cs typeface="Franklin Gothic Book"/>
              </a:rPr>
              <a:t>.</a:t>
            </a:r>
            <a:endParaRPr lang="en-US" sz="1000" kern="1000" spc="23" dirty="0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98933980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771550"/>
            <a:ext cx="5736126" cy="374441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SLS-Operation </a:t>
            </a:r>
            <a:r>
              <a:rPr lang="de-CH" dirty="0" err="1" smtClean="0"/>
              <a:t>Statistics</a:t>
            </a:r>
            <a:r>
              <a:rPr lang="de-CH" dirty="0" smtClean="0"/>
              <a:t> 2021-2022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</a:t>
            </a:fld>
            <a:endParaRPr lang="de-DE" dirty="0"/>
          </a:p>
        </p:txBody>
      </p:sp>
      <p:sp>
        <p:nvSpPr>
          <p:cNvPr id="6" name="TextBox 5"/>
          <p:cNvSpPr txBox="1"/>
          <p:nvPr/>
        </p:nvSpPr>
        <p:spPr>
          <a:xfrm>
            <a:off x="5736126" y="893567"/>
            <a:ext cx="3191850" cy="34071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b="1" dirty="0" smtClean="0">
                <a:solidFill>
                  <a:srgbClr val="000000"/>
                </a:solidFill>
                <a:latin typeface="Calibri"/>
              </a:rPr>
              <a:t>2021: 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dirty="0" smtClean="0">
                <a:solidFill>
                  <a:srgbClr val="000000"/>
                </a:solidFill>
                <a:latin typeface="Calibri"/>
              </a:rPr>
              <a:t>Best beam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availability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ever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99.3%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dirty="0" smtClean="0">
                <a:solidFill>
                  <a:srgbClr val="000000"/>
                </a:solidFill>
                <a:latin typeface="Calibri"/>
              </a:rPr>
              <a:t>Short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of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a 16kV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transformer</a:t>
            </a:r>
            <a:endParaRPr lang="de-CH" dirty="0" smtClean="0">
              <a:solidFill>
                <a:srgbClr val="000000"/>
              </a:solidFill>
              <a:latin typeface="Calibri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Failure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of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reflected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power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measurement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in SSA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Failure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of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6-way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splitter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in SSA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de-CH" sz="800" dirty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b="1" dirty="0" smtClean="0">
                <a:solidFill>
                  <a:srgbClr val="000000"/>
                </a:solidFill>
                <a:latin typeface="Calibri"/>
              </a:rPr>
              <a:t>2022: 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dirty="0" smtClean="0">
                <a:solidFill>
                  <a:srgbClr val="000000"/>
                </a:solidFill>
                <a:latin typeface="Calibri"/>
              </a:rPr>
              <a:t>Taper-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foil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of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Undulator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blocked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beam-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path</a:t>
            </a:r>
            <a:endParaRPr lang="de-CH" dirty="0" smtClean="0">
              <a:solidFill>
                <a:srgbClr val="000000"/>
              </a:solidFill>
              <a:latin typeface="Calibri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Failure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of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Magnet-PS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Incident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at Super-3HC (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see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slides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)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dirty="0" smtClean="0">
                <a:solidFill>
                  <a:srgbClr val="000000"/>
                </a:solidFill>
                <a:latin typeface="Calibri"/>
              </a:rPr>
              <a:t>FPF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causes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vacuum-interlocks</a:t>
            </a:r>
            <a:endParaRPr lang="de-CH" dirty="0" smtClean="0">
              <a:solidFill>
                <a:srgbClr val="000000"/>
              </a:solidFill>
              <a:latin typeface="Calibri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dirty="0" smtClean="0">
                <a:solidFill>
                  <a:srgbClr val="000000"/>
                </a:solidFill>
                <a:latin typeface="Calibri"/>
              </a:rPr>
              <a:t>Klystron-</a:t>
            </a:r>
            <a:r>
              <a:rPr lang="de-CH" dirty="0" err="1">
                <a:solidFill>
                  <a:srgbClr val="000000"/>
                </a:solidFill>
                <a:latin typeface="Calibri"/>
              </a:rPr>
              <a:t>v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acuum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-PS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failure</a:t>
            </a:r>
            <a:endParaRPr lang="de-CH" dirty="0" smtClean="0">
              <a:solidFill>
                <a:srgbClr val="000000"/>
              </a:solidFill>
              <a:latin typeface="Calibri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dirty="0" smtClean="0">
                <a:solidFill>
                  <a:srgbClr val="000000"/>
                </a:solidFill>
                <a:latin typeface="Calibri"/>
              </a:rPr>
              <a:t>LINAC Klystron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Arcing</a:t>
            </a:r>
            <a:endParaRPr lang="en-US" dirty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de-CH" sz="180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31545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>
          <a:xfrm>
            <a:off x="629244" y="597375"/>
            <a:ext cx="5439426" cy="3656970"/>
          </a:xfrm>
        </p:spPr>
        <p:txBody>
          <a:bodyPr/>
          <a:lstStyle/>
          <a:p>
            <a:pPr marL="0" indent="0">
              <a:buNone/>
            </a:pPr>
            <a:r>
              <a:rPr lang="de-CH" sz="1600" b="1" dirty="0"/>
              <a:t>Status</a:t>
            </a:r>
          </a:p>
          <a:p>
            <a:r>
              <a:rPr lang="de-CH" sz="1600" dirty="0" err="1"/>
              <a:t>Since</a:t>
            </a:r>
            <a:r>
              <a:rPr lang="de-CH" sz="1600" dirty="0"/>
              <a:t> March 2023 </a:t>
            </a:r>
            <a:r>
              <a:rPr lang="de-CH" sz="1600" dirty="0" err="1"/>
              <a:t>low</a:t>
            </a:r>
            <a:r>
              <a:rPr lang="de-CH" sz="1600" dirty="0"/>
              <a:t> power (50 W) </a:t>
            </a:r>
            <a:r>
              <a:rPr lang="de-CH" sz="1600" dirty="0" err="1"/>
              <a:t>test</a:t>
            </a:r>
            <a:r>
              <a:rPr lang="de-CH" sz="1600" dirty="0"/>
              <a:t> </a:t>
            </a:r>
            <a:r>
              <a:rPr lang="de-CH" sz="1600" dirty="0" err="1"/>
              <a:t>place</a:t>
            </a:r>
            <a:r>
              <a:rPr lang="de-CH" sz="1600" dirty="0"/>
              <a:t> </a:t>
            </a:r>
            <a:r>
              <a:rPr lang="de-CH" sz="1600" dirty="0" err="1"/>
              <a:t>with</a:t>
            </a:r>
            <a:r>
              <a:rPr lang="de-CH" sz="1600" dirty="0"/>
              <a:t> </a:t>
            </a:r>
            <a:r>
              <a:rPr lang="de-CH" sz="1600" dirty="0" err="1"/>
              <a:t>Elettra</a:t>
            </a:r>
            <a:r>
              <a:rPr lang="de-CH" sz="1600" dirty="0"/>
              <a:t> </a:t>
            </a:r>
            <a:r>
              <a:rPr lang="de-CH" sz="1600" dirty="0" err="1"/>
              <a:t>cavity</a:t>
            </a:r>
            <a:endParaRPr lang="de-CH" sz="1600" dirty="0"/>
          </a:p>
          <a:p>
            <a:r>
              <a:rPr lang="de-CH" sz="1600" dirty="0"/>
              <a:t>April-September 2023 high power </a:t>
            </a:r>
            <a:r>
              <a:rPr lang="de-CH" sz="1600" dirty="0" err="1"/>
              <a:t>testing</a:t>
            </a:r>
            <a:r>
              <a:rPr lang="de-CH" sz="1600" dirty="0"/>
              <a:t>  </a:t>
            </a:r>
            <a:r>
              <a:rPr lang="de-CH" sz="1600" dirty="0" err="1"/>
              <a:t>with</a:t>
            </a:r>
            <a:r>
              <a:rPr lang="de-CH" sz="1600" dirty="0"/>
              <a:t> </a:t>
            </a:r>
            <a:r>
              <a:rPr lang="de-CH" sz="1600" dirty="0" err="1"/>
              <a:t>existing</a:t>
            </a:r>
            <a:r>
              <a:rPr lang="de-CH" sz="1600" dirty="0"/>
              <a:t> Elettra + RI </a:t>
            </a:r>
            <a:r>
              <a:rPr lang="de-CH" sz="1600" dirty="0" err="1"/>
              <a:t>cavity</a:t>
            </a:r>
            <a:r>
              <a:rPr lang="de-CH" sz="1600" dirty="0"/>
              <a:t> RF </a:t>
            </a:r>
            <a:r>
              <a:rPr lang="de-CH" sz="1600" dirty="0" err="1" smtClean="0"/>
              <a:t>cond</a:t>
            </a:r>
            <a:r>
              <a:rPr lang="de-CH" sz="1600" dirty="0" err="1" smtClean="0"/>
              <a:t>itioning</a:t>
            </a:r>
            <a:endParaRPr lang="de-CH" sz="1600" dirty="0">
              <a:solidFill>
                <a:srgbClr val="FF0000"/>
              </a:solidFill>
            </a:endParaRPr>
          </a:p>
          <a:p>
            <a:r>
              <a:rPr lang="de-CH" sz="1600" dirty="0"/>
              <a:t>On-</a:t>
            </a:r>
            <a:r>
              <a:rPr lang="de-CH" sz="1600" dirty="0" err="1"/>
              <a:t>going</a:t>
            </a:r>
            <a:r>
              <a:rPr lang="de-CH" sz="1600" dirty="0"/>
              <a:t> </a:t>
            </a:r>
            <a:r>
              <a:rPr lang="de-CH" sz="1600" dirty="0" err="1" smtClean="0"/>
              <a:t>Fw</a:t>
            </a:r>
            <a:r>
              <a:rPr lang="de-CH" sz="1600" dirty="0" smtClean="0"/>
              <a:t>/</a:t>
            </a:r>
            <a:r>
              <a:rPr lang="de-CH" sz="1600" dirty="0" err="1" smtClean="0"/>
              <a:t>Sw</a:t>
            </a:r>
            <a:r>
              <a:rPr lang="de-CH" sz="1600" dirty="0" smtClean="0"/>
              <a:t>/</a:t>
            </a:r>
            <a:r>
              <a:rPr lang="de-CH" sz="1600" dirty="0" err="1" smtClean="0"/>
              <a:t>Ctrls</a:t>
            </a:r>
            <a:r>
              <a:rPr lang="de-CH" sz="1600" dirty="0" smtClean="0"/>
              <a:t>-Integration,   </a:t>
            </a:r>
            <a:r>
              <a:rPr lang="de-CH" sz="1600" dirty="0" err="1" smtClean="0"/>
              <a:t>Layers</a:t>
            </a:r>
            <a:r>
              <a:rPr lang="de-CH" sz="1600" dirty="0" smtClean="0"/>
              <a:t>:</a:t>
            </a:r>
            <a:endParaRPr lang="de-CH" sz="1600" dirty="0"/>
          </a:p>
          <a:p>
            <a:pPr lvl="1"/>
            <a:r>
              <a:rPr lang="de-CH" sz="1600" dirty="0"/>
              <a:t>FPGA </a:t>
            </a:r>
            <a:r>
              <a:rPr lang="de-CH" sz="1600" dirty="0" err="1"/>
              <a:t>impl</a:t>
            </a:r>
            <a:r>
              <a:rPr lang="de-CH" sz="1600" dirty="0"/>
              <a:t>. </a:t>
            </a:r>
            <a:r>
              <a:rPr lang="de-CH" sz="1600" dirty="0" smtClean="0"/>
              <a:t>on-</a:t>
            </a:r>
            <a:r>
              <a:rPr lang="de-CH" sz="1600" dirty="0" err="1" smtClean="0"/>
              <a:t>going</a:t>
            </a:r>
            <a:r>
              <a:rPr lang="de-CH" sz="1600" dirty="0" smtClean="0"/>
              <a:t>: </a:t>
            </a:r>
            <a:r>
              <a:rPr lang="de-CH" sz="1600" dirty="0" smtClean="0">
                <a:solidFill>
                  <a:srgbClr val="00B050"/>
                </a:solidFill>
              </a:rPr>
              <a:t>DA</a:t>
            </a:r>
            <a:r>
              <a:rPr lang="de-CH" sz="1600" dirty="0" smtClean="0">
                <a:solidFill>
                  <a:srgbClr val="FF0000"/>
                </a:solidFill>
              </a:rPr>
              <a:t>Q</a:t>
            </a:r>
            <a:r>
              <a:rPr lang="de-CH" sz="1600" dirty="0"/>
              <a:t>, </a:t>
            </a:r>
            <a:r>
              <a:rPr lang="de-CH" sz="1600" dirty="0" err="1">
                <a:solidFill>
                  <a:srgbClr val="00B050"/>
                </a:solidFill>
              </a:rPr>
              <a:t>Actuat</a:t>
            </a:r>
            <a:r>
              <a:rPr lang="de-CH" sz="1600" dirty="0" err="1">
                <a:solidFill>
                  <a:srgbClr val="FF0000"/>
                </a:solidFill>
              </a:rPr>
              <a:t>or</a:t>
            </a:r>
            <a:r>
              <a:rPr lang="de-CH" sz="1600" dirty="0"/>
              <a:t>, </a:t>
            </a:r>
            <a:r>
              <a:rPr lang="de-CH" sz="1600" dirty="0" smtClean="0"/>
              <a:t/>
            </a:r>
            <a:br>
              <a:rPr lang="de-CH" sz="1600" dirty="0" smtClean="0"/>
            </a:br>
            <a:r>
              <a:rPr lang="de-CH" sz="1600" dirty="0" smtClean="0">
                <a:solidFill>
                  <a:srgbClr val="FF0000"/>
                </a:solidFill>
              </a:rPr>
              <a:t>fast RF FB-loops</a:t>
            </a:r>
            <a:endParaRPr lang="de-CH" sz="1600" dirty="0">
              <a:solidFill>
                <a:srgbClr val="FF0000"/>
              </a:solidFill>
            </a:endParaRPr>
          </a:p>
          <a:p>
            <a:pPr lvl="1"/>
            <a:r>
              <a:rPr lang="de-CH" sz="1600" dirty="0" err="1"/>
              <a:t>Generic</a:t>
            </a:r>
            <a:r>
              <a:rPr lang="de-CH" sz="1600" dirty="0"/>
              <a:t> IOC </a:t>
            </a:r>
            <a:r>
              <a:rPr lang="de-CH" sz="1600" dirty="0" smtClean="0"/>
              <a:t>on-</a:t>
            </a:r>
            <a:r>
              <a:rPr lang="de-CH" sz="1600" dirty="0" err="1" smtClean="0"/>
              <a:t>going</a:t>
            </a:r>
            <a:r>
              <a:rPr lang="de-CH" sz="1600" dirty="0" smtClean="0"/>
              <a:t>: </a:t>
            </a:r>
            <a:r>
              <a:rPr lang="de-CH" sz="1600" dirty="0" smtClean="0">
                <a:solidFill>
                  <a:srgbClr val="00B050"/>
                </a:solidFill>
              </a:rPr>
              <a:t>DAQ </a:t>
            </a:r>
            <a:r>
              <a:rPr lang="de-CH" sz="1600" dirty="0" err="1">
                <a:solidFill>
                  <a:srgbClr val="00B050"/>
                </a:solidFill>
              </a:rPr>
              <a:t>with</a:t>
            </a:r>
            <a:r>
              <a:rPr lang="de-CH" sz="1600" dirty="0">
                <a:solidFill>
                  <a:srgbClr val="00B050"/>
                </a:solidFill>
              </a:rPr>
              <a:t> </a:t>
            </a:r>
            <a:r>
              <a:rPr lang="de-CH" sz="1600" dirty="0" err="1">
                <a:solidFill>
                  <a:srgbClr val="00B050"/>
                </a:solidFill>
              </a:rPr>
              <a:t>synchr</a:t>
            </a:r>
            <a:r>
              <a:rPr lang="de-CH" sz="1600" dirty="0">
                <a:solidFill>
                  <a:srgbClr val="00B050"/>
                </a:solidFill>
              </a:rPr>
              <a:t>. </a:t>
            </a:r>
            <a:r>
              <a:rPr lang="de-CH" sz="1600" dirty="0" smtClean="0">
                <a:solidFill>
                  <a:srgbClr val="00B050"/>
                </a:solidFill>
              </a:rPr>
              <a:t/>
            </a:r>
            <a:br>
              <a:rPr lang="de-CH" sz="1600" dirty="0" smtClean="0">
                <a:solidFill>
                  <a:srgbClr val="00B050"/>
                </a:solidFill>
              </a:rPr>
            </a:br>
            <a:r>
              <a:rPr lang="de-CH" sz="1600" dirty="0" smtClean="0">
                <a:solidFill>
                  <a:srgbClr val="00B050"/>
                </a:solidFill>
              </a:rPr>
              <a:t>time-</a:t>
            </a:r>
            <a:r>
              <a:rPr lang="de-CH" sz="1600" dirty="0" err="1" smtClean="0">
                <a:solidFill>
                  <a:srgbClr val="00B050"/>
                </a:solidFill>
              </a:rPr>
              <a:t>stamps</a:t>
            </a:r>
            <a:endParaRPr lang="de-CH" sz="1600" dirty="0">
              <a:solidFill>
                <a:srgbClr val="00B050"/>
              </a:solidFill>
            </a:endParaRPr>
          </a:p>
          <a:p>
            <a:pPr lvl="1"/>
            <a:r>
              <a:rPr lang="de-CH" sz="1600" dirty="0">
                <a:solidFill>
                  <a:srgbClr val="010000"/>
                </a:solidFill>
              </a:rPr>
              <a:t>HLA IOC </a:t>
            </a:r>
            <a:r>
              <a:rPr lang="de-CH" sz="1600" dirty="0" smtClean="0">
                <a:solidFill>
                  <a:srgbClr val="010000"/>
                </a:solidFill>
              </a:rPr>
              <a:t>on-</a:t>
            </a:r>
            <a:r>
              <a:rPr lang="de-CH" sz="1600" dirty="0" err="1" smtClean="0">
                <a:solidFill>
                  <a:srgbClr val="010000"/>
                </a:solidFill>
              </a:rPr>
              <a:t>going</a:t>
            </a:r>
            <a:r>
              <a:rPr lang="de-CH" sz="1600" dirty="0" smtClean="0">
                <a:solidFill>
                  <a:srgbClr val="010000"/>
                </a:solidFill>
              </a:rPr>
              <a:t>: </a:t>
            </a:r>
            <a:r>
              <a:rPr lang="de-CH" sz="1600" dirty="0" err="1" smtClean="0">
                <a:solidFill>
                  <a:srgbClr val="00B050"/>
                </a:solidFill>
              </a:rPr>
              <a:t>Ramping</a:t>
            </a:r>
            <a:r>
              <a:rPr lang="de-CH" sz="1600" dirty="0" smtClean="0">
                <a:solidFill>
                  <a:srgbClr val="00B050"/>
                </a:solidFill>
              </a:rPr>
              <a:t> </a:t>
            </a:r>
            <a:r>
              <a:rPr lang="de-CH" sz="1600" dirty="0">
                <a:solidFill>
                  <a:srgbClr val="00B050"/>
                </a:solidFill>
              </a:rPr>
              <a:t>&amp; </a:t>
            </a:r>
            <a:r>
              <a:rPr lang="de-CH" sz="1600" dirty="0" err="1">
                <a:solidFill>
                  <a:srgbClr val="00B050"/>
                </a:solidFill>
              </a:rPr>
              <a:t>state</a:t>
            </a:r>
            <a:r>
              <a:rPr lang="de-CH" sz="1600" dirty="0">
                <a:solidFill>
                  <a:srgbClr val="00B050"/>
                </a:solidFill>
              </a:rPr>
              <a:t> </a:t>
            </a:r>
            <a:r>
              <a:rPr lang="de-CH" sz="1600" dirty="0" err="1">
                <a:solidFill>
                  <a:srgbClr val="00B050"/>
                </a:solidFill>
              </a:rPr>
              <a:t>ctrl</a:t>
            </a:r>
            <a:r>
              <a:rPr lang="de-CH" sz="1600" dirty="0" smtClean="0">
                <a:solidFill>
                  <a:srgbClr val="00B050"/>
                </a:solidFill>
              </a:rPr>
              <a:t>.,</a:t>
            </a:r>
            <a:br>
              <a:rPr lang="de-CH" sz="1600" dirty="0" smtClean="0">
                <a:solidFill>
                  <a:srgbClr val="00B050"/>
                </a:solidFill>
              </a:rPr>
            </a:br>
            <a:r>
              <a:rPr lang="de-CH" sz="1600" dirty="0" smtClean="0">
                <a:solidFill>
                  <a:srgbClr val="00B050"/>
                </a:solidFill>
              </a:rPr>
              <a:t> </a:t>
            </a:r>
            <a:r>
              <a:rPr lang="de-CH" sz="1600" dirty="0" err="1">
                <a:solidFill>
                  <a:srgbClr val="00B050"/>
                </a:solidFill>
              </a:rPr>
              <a:t>resonance</a:t>
            </a:r>
            <a:r>
              <a:rPr lang="de-CH" sz="1600" dirty="0">
                <a:solidFill>
                  <a:srgbClr val="00B050"/>
                </a:solidFill>
              </a:rPr>
              <a:t> </a:t>
            </a:r>
            <a:r>
              <a:rPr lang="de-CH" sz="1600" dirty="0" err="1">
                <a:solidFill>
                  <a:srgbClr val="00B050"/>
                </a:solidFill>
              </a:rPr>
              <a:t>tuning</a:t>
            </a:r>
            <a:r>
              <a:rPr lang="de-CH" sz="1600" dirty="0">
                <a:solidFill>
                  <a:srgbClr val="00B050"/>
                </a:solidFill>
              </a:rPr>
              <a:t>, </a:t>
            </a:r>
            <a:r>
              <a:rPr lang="de-CH" sz="1600" dirty="0" err="1">
                <a:solidFill>
                  <a:srgbClr val="00B050"/>
                </a:solidFill>
              </a:rPr>
              <a:t>physical</a:t>
            </a:r>
            <a:r>
              <a:rPr lang="de-CH" sz="1600" dirty="0">
                <a:solidFill>
                  <a:srgbClr val="00B050"/>
                </a:solidFill>
              </a:rPr>
              <a:t> </a:t>
            </a:r>
            <a:r>
              <a:rPr lang="de-CH" sz="1600" dirty="0" err="1">
                <a:solidFill>
                  <a:srgbClr val="00B050"/>
                </a:solidFill>
              </a:rPr>
              <a:t>units</a:t>
            </a:r>
            <a:r>
              <a:rPr lang="de-CH" sz="1600" dirty="0">
                <a:solidFill>
                  <a:srgbClr val="00B050"/>
                </a:solidFill>
              </a:rPr>
              <a:t> </a:t>
            </a:r>
            <a:r>
              <a:rPr lang="de-CH" sz="1600" dirty="0" smtClean="0">
                <a:solidFill>
                  <a:srgbClr val="00B050"/>
                </a:solidFill>
              </a:rPr>
              <a:t/>
            </a:r>
            <a:br>
              <a:rPr lang="de-CH" sz="1600" dirty="0" smtClean="0">
                <a:solidFill>
                  <a:srgbClr val="00B050"/>
                </a:solidFill>
              </a:rPr>
            </a:br>
            <a:r>
              <a:rPr lang="de-CH" sz="1600" dirty="0" err="1" smtClean="0">
                <a:solidFill>
                  <a:srgbClr val="00B050"/>
                </a:solidFill>
              </a:rPr>
              <a:t>calibrations</a:t>
            </a:r>
            <a:r>
              <a:rPr lang="de-CH" sz="1600" dirty="0" smtClean="0">
                <a:solidFill>
                  <a:srgbClr val="00B050"/>
                </a:solidFill>
              </a:rPr>
              <a:t> </a:t>
            </a:r>
            <a:endParaRPr lang="de-CH" sz="16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LLRF 500 MHz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20</a:t>
            </a:fld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6228184" y="3659903"/>
            <a:ext cx="3169481" cy="2793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25" kern="1000" spc="23" dirty="0">
                <a:latin typeface="Franklin Gothic Book"/>
                <a:cs typeface="Franklin Gothic Book"/>
              </a:rPr>
              <a:t>Fig. 1: Panels </a:t>
            </a:r>
            <a:r>
              <a:rPr lang="de-CH" sz="825" kern="1000" spc="23" dirty="0" err="1">
                <a:latin typeface="Franklin Gothic Book"/>
                <a:cs typeface="Franklin Gothic Book"/>
              </a:rPr>
              <a:t>screenshot</a:t>
            </a:r>
            <a:r>
              <a:rPr lang="de-CH" sz="825" kern="1000" spc="23" dirty="0">
                <a:latin typeface="Franklin Gothic Book"/>
                <a:cs typeface="Franklin Gothic Book"/>
              </a:rPr>
              <a:t> on 2023-04-25 at SLS </a:t>
            </a:r>
            <a:r>
              <a:rPr lang="de-CH" sz="825" kern="1000" spc="23" dirty="0" err="1">
                <a:latin typeface="Franklin Gothic Book"/>
                <a:cs typeface="Franklin Gothic Book"/>
              </a:rPr>
              <a:t>test</a:t>
            </a:r>
            <a:r>
              <a:rPr lang="de-CH" sz="825" kern="1000" spc="23" dirty="0">
                <a:latin typeface="Franklin Gothic Book"/>
                <a:cs typeface="Franklin Gothic Book"/>
              </a:rPr>
              <a:t> stand</a:t>
            </a:r>
            <a:br>
              <a:rPr lang="de-CH" sz="825" kern="1000" spc="23" dirty="0">
                <a:latin typeface="Franklin Gothic Book"/>
                <a:cs typeface="Franklin Gothic Book"/>
              </a:rPr>
            </a:br>
            <a:r>
              <a:rPr lang="de-CH" sz="825" kern="1000" spc="23" dirty="0">
                <a:latin typeface="Franklin Gothic Book"/>
                <a:cs typeface="Franklin Gothic Book"/>
              </a:rPr>
              <a:t>           </a:t>
            </a:r>
            <a:r>
              <a:rPr lang="de-CH" sz="825" kern="1000" spc="23" dirty="0" err="1">
                <a:latin typeface="Franklin Gothic Book"/>
                <a:cs typeface="Franklin Gothic Book"/>
              </a:rPr>
              <a:t>run</a:t>
            </a:r>
            <a:r>
              <a:rPr lang="de-CH" sz="825" kern="1000" spc="23" dirty="0">
                <a:latin typeface="Franklin Gothic Book"/>
                <a:cs typeface="Franklin Gothic Book"/>
              </a:rPr>
              <a:t> open-loop, </a:t>
            </a:r>
            <a:r>
              <a:rPr lang="de-CH" sz="825" kern="1000" spc="23" dirty="0" err="1">
                <a:latin typeface="Franklin Gothic Book"/>
                <a:cs typeface="Franklin Gothic Book"/>
              </a:rPr>
              <a:t>only</a:t>
            </a:r>
            <a:r>
              <a:rPr lang="de-CH" sz="825" kern="1000" spc="23" dirty="0">
                <a:latin typeface="Franklin Gothic Book"/>
                <a:cs typeface="Franklin Gothic Book"/>
              </a:rPr>
              <a:t> </a:t>
            </a:r>
            <a:r>
              <a:rPr lang="de-CH" sz="825" kern="1000" spc="23" dirty="0" err="1">
                <a:latin typeface="Franklin Gothic Book"/>
                <a:cs typeface="Franklin Gothic Book"/>
              </a:rPr>
              <a:t>cavity</a:t>
            </a:r>
            <a:r>
              <a:rPr lang="de-CH" sz="825" kern="1000" spc="23" dirty="0">
                <a:latin typeface="Franklin Gothic Book"/>
                <a:cs typeface="Franklin Gothic Book"/>
              </a:rPr>
              <a:t> </a:t>
            </a:r>
            <a:r>
              <a:rPr lang="de-CH" sz="825" kern="1000" spc="23" dirty="0" err="1">
                <a:latin typeface="Franklin Gothic Book"/>
                <a:cs typeface="Franklin Gothic Book"/>
              </a:rPr>
              <a:t>tuning</a:t>
            </a:r>
            <a:r>
              <a:rPr lang="de-CH" sz="825" kern="1000" spc="23" dirty="0">
                <a:latin typeface="Franklin Gothic Book"/>
                <a:cs typeface="Franklin Gothic Book"/>
              </a:rPr>
              <a:t> </a:t>
            </a:r>
            <a:r>
              <a:rPr lang="de-CH" sz="825" kern="1000" spc="23" dirty="0" err="1">
                <a:latin typeface="Franklin Gothic Book"/>
                <a:cs typeface="Franklin Gothic Book"/>
              </a:rPr>
              <a:t>loop</a:t>
            </a:r>
            <a:r>
              <a:rPr lang="de-CH" sz="825" kern="1000" spc="23" dirty="0">
                <a:latin typeface="Franklin Gothic Book"/>
                <a:cs typeface="Franklin Gothic Book"/>
              </a:rPr>
              <a:t> </a:t>
            </a:r>
            <a:r>
              <a:rPr lang="de-CH" sz="825" kern="1000" spc="23" dirty="0" err="1">
                <a:latin typeface="Franklin Gothic Book"/>
                <a:cs typeface="Franklin Gothic Book"/>
              </a:rPr>
              <a:t>active</a:t>
            </a:r>
            <a:r>
              <a:rPr lang="de-CH" sz="825" kern="1000" spc="23" dirty="0">
                <a:latin typeface="Franklin Gothic Book"/>
                <a:cs typeface="Franklin Gothic Book"/>
              </a:rPr>
              <a:t>.</a:t>
            </a:r>
            <a:endParaRPr lang="en-US" sz="825" kern="1000" spc="23" dirty="0" err="1">
              <a:latin typeface="Franklin Gothic Book"/>
              <a:cs typeface="Franklin Gothic Book"/>
            </a:endParaRPr>
          </a:p>
        </p:txBody>
      </p:sp>
      <p:sp>
        <p:nvSpPr>
          <p:cNvPr id="9" name="Textfeld 8"/>
          <p:cNvSpPr txBox="1"/>
          <p:nvPr/>
        </p:nvSpPr>
        <p:spPr>
          <a:xfrm rot="16200000">
            <a:off x="-99568" y="4400602"/>
            <a:ext cx="756084" cy="5299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900" kern="1000" spc="23" dirty="0">
                <a:latin typeface="+mn-lt"/>
                <a:cs typeface="Franklin Gothic Book"/>
              </a:rPr>
              <a:t>Slide: R. Kalt, </a:t>
            </a:r>
            <a:r>
              <a:rPr lang="de-CH" sz="900" kern="1000" spc="23" dirty="0" err="1">
                <a:latin typeface="+mn-lt"/>
                <a:cs typeface="Franklin Gothic Book"/>
              </a:rPr>
              <a:t>group</a:t>
            </a:r>
            <a:r>
              <a:rPr lang="de-CH" sz="900" kern="1000" spc="23" dirty="0">
                <a:latin typeface="+mn-lt"/>
                <a:cs typeface="Franklin Gothic Book"/>
              </a:rPr>
              <a:t> 8417, 25.10.2023</a:t>
            </a:r>
            <a:endParaRPr lang="en-US" sz="900" kern="1000" spc="23" dirty="0">
              <a:latin typeface="+mn-lt"/>
              <a:cs typeface="Franklin Gothic Book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1398" y="240892"/>
            <a:ext cx="2614023" cy="332673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8206312" y="364177"/>
            <a:ext cx="685800" cy="22830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350" b="1" kern="1000" spc="23" dirty="0">
                <a:solidFill>
                  <a:srgbClr val="FF0000"/>
                </a:solidFill>
                <a:latin typeface="+mn-lt"/>
                <a:cs typeface="Franklin Gothic Book"/>
              </a:rPr>
              <a:t>57 kW</a:t>
            </a:r>
            <a:endParaRPr lang="en-US" sz="1350" b="1" kern="1000" spc="23" dirty="0">
              <a:solidFill>
                <a:srgbClr val="FF0000"/>
              </a:solidFill>
              <a:latin typeface="+mn-lt"/>
              <a:cs typeface="Franklin Gothic Book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398017" y="713066"/>
            <a:ext cx="685800" cy="3000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350" b="1" kern="1000" spc="23" dirty="0">
                <a:solidFill>
                  <a:srgbClr val="FF0000"/>
                </a:solidFill>
                <a:latin typeface="+mn-lt"/>
                <a:cs typeface="Franklin Gothic Book"/>
              </a:rPr>
              <a:t>566 </a:t>
            </a:r>
            <a:r>
              <a:rPr lang="de-CH" sz="1350" b="1" kern="1000" spc="23" dirty="0" err="1">
                <a:solidFill>
                  <a:srgbClr val="FF0000"/>
                </a:solidFill>
                <a:latin typeface="+mn-lt"/>
                <a:cs typeface="Franklin Gothic Book"/>
              </a:rPr>
              <a:t>kVp</a:t>
            </a:r>
            <a:endParaRPr lang="en-US" sz="1350" b="1" kern="1000" spc="23" dirty="0">
              <a:solidFill>
                <a:srgbClr val="FF0000"/>
              </a:solidFill>
              <a:latin typeface="+mn-lt"/>
              <a:cs typeface="Franklin Gothic Book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101" y="1995686"/>
            <a:ext cx="1704067" cy="2120253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649656" y="4122486"/>
            <a:ext cx="7450736" cy="8255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CH" b="1" dirty="0">
                <a:latin typeface="+mn-lt"/>
              </a:rPr>
              <a:t>Outlook</a:t>
            </a:r>
          </a:p>
          <a:p>
            <a:pPr marL="214313" indent="-21431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CH" dirty="0">
                <a:latin typeface="+mn-lt"/>
              </a:rPr>
              <a:t>Implementation </a:t>
            </a:r>
            <a:r>
              <a:rPr lang="de-CH" dirty="0" err="1">
                <a:latin typeface="+mn-lt"/>
              </a:rPr>
              <a:t>of</a:t>
            </a:r>
            <a:r>
              <a:rPr lang="de-CH" dirty="0">
                <a:latin typeface="+mn-lt"/>
              </a:rPr>
              <a:t> </a:t>
            </a:r>
            <a:r>
              <a:rPr lang="de-CH" dirty="0" err="1">
                <a:latin typeface="+mn-lt"/>
              </a:rPr>
              <a:t>Fw</a:t>
            </a:r>
            <a:r>
              <a:rPr lang="de-CH" dirty="0">
                <a:latin typeface="+mn-lt"/>
              </a:rPr>
              <a:t>/</a:t>
            </a:r>
            <a:r>
              <a:rPr lang="de-CH" dirty="0" err="1">
                <a:latin typeface="+mn-lt"/>
              </a:rPr>
              <a:t>Sw</a:t>
            </a:r>
            <a:r>
              <a:rPr lang="de-CH" dirty="0">
                <a:latin typeface="+mn-lt"/>
              </a:rPr>
              <a:t>/IOC </a:t>
            </a:r>
            <a:r>
              <a:rPr lang="de-CH" dirty="0" err="1">
                <a:latin typeface="+mn-lt"/>
              </a:rPr>
              <a:t>functionalities</a:t>
            </a:r>
            <a:r>
              <a:rPr lang="de-CH" dirty="0">
                <a:latin typeface="+mn-lt"/>
              </a:rPr>
              <a:t> </a:t>
            </a:r>
            <a:r>
              <a:rPr lang="de-CH" dirty="0" err="1">
                <a:latin typeface="+mn-lt"/>
              </a:rPr>
              <a:t>as</a:t>
            </a:r>
            <a:r>
              <a:rPr lang="de-CH" dirty="0">
                <a:latin typeface="+mn-lt"/>
              </a:rPr>
              <a:t> </a:t>
            </a:r>
            <a:r>
              <a:rPr lang="de-CH" dirty="0" err="1">
                <a:latin typeface="+mn-lt"/>
              </a:rPr>
              <a:t>defined</a:t>
            </a:r>
            <a:r>
              <a:rPr lang="de-CH" dirty="0">
                <a:latin typeface="+mn-lt"/>
              </a:rPr>
              <a:t> in </a:t>
            </a:r>
            <a:r>
              <a:rPr lang="de-CH" dirty="0" err="1">
                <a:latin typeface="+mn-lt"/>
              </a:rPr>
              <a:t>the</a:t>
            </a:r>
            <a:r>
              <a:rPr lang="de-CH" dirty="0">
                <a:latin typeface="+mn-lt"/>
              </a:rPr>
              <a:t> </a:t>
            </a:r>
            <a:r>
              <a:rPr lang="de-CH" dirty="0" err="1">
                <a:latin typeface="+mn-lt"/>
              </a:rPr>
              <a:t>requirements</a:t>
            </a:r>
            <a:r>
              <a:rPr lang="de-CH" dirty="0">
                <a:latin typeface="+mn-lt"/>
              </a:rPr>
              <a:t>.</a:t>
            </a:r>
          </a:p>
          <a:p>
            <a:pPr marL="214313" indent="-21431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CH" dirty="0" err="1">
                <a:latin typeface="+mn-lt"/>
              </a:rPr>
              <a:t>Hw</a:t>
            </a:r>
            <a:r>
              <a:rPr lang="de-CH" dirty="0">
                <a:latin typeface="+mn-lt"/>
              </a:rPr>
              <a:t> </a:t>
            </a:r>
            <a:r>
              <a:rPr lang="de-CH" dirty="0" err="1">
                <a:latin typeface="+mn-lt"/>
              </a:rPr>
              <a:t>series</a:t>
            </a:r>
            <a:r>
              <a:rPr lang="de-CH" dirty="0">
                <a:latin typeface="+mn-lt"/>
              </a:rPr>
              <a:t> </a:t>
            </a:r>
            <a:r>
              <a:rPr lang="de-CH" dirty="0" err="1">
                <a:latin typeface="+mn-lt"/>
              </a:rPr>
              <a:t>production</a:t>
            </a:r>
            <a:r>
              <a:rPr lang="de-CH" dirty="0">
                <a:latin typeface="+mn-lt"/>
              </a:rPr>
              <a:t>/</a:t>
            </a:r>
            <a:r>
              <a:rPr lang="de-CH" dirty="0" err="1">
                <a:latin typeface="+mn-lt"/>
              </a:rPr>
              <a:t>procurement</a:t>
            </a:r>
            <a:r>
              <a:rPr lang="de-CH" dirty="0">
                <a:latin typeface="+mn-lt"/>
              </a:rPr>
              <a:t>, </a:t>
            </a:r>
            <a:r>
              <a:rPr lang="de-CH" dirty="0" err="1">
                <a:latin typeface="+mn-lt"/>
              </a:rPr>
              <a:t>verification</a:t>
            </a:r>
            <a:r>
              <a:rPr lang="de-CH" dirty="0">
                <a:latin typeface="+mn-lt"/>
              </a:rPr>
              <a:t>, </a:t>
            </a:r>
            <a:r>
              <a:rPr lang="de-CH" dirty="0" err="1">
                <a:latin typeface="+mn-lt"/>
              </a:rPr>
              <a:t>characterization</a:t>
            </a:r>
            <a:endParaRPr lang="de-CH" dirty="0">
              <a:latin typeface="+mn-lt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86B0881-2CCF-37AD-3B16-EEFF7E70F81A}"/>
              </a:ext>
            </a:extLst>
          </p:cNvPr>
          <p:cNvSpPr txBox="1"/>
          <p:nvPr/>
        </p:nvSpPr>
        <p:spPr>
          <a:xfrm rot="16200000">
            <a:off x="138318" y="2731108"/>
            <a:ext cx="280312" cy="5299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900" kern="1000" spc="23" dirty="0">
                <a:latin typeface="+mn-lt"/>
                <a:cs typeface="Franklin Gothic Book"/>
              </a:rPr>
              <a:t>Legend: </a:t>
            </a:r>
            <a:r>
              <a:rPr lang="de-CH" sz="900" kern="1000" spc="23" dirty="0" err="1">
                <a:solidFill>
                  <a:srgbClr val="00B050"/>
                </a:solidFill>
                <a:latin typeface="+mn-lt"/>
                <a:cs typeface="Franklin Gothic Book"/>
              </a:rPr>
              <a:t>Done</a:t>
            </a:r>
            <a:r>
              <a:rPr lang="de-CH" sz="900" kern="1000" spc="23" dirty="0">
                <a:latin typeface="+mn-lt"/>
                <a:cs typeface="Franklin Gothic Book"/>
              </a:rPr>
              <a:t>, </a:t>
            </a:r>
            <a:r>
              <a:rPr lang="de-CH" sz="900" kern="1000" spc="23" dirty="0">
                <a:solidFill>
                  <a:srgbClr val="FF0000"/>
                </a:solidFill>
                <a:latin typeface="+mn-lt"/>
                <a:cs typeface="Franklin Gothic Book"/>
              </a:rPr>
              <a:t>not </a:t>
            </a:r>
            <a:r>
              <a:rPr lang="de-CH" sz="900" kern="1000" spc="23" dirty="0" err="1">
                <a:solidFill>
                  <a:srgbClr val="FF0000"/>
                </a:solidFill>
                <a:latin typeface="+mn-lt"/>
                <a:cs typeface="Franklin Gothic Book"/>
              </a:rPr>
              <a:t>yet</a:t>
            </a:r>
            <a:r>
              <a:rPr lang="de-CH" sz="900" kern="1000" spc="23" dirty="0">
                <a:solidFill>
                  <a:srgbClr val="FF0000"/>
                </a:solidFill>
                <a:latin typeface="+mn-lt"/>
                <a:cs typeface="Franklin Gothic Book"/>
              </a:rPr>
              <a:t> </a:t>
            </a:r>
            <a:r>
              <a:rPr lang="de-CH" sz="900" kern="1000" spc="23" dirty="0" err="1">
                <a:solidFill>
                  <a:srgbClr val="FF0000"/>
                </a:solidFill>
                <a:latin typeface="+mn-lt"/>
                <a:cs typeface="Franklin Gothic Book"/>
              </a:rPr>
              <a:t>done</a:t>
            </a:r>
            <a:endParaRPr lang="en-US" sz="900" kern="1000" spc="23" dirty="0">
              <a:solidFill>
                <a:srgbClr val="FF0000"/>
              </a:solidFill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95700972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1273688-989C-DA6E-753C-1E453AE55F8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9452" y="1024068"/>
            <a:ext cx="7742237" cy="3509963"/>
          </a:xfrm>
        </p:spPr>
        <p:txBody>
          <a:bodyPr/>
          <a:lstStyle/>
          <a:p>
            <a:r>
              <a:rPr lang="de-CH" sz="1600" dirty="0"/>
              <a:t>Purpose: </a:t>
            </a:r>
            <a:r>
              <a:rPr lang="de-CH" sz="1600" b="1" dirty="0">
                <a:solidFill>
                  <a:srgbClr val="FF0000"/>
                </a:solidFill>
              </a:rPr>
              <a:t>Equipment </a:t>
            </a:r>
            <a:r>
              <a:rPr lang="de-CH" sz="1600" b="1" dirty="0" err="1">
                <a:solidFill>
                  <a:srgbClr val="FF0000"/>
                </a:solidFill>
              </a:rPr>
              <a:t>protection</a:t>
            </a:r>
            <a:r>
              <a:rPr lang="de-CH" sz="1600" b="1" dirty="0">
                <a:solidFill>
                  <a:srgbClr val="FF0000"/>
                </a:solidFill>
              </a:rPr>
              <a:t> </a:t>
            </a:r>
            <a:r>
              <a:rPr lang="de-CH" sz="1600" dirty="0" err="1" smtClean="0"/>
              <a:t>for</a:t>
            </a:r>
            <a:r>
              <a:rPr lang="de-CH" sz="1600" dirty="0" smtClean="0"/>
              <a:t> an </a:t>
            </a:r>
            <a:br>
              <a:rPr lang="de-CH" sz="1600" dirty="0" smtClean="0"/>
            </a:br>
            <a:r>
              <a:rPr lang="de-CH" sz="1600" dirty="0" smtClean="0"/>
              <a:t>RF </a:t>
            </a:r>
            <a:r>
              <a:rPr lang="de-CH" sz="1600" dirty="0" err="1"/>
              <a:t>station</a:t>
            </a:r>
            <a:r>
              <a:rPr lang="de-CH" sz="1600" dirty="0"/>
              <a:t> </a:t>
            </a:r>
            <a:r>
              <a:rPr lang="de-CH" sz="1600" dirty="0" err="1"/>
              <a:t>as</a:t>
            </a:r>
            <a:r>
              <a:rPr lang="de-CH" sz="1600" dirty="0"/>
              <a:t> a </a:t>
            </a:r>
            <a:r>
              <a:rPr lang="de-CH" sz="1600" dirty="0" err="1"/>
              <a:t>whole</a:t>
            </a:r>
            <a:r>
              <a:rPr lang="de-CH" sz="1600" dirty="0"/>
              <a:t>. All </a:t>
            </a:r>
            <a:r>
              <a:rPr lang="de-CH" sz="1600" dirty="0" smtClean="0"/>
              <a:t>personal </a:t>
            </a:r>
            <a:r>
              <a:rPr lang="de-CH" sz="1600" dirty="0" err="1" smtClean="0"/>
              <a:t>safety</a:t>
            </a:r>
            <a:r>
              <a:rPr lang="de-CH" sz="1600" dirty="0" smtClean="0"/>
              <a:t> </a:t>
            </a:r>
            <a:br>
              <a:rPr lang="de-CH" sz="1600" dirty="0" smtClean="0"/>
            </a:br>
            <a:r>
              <a:rPr lang="de-CH" sz="1600" dirty="0" smtClean="0"/>
              <a:t>relevant </a:t>
            </a:r>
            <a:r>
              <a:rPr lang="de-CH" sz="1600" dirty="0" err="1"/>
              <a:t>signal</a:t>
            </a:r>
            <a:r>
              <a:rPr lang="de-CH" sz="1600" dirty="0"/>
              <a:t> </a:t>
            </a:r>
            <a:r>
              <a:rPr lang="de-CH" sz="1600" dirty="0" err="1"/>
              <a:t>are</a:t>
            </a:r>
            <a:r>
              <a:rPr lang="de-CH" sz="1600" dirty="0"/>
              <a:t> </a:t>
            </a:r>
            <a:r>
              <a:rPr lang="de-CH" sz="1600" dirty="0" err="1" smtClean="0"/>
              <a:t>directly</a:t>
            </a:r>
            <a:r>
              <a:rPr lang="de-CH" sz="1600" dirty="0" smtClean="0"/>
              <a:t> </a:t>
            </a:r>
            <a:r>
              <a:rPr lang="de-CH" sz="1600" dirty="0" err="1" smtClean="0"/>
              <a:t>processed</a:t>
            </a:r>
            <a:r>
              <a:rPr lang="de-CH" sz="1600" dirty="0" smtClean="0"/>
              <a:t> </a:t>
            </a:r>
            <a:r>
              <a:rPr lang="de-CH" sz="1600" dirty="0"/>
              <a:t>at </a:t>
            </a:r>
            <a:r>
              <a:rPr lang="de-CH" sz="1600" dirty="0" err="1"/>
              <a:t>the</a:t>
            </a:r>
            <a:r>
              <a:rPr lang="de-CH" sz="1600" dirty="0"/>
              <a:t> </a:t>
            </a:r>
            <a:r>
              <a:rPr lang="de-CH" sz="1600" dirty="0" smtClean="0"/>
              <a:t/>
            </a:r>
            <a:br>
              <a:rPr lang="de-CH" sz="1600" dirty="0" smtClean="0"/>
            </a:br>
            <a:r>
              <a:rPr lang="de-CH" sz="1600" dirty="0" smtClean="0"/>
              <a:t>HPRF </a:t>
            </a:r>
            <a:r>
              <a:rPr lang="de-CH" sz="1600" dirty="0" err="1"/>
              <a:t>amplifier</a:t>
            </a:r>
            <a:r>
              <a:rPr lang="de-CH" sz="1600" dirty="0"/>
              <a:t>.</a:t>
            </a:r>
          </a:p>
          <a:p>
            <a:r>
              <a:rPr lang="de-CH" sz="1600" dirty="0" err="1"/>
              <a:t>Completely</a:t>
            </a:r>
            <a:r>
              <a:rPr lang="de-CH" sz="1600" dirty="0"/>
              <a:t> </a:t>
            </a:r>
            <a:r>
              <a:rPr lang="de-CH" sz="1600" b="1" dirty="0" err="1">
                <a:solidFill>
                  <a:srgbClr val="FF0000"/>
                </a:solidFill>
              </a:rPr>
              <a:t>separated</a:t>
            </a:r>
            <a:r>
              <a:rPr lang="de-CH" sz="1600" dirty="0"/>
              <a:t> </a:t>
            </a:r>
            <a:r>
              <a:rPr lang="de-CH" sz="1600" dirty="0" err="1"/>
              <a:t>from</a:t>
            </a:r>
            <a:r>
              <a:rPr lang="de-CH" sz="1600" dirty="0"/>
              <a:t> </a:t>
            </a:r>
            <a:r>
              <a:rPr lang="de-CH" sz="1600" dirty="0" smtClean="0"/>
              <a:t>LLRF in </a:t>
            </a:r>
            <a:r>
              <a:rPr lang="de-CH" sz="1600" dirty="0" err="1"/>
              <a:t>order</a:t>
            </a:r>
            <a:r>
              <a:rPr lang="de-CH" sz="1600" dirty="0"/>
              <a:t> </a:t>
            </a:r>
            <a:r>
              <a:rPr lang="de-CH" sz="1600" dirty="0" err="1"/>
              <a:t>to</a:t>
            </a:r>
            <a:r>
              <a:rPr lang="de-CH" sz="1600" dirty="0"/>
              <a:t> </a:t>
            </a:r>
            <a:r>
              <a:rPr lang="de-CH" sz="1600" dirty="0" smtClean="0"/>
              <a:t/>
            </a:r>
            <a:br>
              <a:rPr lang="de-CH" sz="1600" dirty="0" smtClean="0"/>
            </a:br>
            <a:r>
              <a:rPr lang="de-CH" sz="1600" dirty="0" err="1" smtClean="0"/>
              <a:t>simplify</a:t>
            </a:r>
            <a:r>
              <a:rPr lang="de-CH" sz="1600" dirty="0" smtClean="0"/>
              <a:t> </a:t>
            </a:r>
            <a:r>
              <a:rPr lang="de-CH" sz="1600" dirty="0" err="1"/>
              <a:t>the</a:t>
            </a:r>
            <a:r>
              <a:rPr lang="de-CH" sz="1600" dirty="0"/>
              <a:t> </a:t>
            </a:r>
            <a:r>
              <a:rPr lang="de-CH" sz="1600" dirty="0" err="1" smtClean="0"/>
              <a:t>long</a:t>
            </a:r>
            <a:r>
              <a:rPr lang="de-CH" sz="1600" dirty="0" smtClean="0"/>
              <a:t>-term </a:t>
            </a:r>
            <a:r>
              <a:rPr lang="de-CH" sz="1600" dirty="0" err="1" smtClean="0"/>
              <a:t>maintenance</a:t>
            </a:r>
            <a:r>
              <a:rPr lang="de-CH" sz="1600" dirty="0" smtClean="0"/>
              <a:t>.</a:t>
            </a:r>
            <a:endParaRPr lang="de-CH" sz="1600" dirty="0"/>
          </a:p>
          <a:p>
            <a:r>
              <a:rPr lang="de-CH" sz="1600" b="1" dirty="0">
                <a:solidFill>
                  <a:srgbClr val="FF0000"/>
                </a:solidFill>
              </a:rPr>
              <a:t>EtherCAT</a:t>
            </a:r>
            <a:r>
              <a:rPr lang="de-CH" sz="1600" dirty="0"/>
              <a:t> </a:t>
            </a:r>
            <a:r>
              <a:rPr lang="de-CH" sz="1600" dirty="0" err="1"/>
              <a:t>is</a:t>
            </a:r>
            <a:r>
              <a:rPr lang="de-CH" sz="1600" dirty="0"/>
              <a:t> </a:t>
            </a:r>
            <a:r>
              <a:rPr lang="de-CH" sz="1600" dirty="0" err="1"/>
              <a:t>used</a:t>
            </a:r>
            <a:r>
              <a:rPr lang="de-CH" sz="1600" dirty="0"/>
              <a:t> </a:t>
            </a:r>
            <a:r>
              <a:rPr lang="de-CH" sz="1600" dirty="0" err="1"/>
              <a:t>as</a:t>
            </a:r>
            <a:r>
              <a:rPr lang="de-CH" sz="1600" dirty="0"/>
              <a:t> real-time </a:t>
            </a:r>
            <a:r>
              <a:rPr lang="de-CH" sz="1600" dirty="0" err="1"/>
              <a:t>bus</a:t>
            </a:r>
            <a:r>
              <a:rPr lang="de-CH" sz="1600" dirty="0"/>
              <a:t> </a:t>
            </a:r>
            <a:r>
              <a:rPr lang="de-CH" sz="1600" dirty="0" err="1"/>
              <a:t>communication</a:t>
            </a:r>
            <a:r>
              <a:rPr lang="de-CH" sz="1600" dirty="0"/>
              <a:t> </a:t>
            </a:r>
            <a:r>
              <a:rPr lang="de-CH" sz="1600" dirty="0" err="1"/>
              <a:t>between</a:t>
            </a:r>
            <a:r>
              <a:rPr lang="de-CH" sz="1600" dirty="0"/>
              <a:t> </a:t>
            </a:r>
            <a:r>
              <a:rPr lang="de-CH" sz="1600" dirty="0" err="1"/>
              <a:t>the</a:t>
            </a:r>
            <a:r>
              <a:rPr lang="de-CH" sz="1600" dirty="0"/>
              <a:t> </a:t>
            </a:r>
            <a:r>
              <a:rPr lang="de-CH" sz="1600" dirty="0" err="1"/>
              <a:t>devices</a:t>
            </a:r>
            <a:r>
              <a:rPr lang="de-CH" sz="1600" dirty="0"/>
              <a:t> and </a:t>
            </a:r>
            <a:r>
              <a:rPr lang="de-CH" sz="1600" dirty="0" err="1"/>
              <a:t>for</a:t>
            </a:r>
            <a:r>
              <a:rPr lang="de-CH" sz="1600" dirty="0"/>
              <a:t> </a:t>
            </a:r>
            <a:r>
              <a:rPr lang="de-CH" sz="1600" dirty="0" err="1"/>
              <a:t>control</a:t>
            </a:r>
            <a:r>
              <a:rPr lang="de-CH" sz="1600" dirty="0"/>
              <a:t> </a:t>
            </a:r>
            <a:r>
              <a:rPr lang="de-CH" sz="1600" dirty="0" err="1"/>
              <a:t>system</a:t>
            </a:r>
            <a:r>
              <a:rPr lang="de-CH" sz="1600" dirty="0"/>
              <a:t> </a:t>
            </a:r>
            <a:r>
              <a:rPr lang="de-CH" sz="1600" dirty="0" err="1"/>
              <a:t>integration</a:t>
            </a:r>
            <a:r>
              <a:rPr lang="de-CH" sz="1600" dirty="0"/>
              <a:t> (Fig. 1), ecmc </a:t>
            </a:r>
            <a:r>
              <a:rPr lang="de-CH" sz="1600" dirty="0" err="1"/>
              <a:t>as</a:t>
            </a:r>
            <a:r>
              <a:rPr lang="de-CH" sz="1600" dirty="0"/>
              <a:t> EtherCAT </a:t>
            </a:r>
            <a:r>
              <a:rPr lang="de-CH" sz="1600" dirty="0" err="1"/>
              <a:t>master</a:t>
            </a:r>
            <a:r>
              <a:rPr lang="de-CH" sz="1600" dirty="0"/>
              <a:t> / IOC.</a:t>
            </a:r>
          </a:p>
          <a:p>
            <a:r>
              <a:rPr lang="de-CH" sz="1600" dirty="0" err="1"/>
              <a:t>Logic</a:t>
            </a:r>
            <a:r>
              <a:rPr lang="de-CH" sz="1600" dirty="0"/>
              <a:t> </a:t>
            </a:r>
            <a:r>
              <a:rPr lang="de-CH" sz="1600" dirty="0" err="1"/>
              <a:t>located</a:t>
            </a:r>
            <a:r>
              <a:rPr lang="de-CH" sz="1600" dirty="0"/>
              <a:t> in </a:t>
            </a:r>
            <a:r>
              <a:rPr lang="de-CH" sz="1600" dirty="0" err="1"/>
              <a:t>small</a:t>
            </a:r>
            <a:r>
              <a:rPr lang="de-CH" sz="1600" dirty="0"/>
              <a:t> Spartan-type </a:t>
            </a:r>
            <a:r>
              <a:rPr lang="de-CH" sz="1600" b="1" dirty="0">
                <a:solidFill>
                  <a:srgbClr val="FF0000"/>
                </a:solidFill>
              </a:rPr>
              <a:t>FPGA</a:t>
            </a:r>
            <a:r>
              <a:rPr lang="de-CH" sz="1600" dirty="0"/>
              <a:t> </a:t>
            </a:r>
            <a:r>
              <a:rPr lang="de-CH" sz="1600" dirty="0" err="1"/>
              <a:t>inside</a:t>
            </a:r>
            <a:r>
              <a:rPr lang="de-CH" sz="1600" dirty="0"/>
              <a:t> </a:t>
            </a:r>
            <a:r>
              <a:rPr lang="de-CH" sz="1600" dirty="0" err="1"/>
              <a:t>the</a:t>
            </a:r>
            <a:r>
              <a:rPr lang="de-CH" sz="1600" dirty="0"/>
              <a:t> «RF ILK Unit».</a:t>
            </a:r>
          </a:p>
          <a:p>
            <a:r>
              <a:rPr lang="de-CH" sz="1600" dirty="0" err="1"/>
              <a:t>Reaction</a:t>
            </a:r>
            <a:r>
              <a:rPr lang="de-CH" sz="1600" dirty="0"/>
              <a:t> time </a:t>
            </a:r>
            <a:r>
              <a:rPr lang="de-CH" sz="1600" dirty="0" err="1"/>
              <a:t>from</a:t>
            </a:r>
            <a:r>
              <a:rPr lang="de-CH" sz="1600" dirty="0"/>
              <a:t> </a:t>
            </a:r>
            <a:r>
              <a:rPr lang="de-CH" sz="1600" b="1" dirty="0">
                <a:solidFill>
                  <a:srgbClr val="FF0000"/>
                </a:solidFill>
              </a:rPr>
              <a:t>1 </a:t>
            </a:r>
            <a:r>
              <a:rPr lang="de-CH" sz="1600" b="1" dirty="0" err="1">
                <a:solidFill>
                  <a:srgbClr val="FF0000"/>
                </a:solidFill>
              </a:rPr>
              <a:t>us</a:t>
            </a:r>
            <a:r>
              <a:rPr lang="de-CH" sz="1600" b="1" dirty="0">
                <a:solidFill>
                  <a:srgbClr val="FF0000"/>
                </a:solidFill>
              </a:rPr>
              <a:t> </a:t>
            </a:r>
            <a:r>
              <a:rPr lang="de-CH" sz="1600" dirty="0"/>
              <a:t>(fast </a:t>
            </a:r>
            <a:r>
              <a:rPr lang="de-CH" sz="1600" dirty="0" err="1"/>
              <a:t>inputs</a:t>
            </a:r>
            <a:r>
              <a:rPr lang="de-CH" sz="1600" dirty="0"/>
              <a:t>, e.g. RF </a:t>
            </a:r>
            <a:r>
              <a:rPr lang="de-CH" sz="1600" dirty="0" err="1"/>
              <a:t>peak</a:t>
            </a:r>
            <a:r>
              <a:rPr lang="de-CH" sz="1600" dirty="0"/>
              <a:t> </a:t>
            </a:r>
            <a:r>
              <a:rPr lang="de-CH" sz="1600" dirty="0" err="1"/>
              <a:t>detectors</a:t>
            </a:r>
            <a:r>
              <a:rPr lang="de-CH" sz="1600" dirty="0"/>
              <a:t>) </a:t>
            </a:r>
            <a:r>
              <a:rPr lang="de-CH" sz="1600" dirty="0" err="1"/>
              <a:t>up</a:t>
            </a:r>
            <a:r>
              <a:rPr lang="de-CH" sz="1600" dirty="0"/>
              <a:t> </a:t>
            </a:r>
            <a:r>
              <a:rPr lang="de-CH" sz="1600" dirty="0" err="1"/>
              <a:t>to</a:t>
            </a:r>
            <a:r>
              <a:rPr lang="de-CH" sz="1600" dirty="0"/>
              <a:t> </a:t>
            </a:r>
            <a:r>
              <a:rPr lang="de-CH" sz="1600" b="1" dirty="0">
                <a:solidFill>
                  <a:srgbClr val="FF0000"/>
                </a:solidFill>
              </a:rPr>
              <a:t>2 </a:t>
            </a:r>
            <a:r>
              <a:rPr lang="de-CH" sz="1600" b="1" dirty="0" err="1">
                <a:solidFill>
                  <a:srgbClr val="FF0000"/>
                </a:solidFill>
              </a:rPr>
              <a:t>ms</a:t>
            </a:r>
            <a:r>
              <a:rPr lang="de-CH" sz="1600" b="1" dirty="0">
                <a:solidFill>
                  <a:srgbClr val="FF0000"/>
                </a:solidFill>
              </a:rPr>
              <a:t> </a:t>
            </a:r>
            <a:r>
              <a:rPr lang="de-CH" sz="1600" dirty="0"/>
              <a:t>(slow </a:t>
            </a:r>
            <a:r>
              <a:rPr lang="de-CH" sz="1600" dirty="0" err="1"/>
              <a:t>inputs</a:t>
            </a:r>
            <a:r>
              <a:rPr lang="de-CH" sz="1600" dirty="0"/>
              <a:t>, e.g. </a:t>
            </a:r>
            <a:r>
              <a:rPr lang="de-CH" sz="1600" dirty="0" err="1"/>
              <a:t>standard</a:t>
            </a:r>
            <a:r>
              <a:rPr lang="de-CH" sz="1600" dirty="0"/>
              <a:t> 24 V </a:t>
            </a:r>
            <a:r>
              <a:rPr lang="de-CH" sz="1600" dirty="0" err="1"/>
              <a:t>or</a:t>
            </a:r>
            <a:r>
              <a:rPr lang="de-CH" sz="1600" dirty="0"/>
              <a:t> 4-20 mA </a:t>
            </a:r>
            <a:r>
              <a:rPr lang="de-CH" sz="1600" dirty="0" err="1"/>
              <a:t>inputs</a:t>
            </a:r>
            <a:r>
              <a:rPr lang="de-CH" sz="1600" dirty="0"/>
              <a:t>).</a:t>
            </a:r>
          </a:p>
          <a:p>
            <a:r>
              <a:rPr lang="de-CH" sz="1600" dirty="0" err="1"/>
              <a:t>Provides</a:t>
            </a:r>
            <a:r>
              <a:rPr lang="de-CH" sz="1600" dirty="0"/>
              <a:t> a </a:t>
            </a:r>
            <a:r>
              <a:rPr lang="de-CH" sz="1600" b="1" dirty="0">
                <a:solidFill>
                  <a:srgbClr val="FF0000"/>
                </a:solidFill>
              </a:rPr>
              <a:t>fast </a:t>
            </a:r>
            <a:r>
              <a:rPr lang="de-CH" sz="1600" b="1" dirty="0" err="1">
                <a:solidFill>
                  <a:srgbClr val="FF0000"/>
                </a:solidFill>
              </a:rPr>
              <a:t>sum</a:t>
            </a:r>
            <a:r>
              <a:rPr lang="de-CH" sz="1600" b="1" dirty="0">
                <a:solidFill>
                  <a:srgbClr val="FF0000"/>
                </a:solidFill>
              </a:rPr>
              <a:t> </a:t>
            </a:r>
            <a:r>
              <a:rPr lang="de-CH" sz="1600" b="1" dirty="0" err="1">
                <a:solidFill>
                  <a:srgbClr val="FF0000"/>
                </a:solidFill>
              </a:rPr>
              <a:t>hw</a:t>
            </a:r>
            <a:r>
              <a:rPr lang="de-CH" sz="1600" b="1" dirty="0">
                <a:solidFill>
                  <a:srgbClr val="FF0000"/>
                </a:solidFill>
              </a:rPr>
              <a:t>-signal «RF-READY»</a:t>
            </a:r>
            <a:r>
              <a:rPr lang="de-CH" sz="1600" dirty="0"/>
              <a:t> (ok/</a:t>
            </a:r>
            <a:r>
              <a:rPr lang="de-CH" sz="1600" dirty="0" err="1"/>
              <a:t>nok</a:t>
            </a:r>
            <a:r>
              <a:rPr lang="de-CH" sz="1600" dirty="0"/>
              <a:t> = 5V/0V) </a:t>
            </a:r>
            <a:r>
              <a:rPr lang="de-CH" sz="1600" dirty="0" err="1"/>
              <a:t>towards</a:t>
            </a:r>
            <a:r>
              <a:rPr lang="de-CH" sz="1600" dirty="0"/>
              <a:t> LLRF in </a:t>
            </a:r>
            <a:r>
              <a:rPr lang="de-CH" sz="1600" dirty="0" err="1"/>
              <a:t>order</a:t>
            </a:r>
            <a:r>
              <a:rPr lang="de-CH" sz="1600" dirty="0"/>
              <a:t> </a:t>
            </a:r>
            <a:r>
              <a:rPr lang="de-CH" sz="1600" dirty="0" err="1"/>
              <a:t>to</a:t>
            </a:r>
            <a:r>
              <a:rPr lang="de-CH" sz="1600" dirty="0"/>
              <a:t> </a:t>
            </a:r>
            <a:r>
              <a:rPr lang="de-CH" sz="1600" dirty="0" err="1"/>
              <a:t>synchronize</a:t>
            </a:r>
            <a:r>
              <a:rPr lang="de-CH" sz="1600" dirty="0"/>
              <a:t> and </a:t>
            </a:r>
            <a:r>
              <a:rPr lang="de-CH" sz="1600" dirty="0" err="1"/>
              <a:t>trigger</a:t>
            </a:r>
            <a:r>
              <a:rPr lang="de-CH" sz="1600" dirty="0"/>
              <a:t> LLRF </a:t>
            </a:r>
            <a:r>
              <a:rPr lang="de-CH" sz="1600" dirty="0" err="1"/>
              <a:t>actions</a:t>
            </a:r>
            <a:r>
              <a:rPr lang="de-CH" sz="1600" dirty="0"/>
              <a:t> like: RF </a:t>
            </a:r>
            <a:r>
              <a:rPr lang="de-CH" sz="1600" dirty="0" err="1"/>
              <a:t>start</a:t>
            </a:r>
            <a:r>
              <a:rPr lang="de-CH" sz="1600" dirty="0"/>
              <a:t>, RF </a:t>
            </a:r>
            <a:r>
              <a:rPr lang="de-CH" sz="1600" dirty="0" err="1"/>
              <a:t>stop</a:t>
            </a:r>
            <a:r>
              <a:rPr lang="de-CH" sz="1600" dirty="0"/>
              <a:t> + post-mortem </a:t>
            </a:r>
            <a:r>
              <a:rPr lang="de-CH" sz="1600" dirty="0" err="1"/>
              <a:t>DAQ’s</a:t>
            </a:r>
            <a:r>
              <a:rPr lang="de-CH" sz="1600" dirty="0"/>
              <a:t>.</a:t>
            </a:r>
          </a:p>
          <a:p>
            <a:endParaRPr lang="de-CH" sz="16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841A495-1D82-0C6F-B470-E97DA6A82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RF Interlock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87E65BF-FCC2-78FA-ECF5-A95062D852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21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6108DCC-4EC0-D41F-859A-9BE4B9426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281" y="114787"/>
            <a:ext cx="4172773" cy="2528859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6E7C72DD-0211-DCB2-61F7-8689026165AF}"/>
              </a:ext>
            </a:extLst>
          </p:cNvPr>
          <p:cNvSpPr/>
          <p:nvPr/>
        </p:nvSpPr>
        <p:spPr bwMode="auto">
          <a:xfrm>
            <a:off x="3351527" y="4572806"/>
            <a:ext cx="790980" cy="46284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>
              <a:spcBef>
                <a:spcPct val="0"/>
              </a:spcBef>
            </a:pPr>
            <a:r>
              <a:rPr lang="de-CH" sz="1350" dirty="0">
                <a:latin typeface="+mn-lt"/>
              </a:rPr>
              <a:t>RF ILK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4D03682-6CFD-3E67-E0C1-E931DE6B772A}"/>
              </a:ext>
            </a:extLst>
          </p:cNvPr>
          <p:cNvSpPr/>
          <p:nvPr/>
        </p:nvSpPr>
        <p:spPr bwMode="auto">
          <a:xfrm>
            <a:off x="5076056" y="4570051"/>
            <a:ext cx="790980" cy="4628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>
              <a:spcBef>
                <a:spcPct val="0"/>
              </a:spcBef>
            </a:pPr>
            <a:r>
              <a:rPr lang="de-CH" sz="1350" dirty="0">
                <a:latin typeface="+mn-lt"/>
              </a:rPr>
              <a:t>LLRF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B87C322B-27F4-4027-8EC6-6F8BA2AAC469}"/>
              </a:ext>
            </a:extLst>
          </p:cNvPr>
          <p:cNvCxnSpPr/>
          <p:nvPr/>
        </p:nvCxnSpPr>
        <p:spPr bwMode="auto">
          <a:xfrm>
            <a:off x="4142507" y="4788830"/>
            <a:ext cx="93354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F11B455A-6277-F977-3D3C-DF7ED33D55BE}"/>
              </a:ext>
            </a:extLst>
          </p:cNvPr>
          <p:cNvSpPr txBox="1"/>
          <p:nvPr/>
        </p:nvSpPr>
        <p:spPr>
          <a:xfrm>
            <a:off x="4235421" y="4582926"/>
            <a:ext cx="790980" cy="31391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350" kern="1000" spc="23" dirty="0">
                <a:latin typeface="+mn-lt"/>
                <a:cs typeface="Franklin Gothic Book"/>
              </a:rPr>
              <a:t>RF-READY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825" kern="1000" spc="23" dirty="0">
                <a:latin typeface="+mn-lt"/>
                <a:cs typeface="Franklin Gothic Book"/>
              </a:rPr>
              <a:t>OK/NOK</a:t>
            </a:r>
          </a:p>
        </p:txBody>
      </p:sp>
      <p:sp>
        <p:nvSpPr>
          <p:cNvPr id="12" name="Textfeld 15">
            <a:extLst>
              <a:ext uri="{FF2B5EF4-FFF2-40B4-BE49-F238E27FC236}">
                <a16:creationId xmlns:a16="http://schemas.microsoft.com/office/drawing/2014/main" id="{0C1612FE-F94D-9AA9-2EC1-1EC2C081B359}"/>
              </a:ext>
            </a:extLst>
          </p:cNvPr>
          <p:cNvSpPr txBox="1"/>
          <p:nvPr/>
        </p:nvSpPr>
        <p:spPr>
          <a:xfrm rot="16200000">
            <a:off x="66440" y="3992075"/>
            <a:ext cx="756084" cy="5299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900" kern="1000" spc="23" dirty="0">
                <a:latin typeface="+mn-lt"/>
                <a:cs typeface="Franklin Gothic Book"/>
              </a:rPr>
              <a:t>Slide: R. Kalt, </a:t>
            </a:r>
            <a:r>
              <a:rPr lang="de-CH" sz="900" kern="1000" spc="23" dirty="0" err="1">
                <a:latin typeface="+mn-lt"/>
                <a:cs typeface="Franklin Gothic Book"/>
              </a:rPr>
              <a:t>group</a:t>
            </a:r>
            <a:r>
              <a:rPr lang="de-CH" sz="900" kern="1000" spc="23" dirty="0">
                <a:latin typeface="+mn-lt"/>
                <a:cs typeface="Franklin Gothic Book"/>
              </a:rPr>
              <a:t> 8417, 25.10.2023</a:t>
            </a:r>
            <a:endParaRPr lang="en-US" sz="900" kern="1000" spc="23" dirty="0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0542728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392296"/>
            <a:ext cx="6155684" cy="3509963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Super-3HC Upgrade </a:t>
            </a:r>
            <a:r>
              <a:rPr lang="de-CH" dirty="0" err="1" smtClean="0"/>
              <a:t>of</a:t>
            </a:r>
            <a:r>
              <a:rPr lang="de-CH" dirty="0" smtClean="0"/>
              <a:t> Tuning System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22</a:t>
            </a:fld>
            <a:endParaRPr lang="de-DE" dirty="0"/>
          </a:p>
        </p:txBody>
      </p:sp>
      <p:grpSp>
        <p:nvGrpSpPr>
          <p:cNvPr id="6" name="Group 2"/>
          <p:cNvGrpSpPr>
            <a:grpSpLocks/>
          </p:cNvGrpSpPr>
          <p:nvPr/>
        </p:nvGrpSpPr>
        <p:grpSpPr bwMode="auto">
          <a:xfrm rot="20177917">
            <a:off x="8256206" y="2354928"/>
            <a:ext cx="644605" cy="332928"/>
            <a:chOff x="0" y="0"/>
            <a:chExt cx="48443" cy="24973"/>
          </a:xfrm>
        </p:grpSpPr>
        <p:sp>
          <p:nvSpPr>
            <p:cNvPr id="7" name="Rechteck 6"/>
            <p:cNvSpPr>
              <a:spLocks noChangeArrowheads="1"/>
            </p:cNvSpPr>
            <p:nvPr/>
          </p:nvSpPr>
          <p:spPr bwMode="auto">
            <a:xfrm>
              <a:off x="17360" y="6677"/>
              <a:ext cx="17758" cy="11618"/>
            </a:xfrm>
            <a:prstGeom prst="rect">
              <a:avLst/>
            </a:prstGeom>
            <a:solidFill>
              <a:srgbClr val="016F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de-CH" dirty="0"/>
            </a:p>
          </p:txBody>
        </p:sp>
        <p:sp>
          <p:nvSpPr>
            <p:cNvPr id="8" name="Gleichschenkliges Dreieck 7"/>
            <p:cNvSpPr>
              <a:spLocks noChangeArrowheads="1"/>
            </p:cNvSpPr>
            <p:nvPr/>
          </p:nvSpPr>
          <p:spPr bwMode="auto">
            <a:xfrm rot="5400000">
              <a:off x="28620" y="5150"/>
              <a:ext cx="24973" cy="14673"/>
            </a:xfrm>
            <a:prstGeom prst="triangle">
              <a:avLst>
                <a:gd name="adj" fmla="val 50000"/>
              </a:avLst>
            </a:prstGeom>
            <a:solidFill>
              <a:srgbClr val="016F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de-CH" dirty="0"/>
            </a:p>
          </p:txBody>
        </p:sp>
        <p:sp>
          <p:nvSpPr>
            <p:cNvPr id="9" name="Rechteck 8"/>
            <p:cNvSpPr>
              <a:spLocks noChangeArrowheads="1"/>
            </p:cNvSpPr>
            <p:nvPr/>
          </p:nvSpPr>
          <p:spPr bwMode="auto">
            <a:xfrm>
              <a:off x="10796" y="6677"/>
              <a:ext cx="5087" cy="11618"/>
            </a:xfrm>
            <a:prstGeom prst="rect">
              <a:avLst/>
            </a:prstGeom>
            <a:solidFill>
              <a:srgbClr val="016F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de-CH" dirty="0"/>
            </a:p>
          </p:txBody>
        </p:sp>
        <p:sp>
          <p:nvSpPr>
            <p:cNvPr id="10" name="Rechteck 9"/>
            <p:cNvSpPr>
              <a:spLocks noChangeArrowheads="1"/>
            </p:cNvSpPr>
            <p:nvPr/>
          </p:nvSpPr>
          <p:spPr bwMode="auto">
            <a:xfrm>
              <a:off x="5209" y="6677"/>
              <a:ext cx="3225" cy="11618"/>
            </a:xfrm>
            <a:prstGeom prst="rect">
              <a:avLst/>
            </a:prstGeom>
            <a:solidFill>
              <a:srgbClr val="016F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de-CH" dirty="0"/>
            </a:p>
          </p:txBody>
        </p:sp>
        <p:sp>
          <p:nvSpPr>
            <p:cNvPr id="11" name="Rechteck 10"/>
            <p:cNvSpPr>
              <a:spLocks noChangeArrowheads="1"/>
            </p:cNvSpPr>
            <p:nvPr/>
          </p:nvSpPr>
          <p:spPr bwMode="auto">
            <a:xfrm>
              <a:off x="0" y="6677"/>
              <a:ext cx="1852" cy="11618"/>
            </a:xfrm>
            <a:prstGeom prst="rect">
              <a:avLst/>
            </a:prstGeom>
            <a:solidFill>
              <a:srgbClr val="016F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de-CH" dirty="0"/>
            </a:p>
          </p:txBody>
        </p:sp>
      </p:grpSp>
      <p:grpSp>
        <p:nvGrpSpPr>
          <p:cNvPr id="12" name="Group 2"/>
          <p:cNvGrpSpPr>
            <a:grpSpLocks/>
          </p:cNvGrpSpPr>
          <p:nvPr/>
        </p:nvGrpSpPr>
        <p:grpSpPr bwMode="auto">
          <a:xfrm rot="9289364">
            <a:off x="6769534" y="3078871"/>
            <a:ext cx="644605" cy="332928"/>
            <a:chOff x="0" y="0"/>
            <a:chExt cx="48443" cy="24973"/>
          </a:xfrm>
        </p:grpSpPr>
        <p:sp>
          <p:nvSpPr>
            <p:cNvPr id="13" name="Rechteck 12"/>
            <p:cNvSpPr>
              <a:spLocks noChangeArrowheads="1"/>
            </p:cNvSpPr>
            <p:nvPr/>
          </p:nvSpPr>
          <p:spPr bwMode="auto">
            <a:xfrm>
              <a:off x="17360" y="6677"/>
              <a:ext cx="17758" cy="11618"/>
            </a:xfrm>
            <a:prstGeom prst="rect">
              <a:avLst/>
            </a:prstGeom>
            <a:solidFill>
              <a:srgbClr val="016F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de-CH" dirty="0"/>
            </a:p>
          </p:txBody>
        </p:sp>
        <p:sp>
          <p:nvSpPr>
            <p:cNvPr id="14" name="Gleichschenkliges Dreieck 13"/>
            <p:cNvSpPr>
              <a:spLocks noChangeArrowheads="1"/>
            </p:cNvSpPr>
            <p:nvPr/>
          </p:nvSpPr>
          <p:spPr bwMode="auto">
            <a:xfrm rot="5400000">
              <a:off x="28620" y="5150"/>
              <a:ext cx="24973" cy="14673"/>
            </a:xfrm>
            <a:prstGeom prst="triangle">
              <a:avLst>
                <a:gd name="adj" fmla="val 50000"/>
              </a:avLst>
            </a:prstGeom>
            <a:solidFill>
              <a:srgbClr val="016F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de-CH" dirty="0"/>
            </a:p>
          </p:txBody>
        </p:sp>
        <p:sp>
          <p:nvSpPr>
            <p:cNvPr id="15" name="Rechteck 14"/>
            <p:cNvSpPr>
              <a:spLocks noChangeArrowheads="1"/>
            </p:cNvSpPr>
            <p:nvPr/>
          </p:nvSpPr>
          <p:spPr bwMode="auto">
            <a:xfrm>
              <a:off x="10796" y="6677"/>
              <a:ext cx="5087" cy="11618"/>
            </a:xfrm>
            <a:prstGeom prst="rect">
              <a:avLst/>
            </a:prstGeom>
            <a:solidFill>
              <a:srgbClr val="016F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de-CH" dirty="0"/>
            </a:p>
          </p:txBody>
        </p:sp>
        <p:sp>
          <p:nvSpPr>
            <p:cNvPr id="16" name="Rechteck 15"/>
            <p:cNvSpPr>
              <a:spLocks noChangeArrowheads="1"/>
            </p:cNvSpPr>
            <p:nvPr/>
          </p:nvSpPr>
          <p:spPr bwMode="auto">
            <a:xfrm>
              <a:off x="5209" y="6677"/>
              <a:ext cx="3225" cy="11618"/>
            </a:xfrm>
            <a:prstGeom prst="rect">
              <a:avLst/>
            </a:prstGeom>
            <a:solidFill>
              <a:srgbClr val="016F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de-CH" dirty="0"/>
            </a:p>
          </p:txBody>
        </p:sp>
        <p:sp>
          <p:nvSpPr>
            <p:cNvPr id="17" name="Rechteck 16"/>
            <p:cNvSpPr>
              <a:spLocks noChangeArrowheads="1"/>
            </p:cNvSpPr>
            <p:nvPr/>
          </p:nvSpPr>
          <p:spPr bwMode="auto">
            <a:xfrm>
              <a:off x="0" y="6677"/>
              <a:ext cx="1852" cy="11618"/>
            </a:xfrm>
            <a:prstGeom prst="rect">
              <a:avLst/>
            </a:prstGeom>
            <a:solidFill>
              <a:srgbClr val="016F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de-CH" dirty="0"/>
            </a:p>
          </p:txBody>
        </p:sp>
      </p:grpSp>
      <p:sp>
        <p:nvSpPr>
          <p:cNvPr id="18" name="Textfeld 17"/>
          <p:cNvSpPr txBox="1"/>
          <p:nvPr/>
        </p:nvSpPr>
        <p:spPr>
          <a:xfrm>
            <a:off x="8520944" y="2679213"/>
            <a:ext cx="728672" cy="2783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+56mm</a:t>
            </a:r>
            <a:endParaRPr lang="de-CH" sz="1800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249011" y="3348310"/>
            <a:ext cx="728672" cy="2783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-56mm</a:t>
            </a:r>
            <a:endParaRPr lang="de-CH" sz="1800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665292" y="1039319"/>
            <a:ext cx="3312368" cy="39016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dirty="0" smtClean="0">
                <a:solidFill>
                  <a:srgbClr val="000000"/>
                </a:solidFill>
                <a:latin typeface="+mn-lt"/>
              </a:rPr>
              <a:t>After 20 </a:t>
            </a:r>
            <a:r>
              <a:rPr lang="de-CH" dirty="0" err="1" smtClean="0">
                <a:solidFill>
                  <a:srgbClr val="000000"/>
                </a:solidFill>
                <a:latin typeface="+mn-lt"/>
              </a:rPr>
              <a:t>years</a:t>
            </a:r>
            <a:r>
              <a:rPr lang="de-CH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+mn-lt"/>
              </a:rPr>
              <a:t>operation</a:t>
            </a:r>
            <a:r>
              <a:rPr lang="de-CH" dirty="0" smtClean="0">
                <a:solidFill>
                  <a:srgbClr val="000000"/>
                </a:solidFill>
                <a:latin typeface="+mn-lt"/>
              </a:rPr>
              <a:t>, </a:t>
            </a:r>
            <a:r>
              <a:rPr lang="de-CH" dirty="0" err="1" smtClean="0">
                <a:solidFill>
                  <a:srgbClr val="000000"/>
                </a:solidFill>
                <a:latin typeface="+mn-lt"/>
              </a:rPr>
              <a:t>we</a:t>
            </a:r>
            <a:r>
              <a:rPr lang="de-CH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de-CH" b="1" dirty="0" smtClean="0">
                <a:solidFill>
                  <a:srgbClr val="000000"/>
                </a:solidFill>
                <a:latin typeface="+mn-lt"/>
              </a:rPr>
              <a:t>plan </a:t>
            </a:r>
            <a:r>
              <a:rPr lang="de-CH" b="1" dirty="0" err="1" smtClean="0">
                <a:solidFill>
                  <a:srgbClr val="000000"/>
                </a:solidFill>
                <a:latin typeface="+mn-lt"/>
              </a:rPr>
              <a:t>to</a:t>
            </a:r>
            <a:r>
              <a:rPr lang="de-CH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de-CH" b="1" dirty="0" err="1" smtClean="0">
                <a:solidFill>
                  <a:srgbClr val="000000"/>
                </a:solidFill>
                <a:latin typeface="+mn-lt"/>
              </a:rPr>
              <a:t>renew</a:t>
            </a:r>
            <a:r>
              <a:rPr lang="de-CH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de-CH" b="1" dirty="0" err="1" smtClean="0">
                <a:solidFill>
                  <a:srgbClr val="000000"/>
                </a:solidFill>
                <a:latin typeface="+mn-lt"/>
              </a:rPr>
              <a:t>the</a:t>
            </a:r>
            <a:r>
              <a:rPr lang="de-CH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de-CH" b="1" dirty="0" err="1" smtClean="0">
                <a:solidFill>
                  <a:srgbClr val="000000"/>
                </a:solidFill>
                <a:latin typeface="+mn-lt"/>
              </a:rPr>
              <a:t>tuning</a:t>
            </a:r>
            <a:r>
              <a:rPr lang="de-CH" b="1" dirty="0" smtClean="0">
                <a:solidFill>
                  <a:srgbClr val="000000"/>
                </a:solidFill>
                <a:latin typeface="+mn-lt"/>
              </a:rPr>
              <a:t>-system</a:t>
            </a:r>
            <a:r>
              <a:rPr lang="de-CH" dirty="0" smtClean="0">
                <a:solidFill>
                  <a:srgbClr val="000000"/>
                </a:solidFill>
                <a:latin typeface="+mn-lt"/>
              </a:rPr>
              <a:t>: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dirty="0" err="1" smtClean="0">
                <a:solidFill>
                  <a:srgbClr val="000000"/>
                </a:solidFill>
                <a:latin typeface="+mn-lt"/>
              </a:rPr>
              <a:t>Existing</a:t>
            </a:r>
            <a:r>
              <a:rPr lang="de-CH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+mn-lt"/>
              </a:rPr>
              <a:t>and</a:t>
            </a:r>
            <a:r>
              <a:rPr lang="de-CH" dirty="0" smtClean="0">
                <a:solidFill>
                  <a:srgbClr val="000000"/>
                </a:solidFill>
                <a:latin typeface="+mn-lt"/>
              </a:rPr>
              <a:t> spare-system </a:t>
            </a:r>
            <a:r>
              <a:rPr lang="de-CH" dirty="0" err="1" smtClean="0">
                <a:solidFill>
                  <a:srgbClr val="000000"/>
                </a:solidFill>
                <a:latin typeface="+mn-lt"/>
              </a:rPr>
              <a:t>has</a:t>
            </a:r>
            <a:r>
              <a:rPr lang="de-CH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+mn-lt"/>
              </a:rPr>
              <a:t>excessive</a:t>
            </a:r>
            <a:r>
              <a:rPr lang="de-CH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+mn-lt"/>
              </a:rPr>
              <a:t>torque</a:t>
            </a:r>
            <a:r>
              <a:rPr lang="de-CH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+mn-lt"/>
              </a:rPr>
              <a:t>and</a:t>
            </a:r>
            <a:r>
              <a:rPr lang="de-CH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+mn-lt"/>
              </a:rPr>
              <a:t>might</a:t>
            </a:r>
            <a:r>
              <a:rPr lang="de-CH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+mn-lt"/>
              </a:rPr>
              <a:t>self-destroy</a:t>
            </a:r>
            <a:r>
              <a:rPr lang="de-CH" dirty="0" smtClean="0">
                <a:solidFill>
                  <a:srgbClr val="000000"/>
                </a:solidFill>
                <a:latin typeface="+mn-lt"/>
              </a:rPr>
              <a:t>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de-CH" dirty="0">
              <a:solidFill>
                <a:srgbClr val="000000"/>
              </a:solidFill>
              <a:latin typeface="+mn-lt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dirty="0" smtClean="0">
                <a:solidFill>
                  <a:srgbClr val="000000"/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de-CH" b="1" dirty="0" smtClean="0">
                <a:solidFill>
                  <a:srgbClr val="000000"/>
                </a:solidFill>
                <a:latin typeface="+mn-lt"/>
              </a:rPr>
              <a:t>Upgrade </a:t>
            </a:r>
            <a:r>
              <a:rPr lang="de-CH" b="1" dirty="0" err="1" smtClean="0">
                <a:solidFill>
                  <a:srgbClr val="000000"/>
                </a:solidFill>
                <a:latin typeface="+mn-lt"/>
              </a:rPr>
              <a:t>and</a:t>
            </a:r>
            <a:r>
              <a:rPr lang="de-CH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de-CH" b="1" dirty="0" err="1" smtClean="0">
                <a:solidFill>
                  <a:srgbClr val="000000"/>
                </a:solidFill>
                <a:latin typeface="+mn-lt"/>
              </a:rPr>
              <a:t>modification</a:t>
            </a:r>
            <a:r>
              <a:rPr lang="de-CH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de-CH" b="1" dirty="0" err="1" smtClean="0">
                <a:solidFill>
                  <a:srgbClr val="000000"/>
                </a:solidFill>
                <a:latin typeface="+mn-lt"/>
              </a:rPr>
              <a:t>proposal</a:t>
            </a:r>
            <a:r>
              <a:rPr lang="de-CH" b="1" dirty="0" smtClean="0">
                <a:solidFill>
                  <a:srgbClr val="000000"/>
                </a:solidFill>
                <a:latin typeface="+mn-lt"/>
              </a:rPr>
              <a:t>:</a:t>
            </a:r>
            <a:br>
              <a:rPr lang="de-CH" b="1" dirty="0" smtClean="0">
                <a:solidFill>
                  <a:srgbClr val="000000"/>
                </a:solidFill>
                <a:latin typeface="+mn-lt"/>
              </a:rPr>
            </a:br>
            <a:r>
              <a:rPr lang="de-CH" dirty="0" smtClean="0">
                <a:solidFill>
                  <a:srgbClr val="000000"/>
                </a:solidFill>
                <a:latin typeface="+mn-lt"/>
              </a:rPr>
              <a:t>New </a:t>
            </a:r>
            <a:r>
              <a:rPr lang="de-CH" dirty="0" err="1" smtClean="0">
                <a:solidFill>
                  <a:srgbClr val="000000"/>
                </a:solidFill>
                <a:latin typeface="+mn-lt"/>
              </a:rPr>
              <a:t>parts</a:t>
            </a:r>
            <a:r>
              <a:rPr lang="de-CH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+mn-lt"/>
              </a:rPr>
              <a:t>are</a:t>
            </a:r>
            <a:r>
              <a:rPr lang="de-CH" dirty="0" smtClean="0">
                <a:solidFill>
                  <a:srgbClr val="000000"/>
                </a:solidFill>
                <a:latin typeface="+mn-lt"/>
              </a:rPr>
              <a:t> in </a:t>
            </a:r>
            <a:r>
              <a:rPr lang="de-CH" dirty="0" err="1" smtClean="0">
                <a:solidFill>
                  <a:srgbClr val="000000"/>
                </a:solidFill>
                <a:latin typeface="+mn-lt"/>
              </a:rPr>
              <a:t>colour</a:t>
            </a:r>
            <a:r>
              <a:rPr lang="de-CH" dirty="0" smtClean="0">
                <a:solidFill>
                  <a:srgbClr val="000000"/>
                </a:solidFill>
                <a:latin typeface="+mn-lt"/>
              </a:rPr>
              <a:t>: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dirty="0" smtClean="0">
                <a:solidFill>
                  <a:srgbClr val="000000"/>
                </a:solidFill>
                <a:latin typeface="+mn-lt"/>
              </a:rPr>
              <a:t>- </a:t>
            </a:r>
            <a:r>
              <a:rPr lang="de-CH" dirty="0" err="1" smtClean="0">
                <a:solidFill>
                  <a:srgbClr val="000000"/>
                </a:solidFill>
                <a:latin typeface="+mn-lt"/>
              </a:rPr>
              <a:t>Phytron</a:t>
            </a:r>
            <a:r>
              <a:rPr lang="de-CH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+mn-lt"/>
              </a:rPr>
              <a:t>Steppermotor</a:t>
            </a:r>
            <a:r>
              <a:rPr lang="de-CH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+mn-lt"/>
              </a:rPr>
              <a:t>with</a:t>
            </a:r>
            <a:r>
              <a:rPr lang="de-CH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+mn-lt"/>
              </a:rPr>
              <a:t>planetary</a:t>
            </a:r>
            <a:r>
              <a:rPr lang="de-CH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+mn-lt"/>
              </a:rPr>
              <a:t>gear</a:t>
            </a:r>
            <a:r>
              <a:rPr lang="de-CH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+mn-lt"/>
              </a:rPr>
              <a:t>and</a:t>
            </a:r>
            <a:r>
              <a:rPr lang="de-CH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+mn-lt"/>
              </a:rPr>
              <a:t>revolver</a:t>
            </a:r>
            <a:r>
              <a:rPr lang="de-CH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+mn-lt"/>
              </a:rPr>
              <a:t>encoder</a:t>
            </a:r>
            <a:endParaRPr lang="de-CH" dirty="0" smtClean="0">
              <a:solidFill>
                <a:srgbClr val="000000"/>
              </a:solidFill>
              <a:latin typeface="+mn-lt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dirty="0" smtClean="0">
                <a:solidFill>
                  <a:srgbClr val="000000"/>
                </a:solidFill>
                <a:latin typeface="+mn-lt"/>
              </a:rPr>
              <a:t>- </a:t>
            </a:r>
            <a:r>
              <a:rPr lang="de-CH" dirty="0" err="1" smtClean="0">
                <a:solidFill>
                  <a:srgbClr val="000000"/>
                </a:solidFill>
                <a:latin typeface="+mn-lt"/>
              </a:rPr>
              <a:t>Rollvis</a:t>
            </a:r>
            <a:r>
              <a:rPr lang="de-CH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+mn-lt"/>
              </a:rPr>
              <a:t>leadscrew</a:t>
            </a:r>
            <a:endParaRPr lang="de-CH" dirty="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0" name="Textfeld 8"/>
          <p:cNvSpPr txBox="1"/>
          <p:nvPr/>
        </p:nvSpPr>
        <p:spPr>
          <a:xfrm rot="16200000">
            <a:off x="-522566" y="4065916"/>
            <a:ext cx="1404156" cy="14401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900" kern="1000" spc="23" dirty="0">
                <a:latin typeface="+mn-lt"/>
                <a:cs typeface="Franklin Gothic Book"/>
              </a:rPr>
              <a:t>Slide: R. </a:t>
            </a:r>
            <a:r>
              <a:rPr lang="de-CH" sz="900" kern="1000" spc="23" dirty="0" smtClean="0">
                <a:latin typeface="+mn-lt"/>
                <a:cs typeface="Franklin Gothic Book"/>
              </a:rPr>
              <a:t>Rotundo 8.6.2023</a:t>
            </a:r>
            <a:endParaRPr lang="en-US" sz="900" kern="1000" spc="23" dirty="0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7064610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45" y="1419622"/>
            <a:ext cx="7742237" cy="2980275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Super-3HC Upgrade </a:t>
            </a:r>
            <a:r>
              <a:rPr lang="de-CH" dirty="0" err="1"/>
              <a:t>of</a:t>
            </a:r>
            <a:r>
              <a:rPr lang="de-CH" dirty="0"/>
              <a:t> Tuning System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23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798987" y="1059582"/>
            <a:ext cx="7695195" cy="50405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b="1" dirty="0" err="1" smtClean="0">
                <a:solidFill>
                  <a:srgbClr val="000000"/>
                </a:solidFill>
                <a:latin typeface="+mn-lt"/>
              </a:rPr>
              <a:t>Completely</a:t>
            </a:r>
            <a:r>
              <a:rPr lang="de-CH" sz="18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de-CH" sz="1800" b="1" dirty="0" err="1" smtClean="0">
                <a:solidFill>
                  <a:srgbClr val="000000"/>
                </a:solidFill>
                <a:latin typeface="+mn-lt"/>
              </a:rPr>
              <a:t>extended</a:t>
            </a:r>
            <a:r>
              <a:rPr lang="de-CH" sz="1800" b="1" dirty="0" smtClean="0">
                <a:solidFill>
                  <a:srgbClr val="000000"/>
                </a:solidFill>
                <a:latin typeface="+mn-lt"/>
              </a:rPr>
              <a:t>: </a:t>
            </a:r>
            <a:r>
              <a:rPr lang="de-CH" sz="1800" b="1" dirty="0" err="1" smtClean="0">
                <a:solidFill>
                  <a:srgbClr val="000000"/>
                </a:solidFill>
                <a:latin typeface="+mn-lt"/>
              </a:rPr>
              <a:t>fits</a:t>
            </a:r>
            <a:r>
              <a:rPr lang="de-CH" sz="18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de-CH" sz="1800" b="1" dirty="0" err="1" smtClean="0">
                <a:solidFill>
                  <a:srgbClr val="000000"/>
                </a:solidFill>
                <a:latin typeface="+mn-lt"/>
              </a:rPr>
              <a:t>into</a:t>
            </a:r>
            <a:r>
              <a:rPr lang="de-CH" sz="18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de-CH" sz="1800" b="1" dirty="0" err="1" smtClean="0">
                <a:solidFill>
                  <a:srgbClr val="000000"/>
                </a:solidFill>
                <a:latin typeface="+mn-lt"/>
              </a:rPr>
              <a:t>the</a:t>
            </a:r>
            <a:r>
              <a:rPr lang="de-CH" sz="18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de-CH" sz="1800" b="1" dirty="0" err="1" smtClean="0">
                <a:solidFill>
                  <a:srgbClr val="000000"/>
                </a:solidFill>
                <a:latin typeface="+mn-lt"/>
              </a:rPr>
              <a:t>existing</a:t>
            </a:r>
            <a:r>
              <a:rPr lang="de-CH" sz="18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de-CH" sz="1800" b="1" dirty="0" err="1" smtClean="0">
                <a:solidFill>
                  <a:srgbClr val="000000"/>
                </a:solidFill>
                <a:latin typeface="+mn-lt"/>
              </a:rPr>
              <a:t>shape</a:t>
            </a:r>
            <a:endParaRPr lang="de-CH" sz="1800" b="1" dirty="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Textfeld 8"/>
          <p:cNvSpPr txBox="1"/>
          <p:nvPr/>
        </p:nvSpPr>
        <p:spPr>
          <a:xfrm rot="16200000">
            <a:off x="-522566" y="4065916"/>
            <a:ext cx="1404156" cy="14401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900" kern="1000" spc="23" dirty="0">
                <a:latin typeface="+mn-lt"/>
                <a:cs typeface="Franklin Gothic Book"/>
              </a:rPr>
              <a:t>Slide: R. </a:t>
            </a:r>
            <a:r>
              <a:rPr lang="de-CH" sz="900" kern="1000" spc="23" dirty="0" smtClean="0">
                <a:latin typeface="+mn-lt"/>
                <a:cs typeface="Franklin Gothic Book"/>
              </a:rPr>
              <a:t>Rotundo 8.6.2023</a:t>
            </a:r>
            <a:endParaRPr lang="en-US" sz="900" kern="1000" spc="23" dirty="0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4693873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24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 smtClean="0"/>
              <a:t>Wir</a:t>
            </a:r>
            <a:r>
              <a:rPr lang="en-GB" noProof="0" dirty="0" smtClean="0"/>
              <a:t> </a:t>
            </a:r>
            <a:r>
              <a:rPr lang="en-GB" noProof="0" dirty="0" err="1" smtClean="0"/>
              <a:t>schaffen</a:t>
            </a:r>
            <a:r>
              <a:rPr lang="en-GB" noProof="0" dirty="0" smtClean="0"/>
              <a:t> </a:t>
            </a:r>
            <a:r>
              <a:rPr lang="en-GB" noProof="0" dirty="0" err="1" smtClean="0"/>
              <a:t>Wissen</a:t>
            </a:r>
            <a:r>
              <a:rPr lang="en-GB" noProof="0" dirty="0" smtClean="0"/>
              <a:t> – </a:t>
            </a:r>
            <a:r>
              <a:rPr lang="en-GB" noProof="0" dirty="0" err="1" smtClean="0"/>
              <a:t>heute</a:t>
            </a:r>
            <a:r>
              <a:rPr lang="en-GB" noProof="0" dirty="0" smtClean="0"/>
              <a:t> </a:t>
            </a:r>
            <a:r>
              <a:rPr lang="en-GB" noProof="0" dirty="0" err="1" smtClean="0"/>
              <a:t>für</a:t>
            </a:r>
            <a:r>
              <a:rPr lang="en-GB" noProof="0" dirty="0" smtClean="0"/>
              <a:t> morgen</a:t>
            </a:r>
            <a:endParaRPr lang="en-GB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827088" y="764867"/>
            <a:ext cx="2520776" cy="1374835"/>
          </a:xfrm>
        </p:spPr>
        <p:txBody>
          <a:bodyPr/>
          <a:lstStyle/>
          <a:p>
            <a:pPr marL="0" indent="0">
              <a:buNone/>
            </a:pPr>
            <a:r>
              <a:rPr lang="en-GB" b="1" dirty="0" smtClean="0"/>
              <a:t>Thanks for your attention!</a:t>
            </a:r>
            <a:endParaRPr lang="en-GB" b="1" noProof="0" dirty="0" smtClean="0"/>
          </a:p>
          <a:p>
            <a:pPr marL="0" indent="0">
              <a:buNone/>
            </a:pPr>
            <a:endParaRPr lang="en-GB" noProof="0" dirty="0" smtClean="0"/>
          </a:p>
          <a:p>
            <a:r>
              <a:rPr lang="en-GB" noProof="0" dirty="0" smtClean="0"/>
              <a:t> </a:t>
            </a:r>
            <a:r>
              <a:rPr lang="en-GB" noProof="0" dirty="0" smtClean="0"/>
              <a:t>Questions?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1347682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755576" y="1006082"/>
            <a:ext cx="4536504" cy="3509963"/>
          </a:xfrm>
        </p:spPr>
        <p:txBody>
          <a:bodyPr/>
          <a:lstStyle/>
          <a:p>
            <a:r>
              <a:rPr lang="de-CH" dirty="0" err="1" smtClean="0"/>
              <a:t>Water</a:t>
            </a:r>
            <a:r>
              <a:rPr lang="de-CH" dirty="0" smtClean="0"/>
              <a:t> </a:t>
            </a:r>
            <a:r>
              <a:rPr lang="de-CH" dirty="0" err="1" smtClean="0"/>
              <a:t>leak</a:t>
            </a:r>
            <a:r>
              <a:rPr lang="de-CH" dirty="0" smtClean="0"/>
              <a:t> at </a:t>
            </a:r>
            <a:r>
              <a:rPr lang="de-CH" dirty="0" err="1" smtClean="0"/>
              <a:t>Injector</a:t>
            </a:r>
            <a:r>
              <a:rPr lang="de-CH" dirty="0" smtClean="0"/>
              <a:t> LINAC </a:t>
            </a:r>
            <a:r>
              <a:rPr lang="de-CH" dirty="0" smtClean="0"/>
              <a:t>Quadrupole </a:t>
            </a:r>
            <a:r>
              <a:rPr lang="de-CH" dirty="0" smtClean="0"/>
              <a:t>(17h</a:t>
            </a:r>
            <a:r>
              <a:rPr lang="de-CH" dirty="0" smtClean="0"/>
              <a:t>) </a:t>
            </a:r>
            <a:r>
              <a:rPr lang="de-CH" dirty="0" smtClean="0">
                <a:sym typeface="Wingdings" panose="05000000000000000000" pitchFamily="2" charset="2"/>
              </a:rPr>
              <a:t></a:t>
            </a:r>
            <a:endParaRPr lang="de-CH" dirty="0" smtClean="0"/>
          </a:p>
          <a:p>
            <a:r>
              <a:rPr lang="de-CH" dirty="0" err="1" smtClean="0"/>
              <a:t>Defective</a:t>
            </a:r>
            <a:r>
              <a:rPr lang="de-CH" dirty="0" smtClean="0"/>
              <a:t> </a:t>
            </a:r>
            <a:r>
              <a:rPr lang="de-CH" dirty="0" err="1"/>
              <a:t>w</a:t>
            </a:r>
            <a:r>
              <a:rPr lang="de-CH" dirty="0" err="1" smtClean="0"/>
              <a:t>ater-leak</a:t>
            </a:r>
            <a:r>
              <a:rPr lang="de-CH" dirty="0" smtClean="0"/>
              <a:t> </a:t>
            </a:r>
            <a:r>
              <a:rPr lang="de-CH" dirty="0" err="1" smtClean="0"/>
              <a:t>sensor</a:t>
            </a:r>
            <a:r>
              <a:rPr lang="de-CH" dirty="0" smtClean="0"/>
              <a:t> (1h)</a:t>
            </a:r>
          </a:p>
          <a:p>
            <a:r>
              <a:rPr lang="de-CH" dirty="0" err="1" smtClean="0"/>
              <a:t>Issues</a:t>
            </a:r>
            <a:r>
              <a:rPr lang="de-CH" dirty="0" smtClean="0"/>
              <a:t> </a:t>
            </a:r>
            <a:r>
              <a:rPr lang="de-CH" dirty="0" err="1" smtClean="0"/>
              <a:t>with</a:t>
            </a:r>
            <a:r>
              <a:rPr lang="de-CH" dirty="0" smtClean="0"/>
              <a:t> Super-3HC </a:t>
            </a:r>
            <a:r>
              <a:rPr lang="de-CH" dirty="0" err="1" smtClean="0"/>
              <a:t>Cryoplant</a:t>
            </a:r>
            <a:r>
              <a:rPr lang="de-CH" dirty="0" smtClean="0"/>
              <a:t> (17h):</a:t>
            </a:r>
          </a:p>
          <a:p>
            <a:pPr lvl="1"/>
            <a:r>
              <a:rPr lang="de-CH" dirty="0" err="1" smtClean="0"/>
              <a:t>Broken</a:t>
            </a:r>
            <a:r>
              <a:rPr lang="de-CH" dirty="0" smtClean="0"/>
              <a:t> </a:t>
            </a:r>
            <a:r>
              <a:rPr lang="de-CH" dirty="0" err="1" smtClean="0"/>
              <a:t>valve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contactor</a:t>
            </a:r>
            <a:endParaRPr lang="de-CH" dirty="0" smtClean="0"/>
          </a:p>
          <a:p>
            <a:pPr lvl="1"/>
            <a:r>
              <a:rPr lang="de-CH" dirty="0" err="1" smtClean="0"/>
              <a:t>Broken</a:t>
            </a:r>
            <a:r>
              <a:rPr lang="de-CH" dirty="0" smtClean="0"/>
              <a:t> </a:t>
            </a:r>
            <a:r>
              <a:rPr lang="de-CH" dirty="0" err="1" smtClean="0"/>
              <a:t>compressor-screw</a:t>
            </a:r>
            <a:endParaRPr lang="de-CH" dirty="0" smtClean="0"/>
          </a:p>
          <a:p>
            <a:r>
              <a:rPr lang="de-CH" dirty="0" err="1" smtClean="0"/>
              <a:t>Water</a:t>
            </a:r>
            <a:r>
              <a:rPr lang="de-CH" dirty="0" smtClean="0"/>
              <a:t> </a:t>
            </a:r>
            <a:r>
              <a:rPr lang="de-CH" dirty="0" err="1" smtClean="0"/>
              <a:t>leaks</a:t>
            </a:r>
            <a:r>
              <a:rPr lang="de-CH" dirty="0" smtClean="0"/>
              <a:t> at Booster RF-</a:t>
            </a:r>
            <a:r>
              <a:rPr lang="de-CH" dirty="0" err="1" smtClean="0"/>
              <a:t>cavity</a:t>
            </a:r>
            <a:endParaRPr lang="de-CH" dirty="0"/>
          </a:p>
          <a:p>
            <a:r>
              <a:rPr lang="de-CH" dirty="0" err="1" smtClean="0"/>
              <a:t>Issue</a:t>
            </a:r>
            <a:r>
              <a:rPr lang="de-CH" dirty="0" smtClean="0"/>
              <a:t> </a:t>
            </a:r>
            <a:r>
              <a:rPr lang="de-CH" dirty="0" err="1" smtClean="0"/>
              <a:t>with</a:t>
            </a:r>
            <a:r>
              <a:rPr lang="de-CH" dirty="0" smtClean="0"/>
              <a:t> </a:t>
            </a:r>
            <a:r>
              <a:rPr lang="de-CH" dirty="0" err="1" smtClean="0"/>
              <a:t>Circulator</a:t>
            </a:r>
            <a:r>
              <a:rPr lang="de-CH" dirty="0" smtClean="0"/>
              <a:t> </a:t>
            </a:r>
            <a:r>
              <a:rPr lang="de-CH" dirty="0" err="1" smtClean="0"/>
              <a:t>Temperature</a:t>
            </a:r>
            <a:r>
              <a:rPr lang="de-CH" dirty="0" smtClean="0"/>
              <a:t> </a:t>
            </a:r>
            <a:r>
              <a:rPr lang="de-CH" dirty="0" err="1" smtClean="0"/>
              <a:t>Compensation</a:t>
            </a:r>
            <a:r>
              <a:rPr lang="de-CH" dirty="0" smtClean="0"/>
              <a:t> Unit (</a:t>
            </a:r>
            <a:r>
              <a:rPr lang="de-CH" dirty="0" err="1" smtClean="0"/>
              <a:t>drifting</a:t>
            </a:r>
            <a:r>
              <a:rPr lang="de-CH" dirty="0" smtClean="0"/>
              <a:t> </a:t>
            </a:r>
            <a:r>
              <a:rPr lang="de-CH" dirty="0" err="1" smtClean="0"/>
              <a:t>reflected</a:t>
            </a:r>
            <a:r>
              <a:rPr lang="de-CH" dirty="0" smtClean="0"/>
              <a:t> power)</a:t>
            </a:r>
            <a:endParaRPr lang="de-CH" dirty="0" smtClean="0"/>
          </a:p>
          <a:p>
            <a:r>
              <a:rPr lang="de-CH" dirty="0" smtClean="0"/>
              <a:t>LINAC </a:t>
            </a:r>
            <a:r>
              <a:rPr lang="de-CH" dirty="0" err="1" smtClean="0"/>
              <a:t>Broken</a:t>
            </a:r>
            <a:r>
              <a:rPr lang="de-CH" dirty="0" smtClean="0"/>
              <a:t> </a:t>
            </a:r>
            <a:r>
              <a:rPr lang="de-CH" dirty="0" err="1" smtClean="0"/>
              <a:t>Charging</a:t>
            </a:r>
            <a:r>
              <a:rPr lang="de-CH" dirty="0" smtClean="0"/>
              <a:t>-Unit </a:t>
            </a:r>
            <a:r>
              <a:rPr lang="de-CH" dirty="0" smtClean="0">
                <a:sym typeface="Wingdings" panose="05000000000000000000" pitchFamily="2" charset="2"/>
              </a:rPr>
              <a:t></a:t>
            </a:r>
            <a:r>
              <a:rPr lang="de-CH" dirty="0" smtClean="0"/>
              <a:t> </a:t>
            </a:r>
            <a:r>
              <a:rPr lang="de-CH" dirty="0" err="1" smtClean="0"/>
              <a:t>broke</a:t>
            </a:r>
            <a:r>
              <a:rPr lang="de-CH" dirty="0" smtClean="0"/>
              <a:t> power </a:t>
            </a:r>
            <a:r>
              <a:rPr lang="de-CH" dirty="0" err="1" smtClean="0"/>
              <a:t>contactor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tripped</a:t>
            </a:r>
            <a:r>
              <a:rPr lang="de-CH" dirty="0" smtClean="0"/>
              <a:t> </a:t>
            </a:r>
            <a:r>
              <a:rPr lang="de-CH" dirty="0" err="1" smtClean="0"/>
              <a:t>fuse</a:t>
            </a:r>
            <a:r>
              <a:rPr lang="de-CH" dirty="0" smtClean="0"/>
              <a:t>.</a:t>
            </a:r>
            <a:endParaRPr lang="de-CH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2023 SLS </a:t>
            </a:r>
            <a:r>
              <a:rPr lang="de-CH" dirty="0" err="1" smtClean="0"/>
              <a:t>Failures</a:t>
            </a:r>
            <a:r>
              <a:rPr lang="de-CH" dirty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Issues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</a:t>
            </a:fld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523" t="15077" r="22112" b="3510"/>
          <a:stretch/>
        </p:blipFill>
        <p:spPr>
          <a:xfrm>
            <a:off x="5410644" y="1045823"/>
            <a:ext cx="1401327" cy="21019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0864" t="26332" r="28046" b="40848"/>
          <a:stretch/>
        </p:blipFill>
        <p:spPr>
          <a:xfrm>
            <a:off x="6875438" y="2080178"/>
            <a:ext cx="1860404" cy="20557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28466" y="4257738"/>
            <a:ext cx="1860404" cy="504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400" dirty="0" err="1" smtClean="0">
                <a:solidFill>
                  <a:srgbClr val="000000"/>
                </a:solidFill>
                <a:latin typeface="Calibri"/>
              </a:rPr>
              <a:t>Water-leak</a:t>
            </a:r>
            <a:r>
              <a:rPr lang="de-CH" sz="1400" dirty="0" smtClean="0">
                <a:solidFill>
                  <a:srgbClr val="000000"/>
                </a:solidFill>
                <a:latin typeface="Calibri"/>
              </a:rPr>
              <a:t> at </a:t>
            </a:r>
            <a:r>
              <a:rPr lang="de-CH" sz="1400" dirty="0" err="1" smtClean="0">
                <a:solidFill>
                  <a:srgbClr val="000000"/>
                </a:solidFill>
                <a:latin typeface="Calibri"/>
              </a:rPr>
              <a:t>diagnostics</a:t>
            </a:r>
            <a:r>
              <a:rPr lang="de-CH" sz="1400" dirty="0" smtClean="0">
                <a:solidFill>
                  <a:srgbClr val="000000"/>
                </a:solidFill>
                <a:latin typeface="Calibri"/>
              </a:rPr>
              <a:t> beam-</a:t>
            </a:r>
            <a:r>
              <a:rPr lang="de-CH" sz="1400" dirty="0" err="1" smtClean="0">
                <a:solidFill>
                  <a:srgbClr val="000000"/>
                </a:solidFill>
                <a:latin typeface="Calibri"/>
              </a:rPr>
              <a:t>line</a:t>
            </a:r>
            <a:endParaRPr lang="de-CH" sz="1400" dirty="0" smtClean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800" dirty="0" err="1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76502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84446" y="206258"/>
            <a:ext cx="4703200" cy="381375"/>
          </a:xfrm>
        </p:spPr>
        <p:txBody>
          <a:bodyPr/>
          <a:lstStyle/>
          <a:p>
            <a:r>
              <a:rPr lang="de-CH" dirty="0"/>
              <a:t>Super-3HC: March 2022 </a:t>
            </a:r>
            <a:r>
              <a:rPr lang="de-CH" dirty="0" err="1" smtClean="0"/>
              <a:t>Incident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4</a:t>
            </a:fld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9166" y="703898"/>
            <a:ext cx="5459338" cy="26739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096579"/>
            <a:ext cx="3838425" cy="2068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6012"/>
          <a:stretch/>
        </p:blipFill>
        <p:spPr>
          <a:xfrm>
            <a:off x="251520" y="597374"/>
            <a:ext cx="4968552" cy="25892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31640" y="987574"/>
            <a:ext cx="1105611" cy="432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200" b="1" dirty="0" smtClean="0">
                <a:latin typeface="Calibri"/>
              </a:rPr>
              <a:t>Orbit </a:t>
            </a:r>
            <a:r>
              <a:rPr lang="de-CH" sz="1200" b="1" dirty="0" err="1" smtClean="0">
                <a:latin typeface="Calibri"/>
              </a:rPr>
              <a:t>problems</a:t>
            </a:r>
            <a:r>
              <a:rPr lang="de-CH" sz="1200" b="1" dirty="0" smtClean="0">
                <a:latin typeface="Calibri"/>
              </a:rPr>
              <a:t>, </a:t>
            </a:r>
            <a:r>
              <a:rPr lang="de-CH" sz="1200" b="1" dirty="0" err="1" smtClean="0">
                <a:latin typeface="Calibri"/>
              </a:rPr>
              <a:t>current</a:t>
            </a:r>
            <a:r>
              <a:rPr lang="de-CH" sz="1200" b="1" dirty="0" smtClean="0">
                <a:latin typeface="Calibri"/>
              </a:rPr>
              <a:t> </a:t>
            </a:r>
            <a:r>
              <a:rPr lang="de-CH" sz="1200" b="1" dirty="0" err="1" smtClean="0">
                <a:latin typeface="Calibri"/>
              </a:rPr>
              <a:t>drops</a:t>
            </a:r>
            <a:endParaRPr lang="en-US" sz="1200" b="1" dirty="0" err="1" smtClean="0"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9592" y="1809821"/>
            <a:ext cx="1692188" cy="432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200" b="1" dirty="0" err="1" smtClean="0">
                <a:latin typeface="Calibri"/>
              </a:rPr>
              <a:t>Vacuum</a:t>
            </a:r>
            <a:r>
              <a:rPr lang="de-CH" sz="1200" b="1" dirty="0" smtClean="0">
                <a:latin typeface="Calibri"/>
              </a:rPr>
              <a:t> </a:t>
            </a:r>
            <a:r>
              <a:rPr lang="de-CH" sz="1200" b="1" dirty="0" err="1" smtClean="0">
                <a:latin typeface="Calibri"/>
              </a:rPr>
              <a:t>increase</a:t>
            </a:r>
            <a:r>
              <a:rPr lang="de-CH" sz="1200" b="1" dirty="0" smtClean="0">
                <a:latin typeface="Calibri"/>
              </a:rPr>
              <a:t>, </a:t>
            </a:r>
            <a:r>
              <a:rPr lang="de-CH" sz="1200" b="1" dirty="0" err="1" smtClean="0">
                <a:latin typeface="Calibri"/>
              </a:rPr>
              <a:t>voltage</a:t>
            </a:r>
            <a:r>
              <a:rPr lang="de-CH" sz="1200" b="1" dirty="0" smtClean="0">
                <a:latin typeface="Calibri"/>
              </a:rPr>
              <a:t> </a:t>
            </a:r>
            <a:r>
              <a:rPr lang="de-CH" sz="1200" b="1" dirty="0" err="1" smtClean="0">
                <a:latin typeface="Calibri"/>
              </a:rPr>
              <a:t>asymmetry</a:t>
            </a:r>
            <a:r>
              <a:rPr lang="de-CH" sz="1200" b="1" dirty="0" smtClean="0">
                <a:latin typeface="Calibri"/>
              </a:rPr>
              <a:t> </a:t>
            </a:r>
            <a:r>
              <a:rPr lang="de-CH" sz="1200" b="1" dirty="0" err="1" smtClean="0">
                <a:latin typeface="Calibri"/>
              </a:rPr>
              <a:t>starts</a:t>
            </a:r>
            <a:endParaRPr lang="en-US" sz="1200" b="1" dirty="0" err="1" smtClean="0">
              <a:latin typeface="Calibri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2314748" y="1059582"/>
            <a:ext cx="122503" cy="1440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/>
          <p:cNvCxnSpPr>
            <a:stCxn id="9" idx="3"/>
          </p:cNvCxnSpPr>
          <p:nvPr/>
        </p:nvCxnSpPr>
        <p:spPr bwMode="auto">
          <a:xfrm flipV="1">
            <a:off x="2591780" y="1733885"/>
            <a:ext cx="180020" cy="2919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>
            <a:stCxn id="9" idx="3"/>
          </p:cNvCxnSpPr>
          <p:nvPr/>
        </p:nvCxnSpPr>
        <p:spPr bwMode="auto">
          <a:xfrm flipV="1">
            <a:off x="2591780" y="1700997"/>
            <a:ext cx="144016" cy="3248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3021595" y="1809821"/>
            <a:ext cx="1105611" cy="432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200" b="1" dirty="0" smtClean="0">
                <a:latin typeface="Calibri"/>
              </a:rPr>
              <a:t>Operator </a:t>
            </a:r>
            <a:r>
              <a:rPr lang="de-CH" sz="1200" b="1" dirty="0" err="1" smtClean="0">
                <a:latin typeface="Calibri"/>
              </a:rPr>
              <a:t>tries</a:t>
            </a:r>
            <a:r>
              <a:rPr lang="de-CH" sz="1200" b="1" dirty="0" smtClean="0">
                <a:latin typeface="Calibri"/>
              </a:rPr>
              <a:t> </a:t>
            </a:r>
            <a:r>
              <a:rPr lang="de-CH" sz="1200" b="1" dirty="0" err="1" smtClean="0">
                <a:latin typeface="Calibri"/>
              </a:rPr>
              <a:t>to</a:t>
            </a:r>
            <a:r>
              <a:rPr lang="de-CH" sz="1200" b="1" dirty="0" smtClean="0">
                <a:latin typeface="Calibri"/>
              </a:rPr>
              <a:t> </a:t>
            </a:r>
            <a:r>
              <a:rPr lang="de-CH" sz="1200" b="1" dirty="0" err="1" smtClean="0">
                <a:latin typeface="Calibri"/>
              </a:rPr>
              <a:t>increase</a:t>
            </a:r>
            <a:r>
              <a:rPr lang="de-CH" sz="1200" b="1" dirty="0" smtClean="0">
                <a:latin typeface="Calibri"/>
              </a:rPr>
              <a:t> </a:t>
            </a:r>
            <a:r>
              <a:rPr lang="de-CH" sz="1200" b="1" dirty="0" err="1" smtClean="0">
                <a:latin typeface="Calibri"/>
              </a:rPr>
              <a:t>voltages</a:t>
            </a:r>
            <a:endParaRPr lang="en-US" sz="1200" b="1" dirty="0" err="1" smtClean="0">
              <a:latin typeface="Calibri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3779912" y="870890"/>
            <a:ext cx="72008" cy="8629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H="1">
            <a:off x="3851920" y="2241869"/>
            <a:ext cx="144016" cy="418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4143071" y="960397"/>
            <a:ext cx="500938" cy="432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200" b="1" dirty="0" smtClean="0">
                <a:latin typeface="Calibri"/>
              </a:rPr>
              <a:t>Beam-</a:t>
            </a:r>
            <a:r>
              <a:rPr lang="de-CH" sz="1200" b="1" dirty="0" err="1" smtClean="0">
                <a:latin typeface="Calibri"/>
              </a:rPr>
              <a:t>loss</a:t>
            </a:r>
            <a:r>
              <a:rPr lang="de-CH" sz="1200" b="1" dirty="0" smtClean="0">
                <a:latin typeface="Calibri"/>
              </a:rPr>
              <a:t> (CBI)</a:t>
            </a:r>
            <a:endParaRPr lang="en-US" sz="1200" b="1" dirty="0" err="1" smtClean="0">
              <a:latin typeface="Calibri"/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>
            <a:off x="4393540" y="1176421"/>
            <a:ext cx="178460" cy="901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1524405" y="3297931"/>
            <a:ext cx="1105611" cy="432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200" b="1" dirty="0" err="1" smtClean="0">
                <a:latin typeface="Calibri"/>
              </a:rPr>
              <a:t>Vacuum</a:t>
            </a:r>
            <a:r>
              <a:rPr lang="de-CH" sz="1200" b="1" dirty="0" smtClean="0">
                <a:latin typeface="Calibri"/>
              </a:rPr>
              <a:t>-controller </a:t>
            </a:r>
            <a:r>
              <a:rPr lang="de-CH" sz="1200" b="1" dirty="0" err="1" smtClean="0">
                <a:latin typeface="Calibri"/>
              </a:rPr>
              <a:t>did</a:t>
            </a:r>
            <a:r>
              <a:rPr lang="de-CH" sz="1200" b="1" dirty="0" smtClean="0">
                <a:latin typeface="Calibri"/>
              </a:rPr>
              <a:t> not interlock </a:t>
            </a:r>
            <a:r>
              <a:rPr lang="de-CH" sz="1200" b="1" dirty="0" err="1" smtClean="0">
                <a:latin typeface="Calibri"/>
              </a:rPr>
              <a:t>the</a:t>
            </a:r>
            <a:r>
              <a:rPr lang="de-CH" sz="1200" b="1" dirty="0" smtClean="0">
                <a:latin typeface="Calibri"/>
              </a:rPr>
              <a:t> beam!</a:t>
            </a:r>
            <a:endParaRPr lang="en-US" sz="1200" b="1" dirty="0" err="1" smtClean="0">
              <a:latin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44832" y="844308"/>
            <a:ext cx="961595" cy="432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200" b="1" dirty="0" smtClean="0">
                <a:latin typeface="Calibri"/>
              </a:rPr>
              <a:t>Orbit off </a:t>
            </a:r>
            <a:r>
              <a:rPr lang="de-CH" sz="1200" b="1" dirty="0" err="1" smtClean="0">
                <a:latin typeface="Calibri"/>
              </a:rPr>
              <a:t>by</a:t>
            </a:r>
            <a:r>
              <a:rPr lang="de-CH" sz="1200" b="1" dirty="0" smtClean="0">
                <a:latin typeface="Calibri"/>
              </a:rPr>
              <a:t> </a:t>
            </a:r>
            <a:r>
              <a:rPr lang="de-CH" sz="1200" b="1" dirty="0" err="1" smtClean="0">
                <a:latin typeface="Calibri"/>
              </a:rPr>
              <a:t>several</a:t>
            </a:r>
            <a:r>
              <a:rPr lang="de-CH" sz="1200" b="1" dirty="0" smtClean="0">
                <a:latin typeface="Calibri"/>
              </a:rPr>
              <a:t> mm!</a:t>
            </a:r>
            <a:endParaRPr lang="en-US" sz="1200" b="1" dirty="0" err="1" smtClean="0"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72000" y="2746790"/>
            <a:ext cx="4320480" cy="142613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During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machine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development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shift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,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experiments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with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orbit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bumps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Faillure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of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BPM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system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caused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large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orbit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excursion</a:t>
            </a:r>
            <a:endParaRPr lang="de-CH" dirty="0" smtClean="0">
              <a:solidFill>
                <a:srgbClr val="000000"/>
              </a:solidFill>
              <a:latin typeface="Calibri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Vacuum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at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chamber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before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Super-3HC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and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after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reached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1E-5mbar!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Asymmetry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stays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during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accumulation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and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drifts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over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10s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of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minutes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to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new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equilibrium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.</a:t>
            </a:r>
            <a:endParaRPr lang="en-US" dirty="0" err="1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19671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44" y="770392"/>
            <a:ext cx="3528392" cy="2647303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53552" y="845375"/>
            <a:ext cx="2694312" cy="19042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Super-3HC: March 2022 </a:t>
            </a:r>
            <a:r>
              <a:rPr lang="de-CH" dirty="0" err="1" smtClean="0"/>
              <a:t>Incident</a:t>
            </a:r>
            <a:r>
              <a:rPr lang="de-CH" dirty="0" smtClean="0"/>
              <a:t/>
            </a:r>
            <a:br>
              <a:rPr lang="de-CH" dirty="0" smtClean="0"/>
            </a:br>
            <a:r>
              <a:rPr lang="de-CH" sz="1600" dirty="0" err="1" smtClean="0"/>
              <a:t>Reconstruction</a:t>
            </a:r>
            <a:r>
              <a:rPr lang="de-CH" sz="1600" dirty="0" smtClean="0"/>
              <a:t> </a:t>
            </a:r>
            <a:r>
              <a:rPr lang="de-CH" sz="1600" dirty="0" err="1" smtClean="0"/>
              <a:t>of</a:t>
            </a:r>
            <a:r>
              <a:rPr lang="de-CH" sz="1600" dirty="0" smtClean="0"/>
              <a:t> </a:t>
            </a:r>
            <a:r>
              <a:rPr lang="de-CH" sz="1600" dirty="0" err="1" smtClean="0"/>
              <a:t>distorted</a:t>
            </a:r>
            <a:r>
              <a:rPr lang="de-CH" sz="1600" dirty="0" smtClean="0"/>
              <a:t> </a:t>
            </a:r>
            <a:r>
              <a:rPr lang="de-CH" sz="1600" dirty="0" err="1" smtClean="0"/>
              <a:t>orbit</a:t>
            </a:r>
            <a:r>
              <a:rPr lang="de-CH" sz="1600" dirty="0" smtClean="0"/>
              <a:t> </a:t>
            </a:r>
            <a:r>
              <a:rPr lang="de-CH" sz="1600" dirty="0" err="1" smtClean="0"/>
              <a:t>and</a:t>
            </a:r>
            <a:r>
              <a:rPr lang="de-CH" sz="1600" dirty="0" smtClean="0"/>
              <a:t> </a:t>
            </a:r>
            <a:r>
              <a:rPr lang="de-CH" sz="1600" dirty="0" err="1" smtClean="0"/>
              <a:t>Synrad</a:t>
            </a:r>
            <a:r>
              <a:rPr lang="de-CH" sz="1600" dirty="0" smtClean="0"/>
              <a:t> </a:t>
            </a:r>
            <a:r>
              <a:rPr lang="de-CH" sz="1600" dirty="0" err="1" smtClean="0"/>
              <a:t>Calculation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5</a:t>
            </a:fld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6" t="41940" r="57269" b="12851"/>
          <a:stretch/>
        </p:blipFill>
        <p:spPr>
          <a:xfrm>
            <a:off x="4653361" y="3750653"/>
            <a:ext cx="1659961" cy="10893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6593" y="2697421"/>
            <a:ext cx="3422293" cy="3093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400" dirty="0" err="1" smtClean="0">
                <a:solidFill>
                  <a:srgbClr val="000000"/>
                </a:solidFill>
                <a:latin typeface="Calibri"/>
              </a:rPr>
              <a:t>Reconstructed</a:t>
            </a:r>
            <a:r>
              <a:rPr lang="de-CH" sz="14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  <a:latin typeface="Calibri"/>
              </a:rPr>
              <a:t>orbit</a:t>
            </a:r>
            <a:r>
              <a:rPr lang="de-CH" sz="14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  <a:latin typeface="Calibri"/>
              </a:rPr>
              <a:t>during</a:t>
            </a:r>
            <a:r>
              <a:rPr lang="de-CH" sz="14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  <a:latin typeface="Calibri"/>
              </a:rPr>
              <a:t>the</a:t>
            </a:r>
            <a:r>
              <a:rPr lang="de-CH" sz="14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  <a:latin typeface="Calibri"/>
              </a:rPr>
              <a:t>first</a:t>
            </a:r>
            <a:r>
              <a:rPr lang="de-CH" sz="14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  <a:latin typeface="Calibri"/>
              </a:rPr>
              <a:t>incident</a:t>
            </a:r>
            <a:r>
              <a:rPr lang="de-CH" sz="1400" dirty="0" smtClean="0">
                <a:solidFill>
                  <a:srgbClr val="000000"/>
                </a:solidFill>
                <a:latin typeface="Calibri"/>
              </a:rPr>
              <a:t>:</a:t>
            </a:r>
          </a:p>
          <a:p>
            <a:pPr marL="177792" indent="-177792" defTabSz="914354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de-CH" sz="1400" dirty="0" err="1">
                <a:latin typeface="+mn-lt"/>
                <a:ea typeface="+mn-ea"/>
                <a:cs typeface="+mn-cs"/>
              </a:rPr>
              <a:t>Bending</a:t>
            </a:r>
            <a:r>
              <a:rPr lang="de-CH" sz="1400" dirty="0">
                <a:latin typeface="+mn-lt"/>
                <a:ea typeface="+mn-ea"/>
                <a:cs typeface="+mn-cs"/>
              </a:rPr>
              <a:t> </a:t>
            </a:r>
            <a:r>
              <a:rPr lang="de-CH" sz="1400" dirty="0" err="1">
                <a:latin typeface="+mn-lt"/>
                <a:ea typeface="+mn-ea"/>
                <a:cs typeface="+mn-cs"/>
              </a:rPr>
              <a:t>magnet</a:t>
            </a:r>
            <a:r>
              <a:rPr lang="de-CH" sz="1400" dirty="0">
                <a:latin typeface="+mn-lt"/>
                <a:ea typeface="+mn-ea"/>
                <a:cs typeface="+mn-cs"/>
              </a:rPr>
              <a:t> Be06m </a:t>
            </a:r>
            <a:r>
              <a:rPr lang="de-CH" sz="1400" dirty="0" err="1">
                <a:latin typeface="+mn-lt"/>
                <a:ea typeface="+mn-ea"/>
                <a:cs typeface="+mn-cs"/>
              </a:rPr>
              <a:t>is</a:t>
            </a:r>
            <a:r>
              <a:rPr lang="de-CH" sz="1400" dirty="0">
                <a:latin typeface="+mn-lt"/>
                <a:ea typeface="+mn-ea"/>
                <a:cs typeface="+mn-cs"/>
              </a:rPr>
              <a:t> </a:t>
            </a:r>
            <a:r>
              <a:rPr lang="de-CH" sz="1400" dirty="0" err="1">
                <a:latin typeface="+mn-lt"/>
                <a:ea typeface="+mn-ea"/>
                <a:cs typeface="+mn-cs"/>
              </a:rPr>
              <a:t>around</a:t>
            </a:r>
            <a:r>
              <a:rPr lang="de-CH" sz="1400" dirty="0">
                <a:latin typeface="+mn-lt"/>
                <a:ea typeface="+mn-ea"/>
                <a:cs typeface="+mn-cs"/>
              </a:rPr>
              <a:t> s=137m</a:t>
            </a:r>
          </a:p>
          <a:p>
            <a:pPr marL="177792" indent="-177792" defTabSz="914354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de-CH" sz="1400" dirty="0">
                <a:latin typeface="+mn-lt"/>
                <a:ea typeface="+mn-ea"/>
                <a:cs typeface="+mn-cs"/>
              </a:rPr>
              <a:t>Super-3HC </a:t>
            </a:r>
            <a:r>
              <a:rPr lang="de-CH" sz="1400" dirty="0" err="1">
                <a:latin typeface="+mn-lt"/>
                <a:ea typeface="+mn-ea"/>
                <a:cs typeface="+mn-cs"/>
              </a:rPr>
              <a:t>is</a:t>
            </a:r>
            <a:r>
              <a:rPr lang="de-CH" sz="1400" dirty="0">
                <a:latin typeface="+mn-lt"/>
                <a:ea typeface="+mn-ea"/>
                <a:cs typeface="+mn-cs"/>
              </a:rPr>
              <a:t> after s=141m, </a:t>
            </a:r>
            <a:br>
              <a:rPr lang="de-CH" sz="1400" dirty="0">
                <a:latin typeface="+mn-lt"/>
                <a:ea typeface="+mn-ea"/>
                <a:cs typeface="+mn-cs"/>
              </a:rPr>
            </a:br>
            <a:r>
              <a:rPr lang="de-CH" sz="1400" dirty="0" err="1">
                <a:latin typeface="+mn-lt"/>
                <a:ea typeface="+mn-ea"/>
                <a:cs typeface="+mn-cs"/>
              </a:rPr>
              <a:t>its</a:t>
            </a:r>
            <a:r>
              <a:rPr lang="de-CH" sz="1400" dirty="0">
                <a:latin typeface="+mn-lt"/>
                <a:ea typeface="+mn-ea"/>
                <a:cs typeface="+mn-cs"/>
              </a:rPr>
              <a:t> </a:t>
            </a:r>
            <a:r>
              <a:rPr lang="de-CH" sz="1400" dirty="0" err="1">
                <a:latin typeface="+mn-lt"/>
                <a:ea typeface="+mn-ea"/>
                <a:cs typeface="+mn-cs"/>
              </a:rPr>
              <a:t>flange-to-flange</a:t>
            </a:r>
            <a:r>
              <a:rPr lang="de-CH" sz="1400" dirty="0">
                <a:latin typeface="+mn-lt"/>
                <a:ea typeface="+mn-ea"/>
                <a:cs typeface="+mn-cs"/>
              </a:rPr>
              <a:t> </a:t>
            </a:r>
            <a:r>
              <a:rPr lang="de-CH" sz="1400" dirty="0" err="1">
                <a:latin typeface="+mn-lt"/>
                <a:ea typeface="+mn-ea"/>
                <a:cs typeface="+mn-cs"/>
              </a:rPr>
              <a:t>length</a:t>
            </a:r>
            <a:r>
              <a:rPr lang="de-CH" sz="1400" dirty="0">
                <a:latin typeface="+mn-lt"/>
                <a:ea typeface="+mn-ea"/>
                <a:cs typeface="+mn-cs"/>
              </a:rPr>
              <a:t>: 1.1m</a:t>
            </a:r>
            <a:r>
              <a:rPr lang="de-CH" sz="1400" dirty="0" smtClean="0">
                <a:solidFill>
                  <a:srgbClr val="000000"/>
                </a:solidFill>
                <a:latin typeface="Calibri"/>
              </a:rPr>
              <a:t/>
            </a:r>
            <a:br>
              <a:rPr lang="de-CH" sz="1400" dirty="0" smtClean="0">
                <a:solidFill>
                  <a:srgbClr val="000000"/>
                </a:solidFill>
                <a:latin typeface="Calibri"/>
              </a:rPr>
            </a:br>
            <a:r>
              <a:rPr lang="de-CH" sz="1400" dirty="0" smtClean="0">
                <a:solidFill>
                  <a:srgbClr val="000000"/>
                </a:solidFill>
                <a:latin typeface="Calibri"/>
              </a:rPr>
              <a:t> </a:t>
            </a:r>
            <a:endParaRPr lang="en-US" sz="14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623753" y="3712634"/>
            <a:ext cx="3873399" cy="16084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de-CH" sz="1400" b="1" dirty="0"/>
              <a:t>After </a:t>
            </a:r>
            <a:r>
              <a:rPr lang="de-CH" sz="1400" b="1" dirty="0" err="1"/>
              <a:t>the</a:t>
            </a:r>
            <a:r>
              <a:rPr lang="de-CH" sz="1400" b="1" dirty="0"/>
              <a:t> </a:t>
            </a:r>
            <a:r>
              <a:rPr lang="de-CH" sz="1400" b="1" dirty="0" err="1"/>
              <a:t>incident</a:t>
            </a:r>
            <a:r>
              <a:rPr lang="de-CH" sz="1400" b="1" dirty="0"/>
              <a:t>: </a:t>
            </a:r>
            <a:r>
              <a:rPr lang="de-CH" sz="1400" b="1" dirty="0" err="1"/>
              <a:t>detuning</a:t>
            </a:r>
            <a:r>
              <a:rPr lang="de-CH" sz="1400" b="1" dirty="0"/>
              <a:t> </a:t>
            </a:r>
            <a:r>
              <a:rPr lang="de-CH" sz="1400" b="1" dirty="0" err="1"/>
              <a:t>of</a:t>
            </a:r>
            <a:r>
              <a:rPr lang="de-CH" sz="1400" b="1" dirty="0"/>
              <a:t> </a:t>
            </a:r>
            <a:r>
              <a:rPr lang="de-CH" sz="1400" b="1" dirty="0" err="1"/>
              <a:t>the</a:t>
            </a:r>
            <a:r>
              <a:rPr lang="de-CH" sz="1400" b="1" dirty="0"/>
              <a:t> Super-3HC </a:t>
            </a:r>
            <a:r>
              <a:rPr lang="de-CH" sz="1400" b="1" dirty="0" err="1"/>
              <a:t>changed</a:t>
            </a:r>
            <a:r>
              <a:rPr lang="de-CH" sz="1400" b="1" dirty="0"/>
              <a:t> </a:t>
            </a:r>
            <a:r>
              <a:rPr lang="de-CH" sz="1400" b="1" dirty="0" err="1"/>
              <a:t>by</a:t>
            </a:r>
            <a:r>
              <a:rPr lang="de-CH" sz="1400" b="1" dirty="0"/>
              <a:t> -5.5kHz (</a:t>
            </a:r>
            <a:r>
              <a:rPr lang="de-CH" sz="1400" b="1" dirty="0" err="1"/>
              <a:t>cav</a:t>
            </a:r>
            <a:r>
              <a:rPr lang="de-CH" sz="1400" b="1" dirty="0"/>
              <a:t> 1) </a:t>
            </a:r>
            <a:r>
              <a:rPr lang="de-CH" sz="1400" b="1" dirty="0" err="1"/>
              <a:t>and</a:t>
            </a:r>
            <a:r>
              <a:rPr lang="de-CH" sz="1400" b="1" dirty="0"/>
              <a:t> -10kHz (</a:t>
            </a:r>
            <a:r>
              <a:rPr lang="de-CH" sz="1400" b="1" dirty="0" err="1"/>
              <a:t>cav</a:t>
            </a:r>
            <a:r>
              <a:rPr lang="de-CH" sz="1400" b="1" dirty="0"/>
              <a:t> 2) </a:t>
            </a:r>
            <a:r>
              <a:rPr lang="de-CH" sz="1400" b="1" dirty="0" err="1"/>
              <a:t>for</a:t>
            </a:r>
            <a:r>
              <a:rPr lang="de-CH" sz="1400" b="1" dirty="0"/>
              <a:t> </a:t>
            </a:r>
            <a:r>
              <a:rPr lang="de-CH" sz="1400" b="1" dirty="0" err="1"/>
              <a:t>the</a:t>
            </a:r>
            <a:r>
              <a:rPr lang="de-CH" sz="1400" b="1" dirty="0"/>
              <a:t> same </a:t>
            </a:r>
            <a:r>
              <a:rPr lang="de-CH" sz="1400" b="1" dirty="0" err="1" smtClean="0"/>
              <a:t>voltage</a:t>
            </a:r>
            <a:endParaRPr lang="de-CH" sz="1400" b="1" dirty="0" smtClean="0"/>
          </a:p>
          <a:p>
            <a:r>
              <a:rPr lang="de-CH" sz="1400" b="1" dirty="0" err="1"/>
              <a:t>No</a:t>
            </a:r>
            <a:r>
              <a:rPr lang="de-CH" sz="1400" b="1" dirty="0"/>
              <a:t> </a:t>
            </a:r>
            <a:r>
              <a:rPr lang="de-CH" sz="1400" b="1" dirty="0" err="1"/>
              <a:t>obvious</a:t>
            </a:r>
            <a:r>
              <a:rPr lang="de-CH" sz="1400" b="1" dirty="0"/>
              <a:t> </a:t>
            </a:r>
            <a:r>
              <a:rPr lang="de-CH" sz="1400" b="1" dirty="0" err="1"/>
              <a:t>change</a:t>
            </a:r>
            <a:r>
              <a:rPr lang="de-CH" sz="1400" b="1" dirty="0"/>
              <a:t> in </a:t>
            </a:r>
            <a:r>
              <a:rPr lang="de-CH" sz="1400" b="1" dirty="0" err="1"/>
              <a:t>LHe</a:t>
            </a:r>
            <a:r>
              <a:rPr lang="de-CH" sz="1400" b="1" dirty="0"/>
              <a:t> </a:t>
            </a:r>
            <a:r>
              <a:rPr lang="de-CH" sz="1400" b="1" dirty="0" err="1"/>
              <a:t>consumption</a:t>
            </a:r>
            <a:endParaRPr lang="de-CH" sz="1400" b="1" dirty="0"/>
          </a:p>
          <a:p>
            <a:r>
              <a:rPr lang="de-CH" sz="1400" dirty="0" err="1" smtClean="0">
                <a:solidFill>
                  <a:srgbClr val="000000"/>
                </a:solidFill>
              </a:rPr>
              <a:t>Synrad</a:t>
            </a:r>
            <a:r>
              <a:rPr lang="de-CH" sz="1400" dirty="0">
                <a:solidFill>
                  <a:srgbClr val="000000"/>
                </a:solidFill>
              </a:rPr>
              <a:t>: </a:t>
            </a:r>
            <a:r>
              <a:rPr lang="de-CH" sz="1400" dirty="0" err="1">
                <a:solidFill>
                  <a:srgbClr val="000000"/>
                </a:solidFill>
              </a:rPr>
              <a:t>Increased</a:t>
            </a:r>
            <a:r>
              <a:rPr lang="de-CH" sz="1400" dirty="0">
                <a:solidFill>
                  <a:srgbClr val="000000"/>
                </a:solidFill>
              </a:rPr>
              <a:t> power at </a:t>
            </a:r>
            <a:r>
              <a:rPr lang="de-CH" sz="1400" dirty="0" err="1">
                <a:solidFill>
                  <a:srgbClr val="000000"/>
                </a:solidFill>
              </a:rPr>
              <a:t>tapers</a:t>
            </a:r>
            <a:r>
              <a:rPr lang="de-CH" sz="1400" dirty="0">
                <a:solidFill>
                  <a:srgbClr val="000000"/>
                </a:solidFill>
              </a:rPr>
              <a:t> </a:t>
            </a:r>
            <a:r>
              <a:rPr lang="de-CH" sz="1400" dirty="0" err="1">
                <a:solidFill>
                  <a:srgbClr val="000000"/>
                </a:solidFill>
              </a:rPr>
              <a:t>before</a:t>
            </a:r>
            <a:r>
              <a:rPr lang="de-CH" sz="1400" dirty="0">
                <a:solidFill>
                  <a:srgbClr val="000000"/>
                </a:solidFill>
              </a:rPr>
              <a:t> </a:t>
            </a:r>
            <a:r>
              <a:rPr lang="de-CH" sz="1400" dirty="0" err="1">
                <a:solidFill>
                  <a:srgbClr val="000000"/>
                </a:solidFill>
              </a:rPr>
              <a:t>and</a:t>
            </a:r>
            <a:r>
              <a:rPr lang="de-CH" sz="1400" dirty="0">
                <a:solidFill>
                  <a:srgbClr val="000000"/>
                </a:solidFill>
              </a:rPr>
              <a:t> after </a:t>
            </a:r>
            <a:r>
              <a:rPr lang="de-CH" sz="1400" dirty="0" err="1">
                <a:solidFill>
                  <a:srgbClr val="000000"/>
                </a:solidFill>
              </a:rPr>
              <a:t>the</a:t>
            </a:r>
            <a:r>
              <a:rPr lang="de-CH" sz="1400" dirty="0">
                <a:solidFill>
                  <a:srgbClr val="000000"/>
                </a:solidFill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</a:rPr>
              <a:t>cavity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" name="Textfeld 8"/>
          <p:cNvSpPr txBox="1"/>
          <p:nvPr/>
        </p:nvSpPr>
        <p:spPr>
          <a:xfrm rot="16200000">
            <a:off x="-952955" y="3419504"/>
            <a:ext cx="2480957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900" kern="1000" spc="23" dirty="0" err="1" smtClean="0">
                <a:latin typeface="+mn-lt"/>
                <a:cs typeface="Franklin Gothic Book"/>
              </a:rPr>
              <a:t>Orbid</a:t>
            </a:r>
            <a:r>
              <a:rPr lang="de-CH" sz="900" kern="1000" spc="23" dirty="0" smtClean="0">
                <a:latin typeface="+mn-lt"/>
                <a:cs typeface="Franklin Gothic Book"/>
              </a:rPr>
              <a:t> </a:t>
            </a:r>
            <a:r>
              <a:rPr lang="de-CH" sz="900" kern="1000" spc="23" dirty="0" err="1" smtClean="0">
                <a:latin typeface="+mn-lt"/>
                <a:cs typeface="Franklin Gothic Book"/>
              </a:rPr>
              <a:t>data</a:t>
            </a:r>
            <a:r>
              <a:rPr lang="de-CH" sz="900" kern="1000" spc="23" dirty="0" smtClean="0">
                <a:latin typeface="+mn-lt"/>
                <a:cs typeface="Franklin Gothic Book"/>
              </a:rPr>
              <a:t>: M. Boege, </a:t>
            </a:r>
            <a:r>
              <a:rPr lang="de-CH" sz="900" kern="1000" spc="23" dirty="0" err="1" smtClean="0">
                <a:latin typeface="+mn-lt"/>
                <a:cs typeface="Franklin Gothic Book"/>
              </a:rPr>
              <a:t>Synrad</a:t>
            </a:r>
            <a:r>
              <a:rPr lang="de-CH" sz="900" kern="1000" spc="23" dirty="0" smtClean="0">
                <a:latin typeface="+mn-lt"/>
                <a:cs typeface="Franklin Gothic Book"/>
              </a:rPr>
              <a:t> </a:t>
            </a:r>
            <a:r>
              <a:rPr lang="de-CH" sz="900" kern="1000" spc="23" dirty="0" err="1" smtClean="0">
                <a:latin typeface="+mn-lt"/>
                <a:cs typeface="Franklin Gothic Book"/>
              </a:rPr>
              <a:t>template</a:t>
            </a:r>
            <a:r>
              <a:rPr lang="de-CH" sz="900" kern="1000" spc="23" dirty="0" smtClean="0">
                <a:latin typeface="+mn-lt"/>
                <a:cs typeface="Franklin Gothic Book"/>
              </a:rPr>
              <a:t>: L. </a:t>
            </a:r>
            <a:r>
              <a:rPr lang="de-CH" sz="900" kern="1000" spc="23" dirty="0" err="1" smtClean="0">
                <a:latin typeface="+mn-lt"/>
                <a:cs typeface="Franklin Gothic Book"/>
              </a:rPr>
              <a:t>Schuz</a:t>
            </a:r>
            <a:r>
              <a:rPr lang="de-CH" sz="900" kern="1000" spc="23" dirty="0" smtClean="0">
                <a:latin typeface="+mn-lt"/>
                <a:cs typeface="Franklin Gothic Book"/>
              </a:rPr>
              <a:t>, Locations: </a:t>
            </a:r>
            <a:r>
              <a:rPr lang="de-CH" sz="900" kern="1000" spc="23" dirty="0" err="1" smtClean="0">
                <a:latin typeface="+mn-lt"/>
                <a:cs typeface="Franklin Gothic Book"/>
              </a:rPr>
              <a:t>N.Kirchgeorg</a:t>
            </a:r>
            <a:endParaRPr lang="en-US" sz="900" kern="1000" spc="23" dirty="0">
              <a:latin typeface="+mn-lt"/>
              <a:cs typeface="Franklin Gothic 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8429" y="2641272"/>
            <a:ext cx="3149955" cy="28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400" dirty="0" err="1" smtClean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 flipV="1">
            <a:off x="5123301" y="4548884"/>
            <a:ext cx="720080" cy="173017"/>
          </a:xfrm>
          <a:prstGeom prst="straightConnector1">
            <a:avLst/>
          </a:prstGeom>
          <a:ln w="25400">
            <a:headEnd type="none" w="med" len="med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4730170" y="4721901"/>
            <a:ext cx="767956" cy="5219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9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004" y="3484712"/>
            <a:ext cx="2421623" cy="135315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625182" y="863524"/>
            <a:ext cx="1698584" cy="1151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de-CH" sz="1400" b="1" dirty="0" err="1" smtClean="0">
                <a:solidFill>
                  <a:srgbClr val="000000"/>
                </a:solidFill>
                <a:latin typeface="Calibri"/>
              </a:rPr>
              <a:t>Heating</a:t>
            </a:r>
            <a:r>
              <a:rPr lang="de-CH" sz="1400" b="1" dirty="0" smtClean="0">
                <a:solidFill>
                  <a:srgbClr val="000000"/>
                </a:solidFill>
                <a:latin typeface="Calibri"/>
              </a:rPr>
              <a:t> due </a:t>
            </a:r>
            <a:r>
              <a:rPr lang="de-CH" sz="1400" b="1" dirty="0" err="1" smtClean="0">
                <a:solidFill>
                  <a:srgbClr val="000000"/>
                </a:solidFill>
                <a:latin typeface="Calibri"/>
              </a:rPr>
              <a:t>to</a:t>
            </a:r>
            <a:r>
              <a:rPr lang="de-CH" sz="1400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400" b="1" dirty="0" err="1" smtClean="0">
                <a:solidFill>
                  <a:srgbClr val="000000"/>
                </a:solidFill>
                <a:latin typeface="Calibri"/>
              </a:rPr>
              <a:t>trapped</a:t>
            </a:r>
            <a:r>
              <a:rPr lang="de-CH" sz="1400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400" b="1" dirty="0" err="1" smtClean="0">
                <a:solidFill>
                  <a:srgbClr val="000000"/>
                </a:solidFill>
                <a:latin typeface="Calibri"/>
              </a:rPr>
              <a:t>mode</a:t>
            </a:r>
            <a:r>
              <a:rPr lang="de-CH" sz="1400" b="1" dirty="0" smtClean="0">
                <a:solidFill>
                  <a:srgbClr val="000000"/>
                </a:solidFill>
                <a:latin typeface="Calibri"/>
              </a:rPr>
              <a:t> at </a:t>
            </a:r>
            <a:r>
              <a:rPr lang="de-CH" sz="1400" b="1" dirty="0" err="1" smtClean="0">
                <a:solidFill>
                  <a:srgbClr val="000000"/>
                </a:solidFill>
                <a:latin typeface="Calibri"/>
              </a:rPr>
              <a:t>valve</a:t>
            </a:r>
            <a:r>
              <a:rPr lang="de-CH" sz="1400" b="1" dirty="0" smtClean="0">
                <a:solidFill>
                  <a:srgbClr val="000000"/>
                </a:solidFill>
                <a:latin typeface="Calibri"/>
              </a:rPr>
              <a:t>, </a:t>
            </a:r>
            <a:r>
              <a:rPr lang="de-CH" sz="1400" b="1" dirty="0" err="1" smtClean="0">
                <a:solidFill>
                  <a:srgbClr val="000000"/>
                </a:solidFill>
                <a:latin typeface="Calibri"/>
              </a:rPr>
              <a:t>bellow</a:t>
            </a:r>
            <a:r>
              <a:rPr lang="de-CH" sz="1400" b="1" dirty="0" smtClean="0">
                <a:solidFill>
                  <a:srgbClr val="000000"/>
                </a:solidFill>
                <a:latin typeface="Calibri"/>
              </a:rPr>
              <a:t>?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de-CH" sz="1400" b="1" dirty="0" smtClean="0">
                <a:solidFill>
                  <a:srgbClr val="000000"/>
                </a:solidFill>
                <a:latin typeface="Calibri"/>
              </a:rPr>
              <a:t>Synchrotron-</a:t>
            </a:r>
            <a:r>
              <a:rPr lang="de-CH" sz="1400" b="1" dirty="0" err="1" smtClean="0">
                <a:solidFill>
                  <a:srgbClr val="000000"/>
                </a:solidFill>
                <a:latin typeface="Calibri"/>
              </a:rPr>
              <a:t>radition</a:t>
            </a:r>
            <a:r>
              <a:rPr lang="de-CH" sz="1400" b="1" dirty="0" smtClean="0">
                <a:solidFill>
                  <a:srgbClr val="000000"/>
                </a:solidFill>
                <a:latin typeface="Calibri"/>
              </a:rPr>
              <a:t>?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400" b="1" dirty="0" smtClean="0">
                <a:solidFill>
                  <a:srgbClr val="000000"/>
                </a:solidFill>
                <a:latin typeface="Calibri"/>
              </a:rPr>
              <a:t>Quality </a:t>
            </a:r>
            <a:r>
              <a:rPr lang="de-CH" sz="1400" b="1" dirty="0" err="1" smtClean="0">
                <a:solidFill>
                  <a:srgbClr val="000000"/>
                </a:solidFill>
                <a:latin typeface="Calibri"/>
              </a:rPr>
              <a:t>factor</a:t>
            </a:r>
            <a:r>
              <a:rPr lang="de-CH" sz="1400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400" b="1" dirty="0" err="1" smtClean="0">
                <a:solidFill>
                  <a:srgbClr val="000000"/>
                </a:solidFill>
                <a:latin typeface="Calibri"/>
              </a:rPr>
              <a:t>degradation</a:t>
            </a:r>
            <a:r>
              <a:rPr lang="de-CH" sz="1400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400" b="1" dirty="0" err="1" smtClean="0">
                <a:solidFill>
                  <a:srgbClr val="000000"/>
                </a:solidFill>
                <a:latin typeface="Calibri"/>
              </a:rPr>
              <a:t>cannot</a:t>
            </a:r>
            <a:r>
              <a:rPr lang="de-CH" sz="1400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400" b="1" dirty="0" err="1" smtClean="0">
                <a:solidFill>
                  <a:srgbClr val="000000"/>
                </a:solidFill>
                <a:latin typeface="Calibri"/>
              </a:rPr>
              <a:t>be</a:t>
            </a:r>
            <a:r>
              <a:rPr lang="de-CH" sz="1400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400" b="1" dirty="0" err="1" smtClean="0">
                <a:solidFill>
                  <a:srgbClr val="000000"/>
                </a:solidFill>
                <a:latin typeface="Calibri"/>
              </a:rPr>
              <a:t>the</a:t>
            </a:r>
            <a:r>
              <a:rPr lang="de-CH" sz="1400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400" b="1" dirty="0" err="1" smtClean="0">
                <a:solidFill>
                  <a:srgbClr val="000000"/>
                </a:solidFill>
                <a:latin typeface="Calibri"/>
              </a:rPr>
              <a:t>explanation</a:t>
            </a:r>
            <a:r>
              <a:rPr lang="de-CH" sz="1400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400" b="1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</a:t>
            </a:r>
            <a:endParaRPr lang="en-US" sz="1400" b="1" dirty="0" err="1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01667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436" y="2764477"/>
            <a:ext cx="2426987" cy="182093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Super-3HC: March 2022 </a:t>
            </a:r>
            <a:r>
              <a:rPr lang="de-CH" dirty="0" err="1" smtClean="0"/>
              <a:t>Incident</a:t>
            </a:r>
            <a:r>
              <a:rPr lang="de-CH" dirty="0" smtClean="0"/>
              <a:t/>
            </a:r>
            <a:br>
              <a:rPr lang="de-CH" dirty="0" smtClean="0"/>
            </a:br>
            <a:r>
              <a:rPr lang="de-CH" sz="1600" dirty="0" err="1"/>
              <a:t>I</a:t>
            </a:r>
            <a:r>
              <a:rPr lang="de-CH" sz="1600" dirty="0" err="1" smtClean="0"/>
              <a:t>nvestigations</a:t>
            </a:r>
            <a:r>
              <a:rPr lang="de-CH" sz="1600" dirty="0" smtClean="0"/>
              <a:t>: Measurement </a:t>
            </a:r>
            <a:r>
              <a:rPr lang="de-CH" sz="1600" dirty="0" err="1" smtClean="0"/>
              <a:t>of</a:t>
            </a:r>
            <a:r>
              <a:rPr lang="de-CH" sz="1600" dirty="0" smtClean="0"/>
              <a:t> </a:t>
            </a:r>
            <a:r>
              <a:rPr lang="de-CH" sz="1600" dirty="0" err="1" smtClean="0"/>
              <a:t>Flange</a:t>
            </a:r>
            <a:r>
              <a:rPr lang="de-CH" sz="1600" dirty="0" smtClean="0"/>
              <a:t> </a:t>
            </a:r>
            <a:r>
              <a:rPr lang="de-CH" sz="1600" dirty="0" err="1" smtClean="0"/>
              <a:t>Temperature</a:t>
            </a:r>
            <a:r>
              <a:rPr lang="de-CH" sz="1600" dirty="0" smtClean="0"/>
              <a:t> </a:t>
            </a:r>
            <a:r>
              <a:rPr lang="de-CH" sz="1600" dirty="0" err="1" smtClean="0"/>
              <a:t>and</a:t>
            </a:r>
            <a:r>
              <a:rPr lang="de-CH" sz="1600" dirty="0" smtClean="0"/>
              <a:t> </a:t>
            </a:r>
            <a:r>
              <a:rPr lang="de-CH" sz="1600" dirty="0"/>
              <a:t>M</a:t>
            </a:r>
            <a:r>
              <a:rPr lang="de-CH" sz="1600" dirty="0" smtClean="0"/>
              <a:t>ovement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6</a:t>
            </a:fld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34" y="2764476"/>
            <a:ext cx="2303926" cy="17279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736" y="1002080"/>
            <a:ext cx="2339144" cy="13461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4760" y="990727"/>
            <a:ext cx="2376264" cy="13575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25736" y="2348238"/>
            <a:ext cx="4805288" cy="2600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dirty="0" smtClean="0">
                <a:solidFill>
                  <a:srgbClr val="000000"/>
                </a:solidFill>
                <a:latin typeface="Calibri"/>
              </a:rPr>
              <a:t>View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from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outer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wall: beam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comes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from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the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right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!</a:t>
            </a:r>
            <a:endParaRPr lang="en-US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99573" y="1572777"/>
            <a:ext cx="3043584" cy="9215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b="1" dirty="0" err="1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Temperature</a:t>
            </a:r>
            <a:r>
              <a:rPr lang="de-CH" b="1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de-CH" b="1" dirty="0" err="1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change</a:t>
            </a:r>
            <a:r>
              <a:rPr lang="de-CH" b="1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0…400mA</a:t>
            </a:r>
            <a:r>
              <a:rPr lang="de-CH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l-GR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Δ</a:t>
            </a:r>
            <a:r>
              <a:rPr lang="de-CH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T</a:t>
            </a:r>
            <a:r>
              <a:rPr lang="de-CH" baseline="-25000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1</a:t>
            </a:r>
            <a:r>
              <a:rPr lang="de-CH" dirty="0" smtClean="0">
                <a:solidFill>
                  <a:srgbClr val="000000"/>
                </a:solidFill>
                <a:latin typeface="+mn-lt"/>
              </a:rPr>
              <a:t>=+4.3°C	</a:t>
            </a:r>
            <a:r>
              <a:rPr lang="el-GR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Δ</a:t>
            </a:r>
            <a:r>
              <a:rPr lang="de-CH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T</a:t>
            </a:r>
            <a:r>
              <a:rPr lang="de-CH" baseline="-250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2</a:t>
            </a:r>
            <a:r>
              <a:rPr lang="de-CH" dirty="0" smtClean="0">
                <a:solidFill>
                  <a:srgbClr val="000000"/>
                </a:solidFill>
                <a:latin typeface="+mn-lt"/>
              </a:rPr>
              <a:t>=+3.2°C</a:t>
            </a:r>
            <a:br>
              <a:rPr lang="de-CH" dirty="0" smtClean="0">
                <a:solidFill>
                  <a:srgbClr val="000000"/>
                </a:solidFill>
                <a:latin typeface="+mn-lt"/>
              </a:rPr>
            </a:br>
            <a:r>
              <a:rPr lang="el-GR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Δ</a:t>
            </a:r>
            <a:r>
              <a:rPr lang="de-CH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T</a:t>
            </a:r>
            <a:r>
              <a:rPr lang="de-CH" baseline="-25000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3</a:t>
            </a:r>
            <a:r>
              <a:rPr lang="de-CH" dirty="0" smtClean="0">
                <a:solidFill>
                  <a:srgbClr val="000000"/>
                </a:solidFill>
                <a:latin typeface="+mn-lt"/>
              </a:rPr>
              <a:t>=+0.4°C	</a:t>
            </a:r>
            <a:r>
              <a:rPr lang="el-GR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Δ</a:t>
            </a:r>
            <a:r>
              <a:rPr lang="de-CH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T</a:t>
            </a:r>
            <a:r>
              <a:rPr lang="de-CH" baseline="-25000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4</a:t>
            </a:r>
            <a:r>
              <a:rPr lang="de-CH" dirty="0" smtClean="0">
                <a:solidFill>
                  <a:srgbClr val="000000"/>
                </a:solidFill>
                <a:latin typeface="+mn-lt"/>
              </a:rPr>
              <a:t>=+0.3°C</a:t>
            </a:r>
            <a:endParaRPr lang="en-US" dirty="0" err="1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43608" y="4564676"/>
            <a:ext cx="4805288" cy="2600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dirty="0" smtClean="0">
                <a:solidFill>
                  <a:srgbClr val="000000"/>
                </a:solidFill>
                <a:latin typeface="Calibri"/>
              </a:rPr>
              <a:t>View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from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inner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wall: beam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comes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from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the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left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!</a:t>
            </a:r>
            <a:endParaRPr lang="en-US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9300" y="2507743"/>
            <a:ext cx="3043584" cy="9215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Longitudinal </a:t>
            </a:r>
            <a:r>
              <a:rPr lang="de-CH" dirty="0" err="1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position</a:t>
            </a:r>
            <a:r>
              <a:rPr lang="de-CH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of</a:t>
            </a:r>
            <a:r>
              <a:rPr lang="de-CH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the</a:t>
            </a:r>
            <a:r>
              <a:rPr lang="de-CH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flange</a:t>
            </a:r>
            <a:r>
              <a:rPr lang="de-CH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changes</a:t>
            </a:r>
            <a:r>
              <a:rPr lang="de-CH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with</a:t>
            </a:r>
            <a:r>
              <a:rPr lang="de-CH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same time-</a:t>
            </a:r>
            <a:r>
              <a:rPr lang="de-CH" dirty="0" err="1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constant</a:t>
            </a:r>
            <a:r>
              <a:rPr lang="de-CH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as</a:t>
            </a:r>
            <a:r>
              <a:rPr lang="de-CH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the</a:t>
            </a:r>
            <a:r>
              <a:rPr lang="de-CH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voltage</a:t>
            </a:r>
            <a:r>
              <a:rPr lang="de-CH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-drift </a:t>
            </a:r>
            <a:r>
              <a:rPr lang="de-CH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de-CH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de-CH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 </a:t>
            </a:r>
            <a:r>
              <a:rPr lang="de-CH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(</a:t>
            </a:r>
            <a:r>
              <a:rPr lang="de-CH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after </a:t>
            </a:r>
            <a:r>
              <a:rPr lang="de-CH" dirty="0" err="1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accumulation</a:t>
            </a:r>
            <a:r>
              <a:rPr lang="de-CH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0…400mA</a:t>
            </a:r>
            <a:r>
              <a:rPr lang="de-CH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de-CH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dirty="0" err="1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Driving</a:t>
            </a:r>
            <a:r>
              <a:rPr lang="de-CH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offset-</a:t>
            </a:r>
            <a:r>
              <a:rPr lang="de-CH" dirty="0" err="1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bumps</a:t>
            </a:r>
            <a:r>
              <a:rPr lang="de-CH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with</a:t>
            </a:r>
            <a:r>
              <a:rPr lang="de-CH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up</a:t>
            </a:r>
            <a:r>
              <a:rPr lang="de-CH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to</a:t>
            </a:r>
            <a:r>
              <a:rPr lang="de-CH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0.5mm </a:t>
            </a:r>
            <a:r>
              <a:rPr lang="de-CH" dirty="0" err="1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horizontally</a:t>
            </a:r>
            <a:r>
              <a:rPr lang="de-CH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and</a:t>
            </a:r>
            <a:r>
              <a:rPr lang="de-CH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1.6mm </a:t>
            </a:r>
            <a:r>
              <a:rPr lang="de-CH" dirty="0" err="1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vertically</a:t>
            </a:r>
            <a:r>
              <a:rPr lang="de-CH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did</a:t>
            </a:r>
            <a:r>
              <a:rPr lang="de-CH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not </a:t>
            </a:r>
            <a:r>
              <a:rPr lang="de-CH" dirty="0" err="1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show</a:t>
            </a:r>
            <a:r>
              <a:rPr lang="de-CH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any</a:t>
            </a:r>
            <a:r>
              <a:rPr lang="de-CH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significant</a:t>
            </a:r>
            <a:r>
              <a:rPr lang="de-CH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effect</a:t>
            </a:r>
            <a:r>
              <a:rPr lang="de-CH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.</a:t>
            </a:r>
            <a:endParaRPr lang="de-CH" dirty="0" smtClean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6" name="Textfeld 8"/>
          <p:cNvSpPr txBox="1"/>
          <p:nvPr/>
        </p:nvSpPr>
        <p:spPr>
          <a:xfrm rot="16200000">
            <a:off x="-414553" y="4173926"/>
            <a:ext cx="1188133" cy="1440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900" kern="1000" spc="23" dirty="0" smtClean="0">
                <a:latin typeface="+mn-lt"/>
                <a:cs typeface="Franklin Gothic Book"/>
              </a:rPr>
              <a:t>Installation </a:t>
            </a:r>
            <a:r>
              <a:rPr lang="de-CH" sz="900" kern="1000" spc="23" dirty="0" err="1" smtClean="0">
                <a:latin typeface="+mn-lt"/>
                <a:cs typeface="Franklin Gothic Book"/>
              </a:rPr>
              <a:t>by</a:t>
            </a:r>
            <a:r>
              <a:rPr lang="de-CH" sz="900" kern="1000" spc="23" dirty="0" smtClean="0">
                <a:latin typeface="+mn-lt"/>
                <a:cs typeface="Franklin Gothic Book"/>
              </a:rPr>
              <a:t> D. Kunz</a:t>
            </a:r>
            <a:endParaRPr lang="en-US" sz="900" kern="1000" spc="23" dirty="0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7724024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540" y="692409"/>
            <a:ext cx="3725093" cy="209536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Post </a:t>
            </a:r>
            <a:r>
              <a:rPr lang="de-CH" dirty="0" err="1" smtClean="0"/>
              <a:t>Mortem</a:t>
            </a:r>
            <a:r>
              <a:rPr lang="de-CH" dirty="0" smtClean="0"/>
              <a:t> Pictures </a:t>
            </a:r>
            <a:r>
              <a:rPr lang="de-CH" dirty="0" err="1" smtClean="0"/>
              <a:t>during</a:t>
            </a:r>
            <a:r>
              <a:rPr lang="de-CH" dirty="0" smtClean="0"/>
              <a:t> SLS </a:t>
            </a:r>
            <a:r>
              <a:rPr lang="de-CH" dirty="0" err="1" smtClean="0"/>
              <a:t>Disassembly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7</a:t>
            </a:fld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882808"/>
            <a:ext cx="3709180" cy="20864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4499992" y="1197828"/>
            <a:ext cx="1296144" cy="1080120"/>
          </a:xfrm>
          <a:prstGeom prst="rect">
            <a:avLst/>
          </a:prstGeom>
          <a:noFill/>
          <a:ln w="254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3948" y="1506556"/>
            <a:ext cx="3816424" cy="32474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b="1" dirty="0" smtClean="0">
                <a:solidFill>
                  <a:srgbClr val="000000"/>
                </a:solidFill>
                <a:latin typeface="Calibri"/>
              </a:rPr>
              <a:t>Bellow in front </a:t>
            </a:r>
            <a:r>
              <a:rPr lang="de-CH" sz="1800" b="1" dirty="0" err="1" smtClean="0">
                <a:solidFill>
                  <a:srgbClr val="000000"/>
                </a:solidFill>
                <a:latin typeface="Calibri"/>
              </a:rPr>
              <a:t>of</a:t>
            </a:r>
            <a:r>
              <a:rPr lang="de-CH" sz="1800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b="1" dirty="0" err="1" smtClean="0">
                <a:solidFill>
                  <a:srgbClr val="000000"/>
                </a:solidFill>
                <a:latin typeface="Calibri"/>
              </a:rPr>
              <a:t>the</a:t>
            </a:r>
            <a:r>
              <a:rPr lang="de-CH" sz="1800" b="1" dirty="0" smtClean="0">
                <a:solidFill>
                  <a:srgbClr val="000000"/>
                </a:solidFill>
                <a:latin typeface="Calibri"/>
              </a:rPr>
              <a:t> Super-3HC: </a:t>
            </a:r>
            <a:r>
              <a:rPr lang="de-CH" sz="1800" b="1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</a:t>
            </a:r>
            <a:endParaRPr lang="de-CH" sz="1800" b="1" dirty="0" smtClean="0">
              <a:solidFill>
                <a:srgbClr val="000000"/>
              </a:solidFill>
              <a:latin typeface="Calibri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Inspection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shows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a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molten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,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welded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and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bent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RF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finger</a:t>
            </a:r>
            <a:endParaRPr lang="de-CH" sz="1800" dirty="0" smtClean="0">
              <a:solidFill>
                <a:srgbClr val="000000"/>
              </a:solidFill>
              <a:latin typeface="Calibri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de-CH" sz="1800" dirty="0">
              <a:solidFill>
                <a:srgbClr val="000000"/>
              </a:solidFill>
              <a:latin typeface="Calibri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de-CH" sz="1800" dirty="0" smtClean="0">
              <a:solidFill>
                <a:srgbClr val="000000"/>
              </a:solidFill>
              <a:latin typeface="Calibri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de-CH" sz="1800" dirty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b="1" dirty="0" smtClean="0">
                <a:solidFill>
                  <a:srgbClr val="000000"/>
                </a:solidFill>
                <a:latin typeface="Calibri"/>
              </a:rPr>
              <a:t>Absorber in front </a:t>
            </a:r>
            <a:r>
              <a:rPr lang="de-CH" sz="1800" b="1" dirty="0" err="1" smtClean="0">
                <a:solidFill>
                  <a:srgbClr val="000000"/>
                </a:solidFill>
                <a:latin typeface="Calibri"/>
              </a:rPr>
              <a:t>of</a:t>
            </a:r>
            <a:r>
              <a:rPr lang="de-CH" sz="1800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b="1" dirty="0" err="1" smtClean="0">
                <a:solidFill>
                  <a:srgbClr val="000000"/>
                </a:solidFill>
                <a:latin typeface="Calibri"/>
              </a:rPr>
              <a:t>the</a:t>
            </a:r>
            <a:r>
              <a:rPr lang="de-CH" sz="1800" b="1" dirty="0" smtClean="0">
                <a:solidFill>
                  <a:srgbClr val="000000"/>
                </a:solidFill>
                <a:latin typeface="Calibri"/>
              </a:rPr>
              <a:t> Super-3HC: </a:t>
            </a:r>
            <a:r>
              <a:rPr lang="de-CH" sz="1800" b="1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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sz="1800" dirty="0" err="1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Some</a:t>
            </a:r>
            <a:r>
              <a:rPr lang="de-CH" sz="1800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traces</a:t>
            </a:r>
            <a:r>
              <a:rPr lang="de-CH" sz="1800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at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vacuum</a:t>
            </a:r>
            <a:r>
              <a:rPr lang="de-CH" sz="1800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chamber</a:t>
            </a:r>
            <a:r>
              <a:rPr lang="de-CH" sz="1800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and</a:t>
            </a:r>
            <a:r>
              <a:rPr lang="de-CH" sz="1800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absorber</a:t>
            </a:r>
            <a:r>
              <a:rPr lang="de-CH" sz="1800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-block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sz="1800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Needs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closer</a:t>
            </a:r>
            <a:r>
              <a:rPr lang="de-CH" sz="1800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inspection</a:t>
            </a:r>
            <a:r>
              <a:rPr lang="de-CH" sz="1800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.</a:t>
            </a:r>
            <a:endParaRPr lang="en-US" sz="1800" dirty="0" err="1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036416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81" y="3246952"/>
            <a:ext cx="2749489" cy="1785382"/>
          </a:xfrm>
          <a:prstGeom prst="rect">
            <a:avLst/>
          </a:prstGeom>
        </p:spPr>
      </p:pic>
      <p:pic>
        <p:nvPicPr>
          <p:cNvPr id="8" name="Inhaltsplatzhalter 7"/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6" b="2291"/>
          <a:stretch/>
        </p:blipFill>
        <p:spPr>
          <a:xfrm>
            <a:off x="4753881" y="602428"/>
            <a:ext cx="2984532" cy="2736304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5643"/>
            <a:ext cx="4133860" cy="2788357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077211" y="216000"/>
            <a:ext cx="5375109" cy="381375"/>
          </a:xfrm>
        </p:spPr>
        <p:txBody>
          <a:bodyPr/>
          <a:lstStyle/>
          <a:p>
            <a:r>
              <a:rPr lang="de-CH" dirty="0" smtClean="0"/>
              <a:t>Super-3HC – Design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Inspection</a:t>
            </a:r>
            <a:r>
              <a:rPr lang="de-CH" dirty="0" smtClean="0"/>
              <a:t> Tool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8</a:t>
            </a:fld>
            <a:endParaRPr lang="de-DE" dirty="0"/>
          </a:p>
        </p:txBody>
      </p:sp>
      <p:sp>
        <p:nvSpPr>
          <p:cNvPr id="10" name="Legende mit Linie 2 9"/>
          <p:cNvSpPr/>
          <p:nvPr/>
        </p:nvSpPr>
        <p:spPr bwMode="auto">
          <a:xfrm>
            <a:off x="7612783" y="1472814"/>
            <a:ext cx="1286806" cy="352829"/>
          </a:xfrm>
          <a:prstGeom prst="borderCallout2">
            <a:avLst>
              <a:gd name="adj1" fmla="val 50723"/>
              <a:gd name="adj2" fmla="val 300"/>
              <a:gd name="adj3" fmla="val 50722"/>
              <a:gd name="adj4" fmla="val -7877"/>
              <a:gd name="adj5" fmla="val 26011"/>
              <a:gd name="adj6" fmla="val -2837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Flange</a:t>
            </a:r>
            <a:r>
              <a:rPr kumimoji="0" lang="de-C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de-CH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upstream</a:t>
            </a:r>
            <a:endParaRPr kumimoji="0" lang="de-C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1" name="Legende mit Linie 2 10"/>
          <p:cNvSpPr/>
          <p:nvPr/>
        </p:nvSpPr>
        <p:spPr bwMode="auto">
          <a:xfrm>
            <a:off x="7168370" y="2161137"/>
            <a:ext cx="1613684" cy="338605"/>
          </a:xfrm>
          <a:prstGeom prst="borderCallout2">
            <a:avLst>
              <a:gd name="adj1" fmla="val 50723"/>
              <a:gd name="adj2" fmla="val 300"/>
              <a:gd name="adj3" fmla="val 50722"/>
              <a:gd name="adj4" fmla="val -7877"/>
              <a:gd name="adj5" fmla="val 13326"/>
              <a:gd name="adj6" fmla="val -3082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Flange</a:t>
            </a:r>
            <a:r>
              <a:rPr kumimoji="0" lang="de-C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de-CH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downstream</a:t>
            </a:r>
            <a:endParaRPr kumimoji="0" lang="de-C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2" name="Legende mit Linie 2 11"/>
          <p:cNvSpPr/>
          <p:nvPr/>
        </p:nvSpPr>
        <p:spPr bwMode="auto">
          <a:xfrm>
            <a:off x="5731237" y="2901590"/>
            <a:ext cx="2808312" cy="279632"/>
          </a:xfrm>
          <a:prstGeom prst="borderCallout2">
            <a:avLst>
              <a:gd name="adj1" fmla="val 50723"/>
              <a:gd name="adj2" fmla="val 300"/>
              <a:gd name="adj3" fmla="val 50722"/>
              <a:gd name="adj4" fmla="val -3105"/>
              <a:gd name="adj5" fmla="val 19669"/>
              <a:gd name="adj6" fmla="val -1595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PMMA </a:t>
            </a:r>
            <a:r>
              <a:rPr kumimoji="0" lang="de-CH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pipe</a:t>
            </a:r>
            <a:r>
              <a:rPr kumimoji="0" lang="de-C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 D</a:t>
            </a:r>
            <a:r>
              <a:rPr kumimoji="0" lang="de-CH" sz="14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a</a:t>
            </a:r>
            <a:r>
              <a:rPr kumimoji="0" lang="de-CH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=</a:t>
            </a:r>
            <a:r>
              <a:rPr kumimoji="0" lang="de-C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12mm / D</a:t>
            </a:r>
            <a:r>
              <a:rPr kumimoji="0" lang="de-CH" sz="14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i</a:t>
            </a:r>
            <a:r>
              <a:rPr kumimoji="0" lang="de-CH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=</a:t>
            </a:r>
            <a:r>
              <a:rPr kumimoji="0" lang="de-C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10mm </a:t>
            </a:r>
            <a:endParaRPr kumimoji="0" lang="de-C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3" name="Legende mit Linie 2 12"/>
          <p:cNvSpPr/>
          <p:nvPr/>
        </p:nvSpPr>
        <p:spPr bwMode="auto">
          <a:xfrm flipH="1">
            <a:off x="3540851" y="1260437"/>
            <a:ext cx="1756060" cy="308632"/>
          </a:xfrm>
          <a:prstGeom prst="borderCallout2">
            <a:avLst>
              <a:gd name="adj1" fmla="val 50723"/>
              <a:gd name="adj2" fmla="val 300"/>
              <a:gd name="adj3" fmla="val 50722"/>
              <a:gd name="adj4" fmla="val -12351"/>
              <a:gd name="adj5" fmla="val 150200"/>
              <a:gd name="adj6" fmla="val -50704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CH" dirty="0" smtClean="0">
                <a:latin typeface="Arial Narrow" panose="020B0606020202030204" pitchFamily="34" charset="0"/>
              </a:rPr>
              <a:t>Linear </a:t>
            </a:r>
            <a:r>
              <a:rPr lang="de-CH" dirty="0">
                <a:latin typeface="Arial Narrow" panose="020B0606020202030204" pitchFamily="34" charset="0"/>
              </a:rPr>
              <a:t>ball </a:t>
            </a:r>
            <a:r>
              <a:rPr lang="de-CH" dirty="0" err="1">
                <a:latin typeface="Arial Narrow" panose="020B0606020202030204" pitchFamily="34" charset="0"/>
              </a:rPr>
              <a:t>bearings</a:t>
            </a:r>
            <a:endParaRPr kumimoji="0" lang="de-C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4" name="Textfeld 8"/>
          <p:cNvSpPr txBox="1"/>
          <p:nvPr/>
        </p:nvSpPr>
        <p:spPr>
          <a:xfrm rot="16200000">
            <a:off x="-522566" y="4065916"/>
            <a:ext cx="1404156" cy="14401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900" kern="1000" spc="23" dirty="0">
                <a:latin typeface="+mn-lt"/>
                <a:cs typeface="Franklin Gothic Book"/>
              </a:rPr>
              <a:t>Slide: R. </a:t>
            </a:r>
            <a:r>
              <a:rPr lang="de-CH" sz="900" kern="1000" spc="23" dirty="0" smtClean="0">
                <a:latin typeface="+mn-lt"/>
                <a:cs typeface="Franklin Gothic Book"/>
              </a:rPr>
              <a:t>Rotundo 8.6.2023</a:t>
            </a:r>
            <a:endParaRPr lang="en-US" sz="900" kern="1000" spc="23" dirty="0">
              <a:latin typeface="+mn-lt"/>
              <a:cs typeface="Franklin Gothic Boo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4879" y="1106844"/>
            <a:ext cx="2509408" cy="5905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 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Setup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for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eventual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inspection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with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endoscope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endParaRPr lang="en-US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1087" y="4569111"/>
            <a:ext cx="2232248" cy="2952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 Trolley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for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clean-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room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.</a:t>
            </a:r>
            <a:endParaRPr lang="en-US" dirty="0" err="1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16330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LINAC: </a:t>
            </a:r>
            <a:r>
              <a:rPr lang="de-CH" dirty="0" err="1" smtClean="0"/>
              <a:t>Optimized</a:t>
            </a:r>
            <a:r>
              <a:rPr lang="de-CH" dirty="0" smtClean="0"/>
              <a:t> e-</a:t>
            </a:r>
            <a:r>
              <a:rPr lang="de-CH" dirty="0" err="1" smtClean="0"/>
              <a:t>gun</a:t>
            </a:r>
            <a:r>
              <a:rPr lang="de-CH" dirty="0" smtClean="0"/>
              <a:t> </a:t>
            </a:r>
            <a:r>
              <a:rPr lang="de-CH" dirty="0" err="1"/>
              <a:t>P</a:t>
            </a:r>
            <a:r>
              <a:rPr lang="de-CH" dirty="0" err="1" smtClean="0"/>
              <a:t>ulser</a:t>
            </a:r>
            <a:r>
              <a:rPr lang="de-CH" dirty="0" smtClean="0"/>
              <a:t> </a:t>
            </a:r>
            <a:r>
              <a:rPr lang="de-CH" dirty="0"/>
              <a:t>B</a:t>
            </a:r>
            <a:r>
              <a:rPr lang="de-CH" dirty="0" smtClean="0"/>
              <a:t>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9</a:t>
            </a:fld>
            <a:endParaRPr lang="de-DE" dirty="0"/>
          </a:p>
        </p:txBody>
      </p:sp>
      <p:sp>
        <p:nvSpPr>
          <p:cNvPr id="2" name="TextBox 1"/>
          <p:cNvSpPr txBox="1"/>
          <p:nvPr/>
        </p:nvSpPr>
        <p:spPr>
          <a:xfrm>
            <a:off x="4355976" y="3651870"/>
            <a:ext cx="4429260" cy="12625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b="1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 </a:t>
            </a:r>
            <a:r>
              <a:rPr lang="de-CH" sz="1800" b="1" dirty="0" err="1" smtClean="0">
                <a:solidFill>
                  <a:srgbClr val="000000"/>
                </a:solidFill>
                <a:latin typeface="Calibri"/>
              </a:rPr>
              <a:t>Optimized</a:t>
            </a:r>
            <a:r>
              <a:rPr lang="de-CH" sz="1800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b="1" dirty="0" err="1" smtClean="0">
                <a:solidFill>
                  <a:srgbClr val="000000"/>
                </a:solidFill>
                <a:latin typeface="Calibri"/>
              </a:rPr>
              <a:t>board</a:t>
            </a:r>
            <a:r>
              <a:rPr lang="de-CH" sz="1800" b="1" dirty="0" smtClean="0">
                <a:solidFill>
                  <a:srgbClr val="000000"/>
                </a:solidFill>
                <a:latin typeface="Calibri"/>
              </a:rPr>
              <a:t>: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Marx puls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generator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configuration</a:t>
            </a:r>
            <a:endParaRPr lang="de-CH" sz="1800" dirty="0" smtClean="0">
              <a:solidFill>
                <a:srgbClr val="000000"/>
              </a:solidFill>
              <a:latin typeface="Calibri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350V, 60ps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rise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-time,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jitter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: 15ps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Fwhm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: 150ps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18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Textfeld 8"/>
          <p:cNvSpPr txBox="1"/>
          <p:nvPr/>
        </p:nvSpPr>
        <p:spPr>
          <a:xfrm rot="16200000">
            <a:off x="-414554" y="4173928"/>
            <a:ext cx="1188132" cy="14401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900" kern="1000" spc="23" dirty="0" err="1" smtClean="0">
                <a:latin typeface="+mn-lt"/>
                <a:cs typeface="Franklin Gothic Book"/>
              </a:rPr>
              <a:t>Courtesy</a:t>
            </a:r>
            <a:r>
              <a:rPr lang="de-CH" sz="900" kern="1000" spc="23" dirty="0" smtClean="0">
                <a:latin typeface="+mn-lt"/>
                <a:cs typeface="Franklin Gothic Book"/>
              </a:rPr>
              <a:t>: Marcos Gaspar. </a:t>
            </a:r>
            <a:endParaRPr lang="en-US" sz="900" kern="1000" spc="23" dirty="0">
              <a:latin typeface="+mn-lt"/>
              <a:cs typeface="Franklin Gothic Book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01145" y="773160"/>
            <a:ext cx="3247091" cy="41412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581" y="773161"/>
            <a:ext cx="3427787" cy="257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6946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PSI-Powerpoint-Master Calibri V2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 eaLnBrk="1" hangingPunct="1">
          <a:lnSpc>
            <a:spcPct val="110000"/>
          </a:lnSpc>
          <a:spcBef>
            <a:spcPct val="0"/>
          </a:spcBef>
          <a:buClr>
            <a:srgbClr val="000000"/>
          </a:buClr>
          <a:defRPr sz="1800" dirty="0" err="1" smtClean="0">
            <a:solidFill>
              <a:srgbClr val="000000"/>
            </a:solidFill>
            <a:latin typeface="Calibri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  <a:extLst>
    <a:ext uri="{05A4C25C-085E-4340-85A3-A5531E510DB2}">
      <thm15:themeFamily xmlns:thm15="http://schemas.microsoft.com/office/thememl/2012/main" name="PSI PowerPoint Master english 16_9.potx" id="{D740BDA2-5362-433F-8FF1-B032EC84CAE9}" vid="{5E8A839B-C512-4D1D-A022-DACBC9126E25}"/>
    </a:ext>
  </a:ext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PSI_PowerPoint-Master_16-9_e</Template>
  <TotalTime>0</TotalTime>
  <Words>1607</Words>
  <Application>Microsoft Office PowerPoint</Application>
  <PresentationFormat>On-screen Show (16:9)</PresentationFormat>
  <Paragraphs>212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ＭＳ Ｐゴシック</vt:lpstr>
      <vt:lpstr>Arial</vt:lpstr>
      <vt:lpstr>Arial Narrow</vt:lpstr>
      <vt:lpstr>Calibri</vt:lpstr>
      <vt:lpstr>Franklin Gothic Book</vt:lpstr>
      <vt:lpstr>Georgia</vt:lpstr>
      <vt:lpstr>Symbol</vt:lpstr>
      <vt:lpstr>Times</vt:lpstr>
      <vt:lpstr>Times New Roman</vt:lpstr>
      <vt:lpstr>Wingdings</vt:lpstr>
      <vt:lpstr>ヒラギノ角ゴ Pro W3</vt:lpstr>
      <vt:lpstr>PSI-Powerpoint-Master Calibri V2</vt:lpstr>
      <vt:lpstr>Operation and Upgrade of the SLS RF Systems</vt:lpstr>
      <vt:lpstr>SLS-Operation Statistics 2021-2022</vt:lpstr>
      <vt:lpstr>2023 SLS Failures and Issues</vt:lpstr>
      <vt:lpstr>Super-3HC: March 2022 Incident</vt:lpstr>
      <vt:lpstr>Super-3HC: March 2022 Incident Reconstruction of distorted orbit and Synrad Calculation</vt:lpstr>
      <vt:lpstr>Super-3HC: March 2022 Incident Investigations: Measurement of Flange Temperature and Movement</vt:lpstr>
      <vt:lpstr>Post Mortem Pictures during SLS Disassembly</vt:lpstr>
      <vt:lpstr>Super-3HC – Design of Inspection Tool</vt:lpstr>
      <vt:lpstr>LINAC: Optimized e-gun Pulser Board</vt:lpstr>
      <vt:lpstr>Last Beam of SLS1 and Ceremonial Beam-Dump</vt:lpstr>
      <vt:lpstr>SLS RF works</vt:lpstr>
      <vt:lpstr>More radiated X-ray power for users Less electricity consumption                                    SLS    SLS2.0 Ee-       2.4 GeV   2.7 GeV PSR      310 kW  365 kW Welec/y    24 GWh  17 GWh Welec-WPV/y   17 GWh  15.5 GWh  Key savings:    Electromagnets    permanent magnets                Klystrons    solid state amplifiers    Standard pumps   regulated pumps for cooling        Tar paper roof   PV cladded roof</vt:lpstr>
      <vt:lpstr>Status Storage Ring RF-Systems and Interfaces</vt:lpstr>
      <vt:lpstr>Cavity «Accessories»</vt:lpstr>
      <vt:lpstr>First Site Acceptance Test of SLS2 Cavity</vt:lpstr>
      <vt:lpstr>First Site Acceptance Test of SLS2 Cavity Setup of Tuner-control:</vt:lpstr>
      <vt:lpstr>First Site Acceptance Test of SLS2 Cavity</vt:lpstr>
      <vt:lpstr>First Site Acceptance Test of SLS2 Cavity</vt:lpstr>
      <vt:lpstr>SLS2 500 MHz Phase Ref. – RF Signal Distribution</vt:lpstr>
      <vt:lpstr>LLRF 500 MHz</vt:lpstr>
      <vt:lpstr>RF Interlock</vt:lpstr>
      <vt:lpstr>Super-3HC Upgrade of Tuning System</vt:lpstr>
      <vt:lpstr>Super-3HC Upgrade of Tuning System</vt:lpstr>
      <vt:lpstr>Wir schaffen Wissen – heute für morgen</vt:lpstr>
    </vt:vector>
  </TitlesOfParts>
  <Company>PSI - Paul Scherrer Institut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Operation and Upgrade of the SLS RF Systems</dc:title>
  <dc:creator>Stingelin Lukas</dc:creator>
  <cp:lastModifiedBy>Stingelin Lukas</cp:lastModifiedBy>
  <cp:revision>83</cp:revision>
  <cp:lastPrinted>2015-09-30T13:23:15Z</cp:lastPrinted>
  <dcterms:created xsi:type="dcterms:W3CDTF">2023-10-20T07:20:23Z</dcterms:created>
  <dcterms:modified xsi:type="dcterms:W3CDTF">2023-11-06T17:22:54Z</dcterms:modified>
</cp:coreProperties>
</file>