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6" r:id="rId3"/>
    <p:sldId id="258" r:id="rId4"/>
    <p:sldId id="257" r:id="rId5"/>
    <p:sldId id="259" r:id="rId6"/>
    <p:sldId id="366" r:id="rId7"/>
    <p:sldId id="370" r:id="rId8"/>
    <p:sldId id="363" r:id="rId9"/>
    <p:sldId id="377" r:id="rId10"/>
    <p:sldId id="378" r:id="rId11"/>
    <p:sldId id="355" r:id="rId12"/>
    <p:sldId id="350" r:id="rId13"/>
    <p:sldId id="351" r:id="rId14"/>
    <p:sldId id="352" r:id="rId15"/>
    <p:sldId id="362" r:id="rId16"/>
    <p:sldId id="368" r:id="rId17"/>
    <p:sldId id="371" r:id="rId18"/>
    <p:sldId id="369" r:id="rId19"/>
    <p:sldId id="374" r:id="rId20"/>
    <p:sldId id="373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2984" autoAdjust="0"/>
  </p:normalViewPr>
  <p:slideViewPr>
    <p:cSldViewPr snapToGrid="0">
      <p:cViewPr varScale="1">
        <p:scale>
          <a:sx n="91" d="100"/>
          <a:sy n="91" d="100"/>
        </p:scale>
        <p:origin x="139" y="67"/>
      </p:cViewPr>
      <p:guideLst/>
    </p:cSldViewPr>
  </p:slideViewPr>
  <p:outlineViewPr>
    <p:cViewPr>
      <p:scale>
        <a:sx n="33" d="100"/>
        <a:sy n="33" d="100"/>
      </p:scale>
      <p:origin x="0" y="-27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HAND\Desktop\Syst2h+inj-lo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46438931975608E-2"/>
          <c:y val="2.4814552030450351E-2"/>
          <c:w val="0.94516631144791108"/>
          <c:h val="0.9350587652267188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Feuil1!$N$1</c:f>
              <c:strCache>
                <c:ptCount val="1"/>
                <c:pt idx="0">
                  <c:v>352 MHz -A1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Feuil1!$B$40:$B$116</c:f>
              <c:numCache>
                <c:formatCode>General</c:formatCode>
                <c:ptCount val="77"/>
                <c:pt idx="0">
                  <c:v>1.900000000000001</c:v>
                </c:pt>
                <c:pt idx="1">
                  <c:v>1.9500000000000011</c:v>
                </c:pt>
                <c:pt idx="2">
                  <c:v>2.0000000000000009</c:v>
                </c:pt>
                <c:pt idx="3">
                  <c:v>2.0500000000000007</c:v>
                </c:pt>
                <c:pt idx="4">
                  <c:v>2.1000000000000005</c:v>
                </c:pt>
                <c:pt idx="5">
                  <c:v>2.1500000000000004</c:v>
                </c:pt>
                <c:pt idx="6">
                  <c:v>2.2000000000000002</c:v>
                </c:pt>
                <c:pt idx="7">
                  <c:v>2.25</c:v>
                </c:pt>
                <c:pt idx="8">
                  <c:v>2.2999999999999998</c:v>
                </c:pt>
                <c:pt idx="9">
                  <c:v>2.3499999999999996</c:v>
                </c:pt>
                <c:pt idx="10">
                  <c:v>2.3999999999999995</c:v>
                </c:pt>
                <c:pt idx="11">
                  <c:v>2.4499999999999993</c:v>
                </c:pt>
                <c:pt idx="12">
                  <c:v>2.4999999999999991</c:v>
                </c:pt>
                <c:pt idx="13">
                  <c:v>2.5499999999999989</c:v>
                </c:pt>
                <c:pt idx="14">
                  <c:v>2.5999999999999988</c:v>
                </c:pt>
                <c:pt idx="15">
                  <c:v>2.6499999999999986</c:v>
                </c:pt>
                <c:pt idx="16">
                  <c:v>2.6999999999999984</c:v>
                </c:pt>
                <c:pt idx="17">
                  <c:v>2.7499999999999982</c:v>
                </c:pt>
                <c:pt idx="18">
                  <c:v>2.799999999999998</c:v>
                </c:pt>
                <c:pt idx="19">
                  <c:v>2.8499999999999979</c:v>
                </c:pt>
                <c:pt idx="20">
                  <c:v>2.8999999999999977</c:v>
                </c:pt>
                <c:pt idx="21">
                  <c:v>2.9499999999999975</c:v>
                </c:pt>
                <c:pt idx="22">
                  <c:v>2.9999999999999973</c:v>
                </c:pt>
                <c:pt idx="23">
                  <c:v>3.0499999999999972</c:v>
                </c:pt>
                <c:pt idx="24">
                  <c:v>3.099999999999997</c:v>
                </c:pt>
                <c:pt idx="25">
                  <c:v>3.1499999999999968</c:v>
                </c:pt>
                <c:pt idx="26">
                  <c:v>3.1999999999999966</c:v>
                </c:pt>
                <c:pt idx="27">
                  <c:v>3.2499999999999964</c:v>
                </c:pt>
                <c:pt idx="28">
                  <c:v>3.2999999999999963</c:v>
                </c:pt>
                <c:pt idx="29">
                  <c:v>3.3499999999999961</c:v>
                </c:pt>
                <c:pt idx="30">
                  <c:v>3.3999999999999959</c:v>
                </c:pt>
                <c:pt idx="31">
                  <c:v>3.4499999999999957</c:v>
                </c:pt>
                <c:pt idx="32">
                  <c:v>3.4999999999999956</c:v>
                </c:pt>
                <c:pt idx="33">
                  <c:v>3.5499999999999954</c:v>
                </c:pt>
                <c:pt idx="34">
                  <c:v>3.5999999999999952</c:v>
                </c:pt>
                <c:pt idx="35">
                  <c:v>3.649999999999995</c:v>
                </c:pt>
                <c:pt idx="36">
                  <c:v>3.6999999999999948</c:v>
                </c:pt>
                <c:pt idx="37">
                  <c:v>3.7499999999999947</c:v>
                </c:pt>
                <c:pt idx="38">
                  <c:v>3.7999999999999945</c:v>
                </c:pt>
                <c:pt idx="39">
                  <c:v>3.8499999999999943</c:v>
                </c:pt>
                <c:pt idx="40">
                  <c:v>3.8999999999999941</c:v>
                </c:pt>
                <c:pt idx="41">
                  <c:v>3.949999999999994</c:v>
                </c:pt>
                <c:pt idx="42">
                  <c:v>3.9999999999999938</c:v>
                </c:pt>
                <c:pt idx="43">
                  <c:v>4.0499999999999936</c:v>
                </c:pt>
                <c:pt idx="44">
                  <c:v>4.0999999999999934</c:v>
                </c:pt>
                <c:pt idx="45">
                  <c:v>4.1499999999999932</c:v>
                </c:pt>
                <c:pt idx="46">
                  <c:v>4.1999999999999931</c:v>
                </c:pt>
                <c:pt idx="47">
                  <c:v>4.2499999999999929</c:v>
                </c:pt>
                <c:pt idx="48">
                  <c:v>4.2999999999999927</c:v>
                </c:pt>
                <c:pt idx="49">
                  <c:v>4.3499999999999925</c:v>
                </c:pt>
                <c:pt idx="50">
                  <c:v>4.3999999999999924</c:v>
                </c:pt>
                <c:pt idx="51">
                  <c:v>4.4499999999999922</c:v>
                </c:pt>
                <c:pt idx="52">
                  <c:v>4.499999999999992</c:v>
                </c:pt>
                <c:pt idx="53">
                  <c:v>4.5499999999999918</c:v>
                </c:pt>
                <c:pt idx="54">
                  <c:v>4.5999999999999917</c:v>
                </c:pt>
                <c:pt idx="55">
                  <c:v>4.6499999999999915</c:v>
                </c:pt>
                <c:pt idx="56">
                  <c:v>4.6999999999999913</c:v>
                </c:pt>
                <c:pt idx="57">
                  <c:v>4.7499999999999911</c:v>
                </c:pt>
                <c:pt idx="58">
                  <c:v>4.7999999999999909</c:v>
                </c:pt>
                <c:pt idx="59">
                  <c:v>4.8499999999999908</c:v>
                </c:pt>
                <c:pt idx="60">
                  <c:v>4.8999999999999906</c:v>
                </c:pt>
                <c:pt idx="61">
                  <c:v>4.9499999999999904</c:v>
                </c:pt>
                <c:pt idx="62">
                  <c:v>4.9999999999999902</c:v>
                </c:pt>
                <c:pt idx="63">
                  <c:v>5.0499999999999901</c:v>
                </c:pt>
                <c:pt idx="64">
                  <c:v>5.0999999999999899</c:v>
                </c:pt>
                <c:pt idx="65">
                  <c:v>5.1499999999999897</c:v>
                </c:pt>
                <c:pt idx="66">
                  <c:v>5.1999999999999895</c:v>
                </c:pt>
                <c:pt idx="67">
                  <c:v>5.2499999999999893</c:v>
                </c:pt>
                <c:pt idx="68">
                  <c:v>5.2999999999999892</c:v>
                </c:pt>
                <c:pt idx="69">
                  <c:v>5.349999999999989</c:v>
                </c:pt>
                <c:pt idx="70">
                  <c:v>5.3999999999999888</c:v>
                </c:pt>
                <c:pt idx="71">
                  <c:v>5.4499999999999886</c:v>
                </c:pt>
                <c:pt idx="72">
                  <c:v>5.4999999999999885</c:v>
                </c:pt>
                <c:pt idx="73">
                  <c:v>5.5499999999999883</c:v>
                </c:pt>
                <c:pt idx="74">
                  <c:v>5.5999999999999881</c:v>
                </c:pt>
                <c:pt idx="75">
                  <c:v>5.6499999999999879</c:v>
                </c:pt>
                <c:pt idx="76">
                  <c:v>5.6999999999999877</c:v>
                </c:pt>
              </c:numCache>
            </c:numRef>
          </c:xVal>
          <c:yVal>
            <c:numRef>
              <c:f>Feuil1!$N$40:$N$120</c:f>
              <c:numCache>
                <c:formatCode>General</c:formatCode>
                <c:ptCount val="81"/>
                <c:pt idx="0">
                  <c:v>1.0100591281452516</c:v>
                </c:pt>
                <c:pt idx="1">
                  <c:v>1.1547943715402507</c:v>
                </c:pt>
                <c:pt idx="2">
                  <c:v>1.2854221448351748</c:v>
                </c:pt>
                <c:pt idx="3">
                  <c:v>1.4003466423598425</c:v>
                </c:pt>
                <c:pt idx="4">
                  <c:v>1.4981638964880237</c:v>
                </c:pt>
                <c:pt idx="5">
                  <c:v>1.5776789291163504</c:v>
                </c:pt>
                <c:pt idx="6">
                  <c:v>1.6379203500363506</c:v>
                </c:pt>
                <c:pt idx="7">
                  <c:v>1.6781522238595625</c:v>
                </c:pt>
                <c:pt idx="8">
                  <c:v>1.6978830605241888</c:v>
                </c:pt>
                <c:pt idx="9">
                  <c:v>1.6968718195513737</c:v>
                </c:pt>
                <c:pt idx="10">
                  <c:v>1.6751308547004873</c:v>
                </c:pt>
                <c:pt idx="11">
                  <c:v>1.6329257630502296</c:v>
                </c:pt>
                <c:pt idx="12">
                  <c:v>1.5707721403492481</c:v>
                </c:pt>
                <c:pt idx="13">
                  <c:v>1.4894292822743094</c:v>
                </c:pt>
                <c:pt idx="14">
                  <c:v>1.3898909085442019</c:v>
                </c:pt>
                <c:pt idx="15">
                  <c:v>1.2733730232076264</c:v>
                </c:pt>
                <c:pt idx="16">
                  <c:v>1.1412990594090608</c:v>
                </c:pt>
                <c:pt idx="17">
                  <c:v>0.9952824901106252</c:v>
                </c:pt>
                <c:pt idx="18">
                  <c:v>0.83710711720490039</c:v>
                </c:pt>
                <c:pt idx="19">
                  <c:v>0.66870527981547911</c:v>
                </c:pt>
                <c:pt idx="20">
                  <c:v>0.49213424800213657</c:v>
                </c:pt>
                <c:pt idx="21">
                  <c:v>0.30955109025536981</c:v>
                </c:pt>
                <c:pt idx="22">
                  <c:v>0.12318632180989471</c:v>
                </c:pt>
                <c:pt idx="23">
                  <c:v>-6.4683344299182072E-2</c:v>
                </c:pt>
                <c:pt idx="24">
                  <c:v>-0.25176281055262728</c:v>
                </c:pt>
                <c:pt idx="25">
                  <c:v>-0.43576663285619366</c:v>
                </c:pt>
                <c:pt idx="26">
                  <c:v>-0.61444694051928828</c:v>
                </c:pt>
                <c:pt idx="27">
                  <c:v>-0.78562089722061268</c:v>
                </c:pt>
                <c:pt idx="28">
                  <c:v>-0.94719736748567385</c:v>
                </c:pt>
                <c:pt idx="29">
                  <c:v>-1.0972024629068711</c:v>
                </c:pt>
                <c:pt idx="30">
                  <c:v>-1.2338036560224666</c:v>
                </c:pt>
                <c:pt idx="31">
                  <c:v>-1.3553321672687459</c:v>
                </c:pt>
                <c:pt idx="32">
                  <c:v>-1.460303351516705</c:v>
                </c:pt>
                <c:pt idx="33">
                  <c:v>-1.5474348351423945</c:v>
                </c:pt>
                <c:pt idx="34">
                  <c:v>-1.6156621820606385</c:v>
                </c:pt>
                <c:pt idx="35">
                  <c:v>-1.6641518973390255</c:v>
                </c:pt>
                <c:pt idx="36">
                  <c:v>-1.6923116095343709</c:v>
                </c:pt>
                <c:pt idx="37">
                  <c:v>-1.6997973073598054</c:v>
                </c:pt>
                <c:pt idx="38">
                  <c:v>-1.6865175422762186</c:v>
                </c:pt>
                <c:pt idx="39">
                  <c:v>-1.6526345456673694</c:v>
                </c:pt>
                <c:pt idx="40">
                  <c:v>-1.5985622469507741</c:v>
                </c:pt>
                <c:pt idx="41">
                  <c:v>-1.5249612168359743</c:v>
                </c:pt>
                <c:pt idx="42">
                  <c:v>-1.4327305975055711</c:v>
                </c:pt>
                <c:pt idx="43">
                  <c:v>-1.3229971183034031</c:v>
                </c:pt>
                <c:pt idx="44">
                  <c:v>-1.1971013311190284</c:v>
                </c:pt>
                <c:pt idx="45">
                  <c:v>-1.056581233623032</c:v>
                </c:pt>
                <c:pt idx="46">
                  <c:v>-0.90315348041881405</c:v>
                </c:pt>
                <c:pt idx="47">
                  <c:v>-0.73869241164361843</c:v>
                </c:pt>
                <c:pt idx="48">
                  <c:v>-0.56520715521455334</c:v>
                </c:pt>
                <c:pt idx="49">
                  <c:v>-0.38481708244844148</c:v>
                </c:pt>
                <c:pt idx="50">
                  <c:v>-0.19972591690042155</c:v>
                </c:pt>
                <c:pt idx="51">
                  <c:v>-1.2194812718890127E-2</c:v>
                </c:pt>
                <c:pt idx="52">
                  <c:v>0.17548526859662381</c:v>
                </c:pt>
                <c:pt idx="53">
                  <c:v>0.3610215455771415</c:v>
                </c:pt>
                <c:pt idx="54">
                  <c:v>0.54214742639949953</c:v>
                </c:pt>
                <c:pt idx="55">
                  <c:v>0.71665019855744205</c:v>
                </c:pt>
                <c:pt idx="56">
                  <c:v>0.88239806031962809</c:v>
                </c:pt>
                <c:pt idx="57">
                  <c:v>1.037366163746378</c:v>
                </c:pt>
                <c:pt idx="58">
                  <c:v>1.179661351112443</c:v>
                </c:pt>
                <c:pt idx="59">
                  <c:v>1.3075452825448344</c:v>
                </c:pt>
                <c:pt idx="60">
                  <c:v>1.4194556723384737</c:v>
                </c:pt>
                <c:pt idx="61">
                  <c:v>1.5140253745175853</c:v>
                </c:pt>
                <c:pt idx="62">
                  <c:v>1.5900990844853082</c:v>
                </c:pt>
                <c:pt idx="63">
                  <c:v>1.6467474527269461</c:v>
                </c:pt>
                <c:pt idx="64">
                  <c:v>1.6832784381476613</c:v>
                </c:pt>
                <c:pt idx="65">
                  <c:v>1.6992457623473798</c:v>
                </c:pt>
                <c:pt idx="66">
                  <c:v>1.6944543615517382</c:v>
                </c:pt>
                <c:pt idx="67">
                  <c:v>1.6689627695959603</c:v>
                </c:pt>
                <c:pt idx="68">
                  <c:v>1.6230824028500792</c:v>
                </c:pt>
                <c:pt idx="69">
                  <c:v>1.5573737558211693</c:v>
                </c:pt>
                <c:pt idx="70">
                  <c:v>1.4726395539087667</c:v>
                </c:pt>
                <c:pt idx="71">
                  <c:v>1.3699149469623968</c:v>
                </c:pt>
                <c:pt idx="72">
                  <c:v>1.2504548634409718</c:v>
                </c:pt>
                <c:pt idx="73">
                  <c:v>1.1157186796611458</c:v>
                </c:pt>
                <c:pt idx="74">
                  <c:v>0.96735239142174978</c:v>
                </c:pt>
                <c:pt idx="75">
                  <c:v>0.80716850580350941</c:v>
                </c:pt>
                <c:pt idx="76">
                  <c:v>0.63712389879454157</c:v>
                </c:pt>
                <c:pt idx="77">
                  <c:v>0.45929590924249675</c:v>
                </c:pt>
                <c:pt idx="78">
                  <c:v>0.27585696118007563</c:v>
                </c:pt>
                <c:pt idx="79">
                  <c:v>8.9048024548565904E-2</c:v>
                </c:pt>
                <c:pt idx="80">
                  <c:v>-9.8848761465272328E-2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395-4370-82DC-5386CB68712B}"/>
            </c:ext>
          </c:extLst>
        </c:ser>
        <c:ser>
          <c:idx val="1"/>
          <c:order val="1"/>
          <c:tx>
            <c:v>Z2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Feuil1!$B$40:$B$120</c:f>
              <c:numCache>
                <c:formatCode>General</c:formatCode>
                <c:ptCount val="81"/>
                <c:pt idx="0">
                  <c:v>1.900000000000001</c:v>
                </c:pt>
                <c:pt idx="1">
                  <c:v>1.9500000000000011</c:v>
                </c:pt>
                <c:pt idx="2">
                  <c:v>2.0000000000000009</c:v>
                </c:pt>
                <c:pt idx="3">
                  <c:v>2.0500000000000007</c:v>
                </c:pt>
                <c:pt idx="4">
                  <c:v>2.1000000000000005</c:v>
                </c:pt>
                <c:pt idx="5">
                  <c:v>2.1500000000000004</c:v>
                </c:pt>
                <c:pt idx="6">
                  <c:v>2.2000000000000002</c:v>
                </c:pt>
                <c:pt idx="7">
                  <c:v>2.25</c:v>
                </c:pt>
                <c:pt idx="8">
                  <c:v>2.2999999999999998</c:v>
                </c:pt>
                <c:pt idx="9">
                  <c:v>2.3499999999999996</c:v>
                </c:pt>
                <c:pt idx="10">
                  <c:v>2.3999999999999995</c:v>
                </c:pt>
                <c:pt idx="11">
                  <c:v>2.4499999999999993</c:v>
                </c:pt>
                <c:pt idx="12">
                  <c:v>2.4999999999999991</c:v>
                </c:pt>
                <c:pt idx="13">
                  <c:v>2.5499999999999989</c:v>
                </c:pt>
                <c:pt idx="14">
                  <c:v>2.5999999999999988</c:v>
                </c:pt>
                <c:pt idx="15">
                  <c:v>2.6499999999999986</c:v>
                </c:pt>
                <c:pt idx="16">
                  <c:v>2.6999999999999984</c:v>
                </c:pt>
                <c:pt idx="17">
                  <c:v>2.7499999999999982</c:v>
                </c:pt>
                <c:pt idx="18">
                  <c:v>2.799999999999998</c:v>
                </c:pt>
                <c:pt idx="19">
                  <c:v>2.8499999999999979</c:v>
                </c:pt>
                <c:pt idx="20">
                  <c:v>2.8999999999999977</c:v>
                </c:pt>
                <c:pt idx="21">
                  <c:v>2.9499999999999975</c:v>
                </c:pt>
                <c:pt idx="22">
                  <c:v>2.9999999999999973</c:v>
                </c:pt>
                <c:pt idx="23">
                  <c:v>3.0499999999999972</c:v>
                </c:pt>
                <c:pt idx="24">
                  <c:v>3.099999999999997</c:v>
                </c:pt>
                <c:pt idx="25">
                  <c:v>3.1499999999999968</c:v>
                </c:pt>
                <c:pt idx="26">
                  <c:v>3.1999999999999966</c:v>
                </c:pt>
                <c:pt idx="27">
                  <c:v>3.2499999999999964</c:v>
                </c:pt>
                <c:pt idx="28">
                  <c:v>3.2999999999999963</c:v>
                </c:pt>
                <c:pt idx="29">
                  <c:v>3.3499999999999961</c:v>
                </c:pt>
                <c:pt idx="30">
                  <c:v>3.3999999999999959</c:v>
                </c:pt>
                <c:pt idx="31">
                  <c:v>3.4499999999999957</c:v>
                </c:pt>
                <c:pt idx="32">
                  <c:v>3.4999999999999956</c:v>
                </c:pt>
                <c:pt idx="33">
                  <c:v>3.5499999999999954</c:v>
                </c:pt>
                <c:pt idx="34">
                  <c:v>3.5999999999999952</c:v>
                </c:pt>
                <c:pt idx="35">
                  <c:v>3.649999999999995</c:v>
                </c:pt>
                <c:pt idx="36">
                  <c:v>3.6999999999999948</c:v>
                </c:pt>
                <c:pt idx="37">
                  <c:v>3.7499999999999947</c:v>
                </c:pt>
                <c:pt idx="38">
                  <c:v>3.7999999999999945</c:v>
                </c:pt>
                <c:pt idx="39">
                  <c:v>3.8499999999999943</c:v>
                </c:pt>
                <c:pt idx="40">
                  <c:v>3.8999999999999941</c:v>
                </c:pt>
                <c:pt idx="41">
                  <c:v>3.949999999999994</c:v>
                </c:pt>
                <c:pt idx="42">
                  <c:v>3.9999999999999938</c:v>
                </c:pt>
                <c:pt idx="43">
                  <c:v>4.0499999999999936</c:v>
                </c:pt>
                <c:pt idx="44">
                  <c:v>4.0999999999999934</c:v>
                </c:pt>
                <c:pt idx="45">
                  <c:v>4.1499999999999932</c:v>
                </c:pt>
                <c:pt idx="46">
                  <c:v>4.1999999999999931</c:v>
                </c:pt>
                <c:pt idx="47">
                  <c:v>4.2499999999999929</c:v>
                </c:pt>
                <c:pt idx="48">
                  <c:v>4.2999999999999927</c:v>
                </c:pt>
                <c:pt idx="49">
                  <c:v>4.3499999999999925</c:v>
                </c:pt>
                <c:pt idx="50">
                  <c:v>4.3999999999999924</c:v>
                </c:pt>
                <c:pt idx="51">
                  <c:v>4.4499999999999922</c:v>
                </c:pt>
                <c:pt idx="52">
                  <c:v>4.499999999999992</c:v>
                </c:pt>
                <c:pt idx="53">
                  <c:v>4.5499999999999918</c:v>
                </c:pt>
                <c:pt idx="54">
                  <c:v>4.5999999999999917</c:v>
                </c:pt>
                <c:pt idx="55">
                  <c:v>4.6499999999999915</c:v>
                </c:pt>
                <c:pt idx="56">
                  <c:v>4.6999999999999913</c:v>
                </c:pt>
                <c:pt idx="57">
                  <c:v>4.7499999999999911</c:v>
                </c:pt>
                <c:pt idx="58">
                  <c:v>4.7999999999999909</c:v>
                </c:pt>
                <c:pt idx="59">
                  <c:v>4.8499999999999908</c:v>
                </c:pt>
                <c:pt idx="60">
                  <c:v>4.8999999999999906</c:v>
                </c:pt>
                <c:pt idx="61">
                  <c:v>4.9499999999999904</c:v>
                </c:pt>
                <c:pt idx="62">
                  <c:v>4.9999999999999902</c:v>
                </c:pt>
                <c:pt idx="63">
                  <c:v>5.0499999999999901</c:v>
                </c:pt>
                <c:pt idx="64">
                  <c:v>5.0999999999999899</c:v>
                </c:pt>
                <c:pt idx="65">
                  <c:v>5.1499999999999897</c:v>
                </c:pt>
                <c:pt idx="66">
                  <c:v>5.1999999999999895</c:v>
                </c:pt>
                <c:pt idx="67">
                  <c:v>5.2499999999999893</c:v>
                </c:pt>
                <c:pt idx="68">
                  <c:v>5.2999999999999892</c:v>
                </c:pt>
                <c:pt idx="69">
                  <c:v>5.349999999999989</c:v>
                </c:pt>
                <c:pt idx="70">
                  <c:v>5.3999999999999888</c:v>
                </c:pt>
                <c:pt idx="71">
                  <c:v>5.4499999999999886</c:v>
                </c:pt>
                <c:pt idx="72">
                  <c:v>5.4999999999999885</c:v>
                </c:pt>
                <c:pt idx="73">
                  <c:v>5.5499999999999883</c:v>
                </c:pt>
                <c:pt idx="74">
                  <c:v>5.5999999999999881</c:v>
                </c:pt>
                <c:pt idx="75">
                  <c:v>5.6499999999999879</c:v>
                </c:pt>
                <c:pt idx="76">
                  <c:v>5.6999999999999877</c:v>
                </c:pt>
                <c:pt idx="77">
                  <c:v>5.7499999999999876</c:v>
                </c:pt>
                <c:pt idx="78">
                  <c:v>5.7999999999999874</c:v>
                </c:pt>
                <c:pt idx="79">
                  <c:v>5.8499999999999872</c:v>
                </c:pt>
                <c:pt idx="80">
                  <c:v>5.899999999999987</c:v>
                </c:pt>
              </c:numCache>
            </c:numRef>
          </c:xVal>
          <c:yVal>
            <c:numRef>
              <c:f>Feuil1!$R$40:$R$120</c:f>
              <c:numCache>
                <c:formatCode>General</c:formatCode>
                <c:ptCount val="81"/>
                <c:pt idx="0">
                  <c:v>2.1318542304276301E-2</c:v>
                </c:pt>
                <c:pt idx="1">
                  <c:v>0.1926378798218254</c:v>
                </c:pt>
                <c:pt idx="2">
                  <c:v>0.34294923044447184</c:v>
                </c:pt>
                <c:pt idx="3">
                  <c:v>0.45586049679782481</c:v>
                </c:pt>
                <c:pt idx="4">
                  <c:v>0.51905822108203559</c:v>
                </c:pt>
                <c:pt idx="5">
                  <c:v>0.52565042044940014</c:v>
                </c:pt>
                <c:pt idx="6">
                  <c:v>0.47491818728919205</c:v>
                </c:pt>
                <c:pt idx="7">
                  <c:v>0.37239408918554551</c:v>
                </c:pt>
                <c:pt idx="8">
                  <c:v>0.22925881869677323</c:v>
                </c:pt>
                <c:pt idx="9">
                  <c:v>6.1121890885064138E-2</c:v>
                </c:pt>
                <c:pt idx="10">
                  <c:v>-0.11368064124025606</c:v>
                </c:pt>
                <c:pt idx="11">
                  <c:v>-0.27608581193495829</c:v>
                </c:pt>
                <c:pt idx="12">
                  <c:v>-0.40838264088315007</c:v>
                </c:pt>
                <c:pt idx="13">
                  <c:v>-0.4961435915517744</c:v>
                </c:pt>
                <c:pt idx="14">
                  <c:v>-0.52979795591997969</c:v>
                </c:pt>
                <c:pt idx="15">
                  <c:v>-0.50567558123142486</c:v>
                </c:pt>
                <c:pt idx="16">
                  <c:v>-0.42640711589129154</c:v>
                </c:pt>
                <c:pt idx="17">
                  <c:v>-0.30063712597653802</c:v>
                </c:pt>
                <c:pt idx="18">
                  <c:v>-0.14208136823420464</c:v>
                </c:pt>
                <c:pt idx="19">
                  <c:v>3.1968972009946868E-2</c:v>
                </c:pt>
                <c:pt idx="20">
                  <c:v>0.2025329587619954</c:v>
                </c:pt>
                <c:pt idx="21">
                  <c:v>0.35100985782706579</c:v>
                </c:pt>
                <c:pt idx="22">
                  <c:v>0.46120762663990855</c:v>
                </c:pt>
                <c:pt idx="23">
                  <c:v>0.52110872594391988</c:v>
                </c:pt>
                <c:pt idx="24">
                  <c:v>0.52418068398259599</c:v>
                </c:pt>
                <c:pt idx="25">
                  <c:v>0.47008849055816099</c:v>
                </c:pt>
                <c:pt idx="26">
                  <c:v>0.36473113133027896</c:v>
                </c:pt>
                <c:pt idx="27">
                  <c:v>0.21959827813290267</c:v>
                </c:pt>
                <c:pt idx="28">
                  <c:v>5.0517290988938271E-2</c:v>
                </c:pt>
                <c:pt idx="29">
                  <c:v>-0.12407282337363185</c:v>
                </c:pt>
                <c:pt idx="30">
                  <c:v>-0.28513226427853633</c:v>
                </c:pt>
                <c:pt idx="31">
                  <c:v>-0.4150968090144303</c:v>
                </c:pt>
                <c:pt idx="32">
                  <c:v>-0.49979326664327994</c:v>
                </c:pt>
                <c:pt idx="33">
                  <c:v>-0.5299851252518647</c:v>
                </c:pt>
                <c:pt idx="34">
                  <c:v>-0.50237983318539847</c:v>
                </c:pt>
                <c:pt idx="35">
                  <c:v>-0.4199878659251241</c:v>
                </c:pt>
                <c:pt idx="36">
                  <c:v>-0.29179442082708451</c:v>
                </c:pt>
                <c:pt idx="37">
                  <c:v>-0.13177954281870222</c:v>
                </c:pt>
                <c:pt idx="38">
                  <c:v>4.2606459452009748E-2</c:v>
                </c:pt>
                <c:pt idx="39">
                  <c:v>0.21234604460770151</c:v>
                </c:pt>
                <c:pt idx="40">
                  <c:v>0.35892838298290586</c:v>
                </c:pt>
                <c:pt idx="41">
                  <c:v>0.46636804198016613</c:v>
                </c:pt>
                <c:pt idx="42">
                  <c:v>0.5229482660460264</c:v>
                </c:pt>
                <c:pt idx="43">
                  <c:v>0.52249873910980871</c:v>
                </c:pt>
                <c:pt idx="44">
                  <c:v>0.46506848401163958</c:v>
                </c:pt>
                <c:pt idx="45">
                  <c:v>0.35692051635151212</c:v>
                </c:pt>
                <c:pt idx="46">
                  <c:v>0.20984883578004293</c:v>
                </c:pt>
                <c:pt idx="47">
                  <c:v>3.9892239759671114E-2</c:v>
                </c:pt>
                <c:pt idx="48">
                  <c:v>-0.13441477607872371</c:v>
                </c:pt>
                <c:pt idx="49">
                  <c:v>-0.29406328416695948</c:v>
                </c:pt>
                <c:pt idx="50">
                  <c:v>-0.42164293006793524</c:v>
                </c:pt>
                <c:pt idx="51">
                  <c:v>-0.50324060628886658</c:v>
                </c:pt>
                <c:pt idx="52">
                  <c:v>-0.52995773631775267</c:v>
                </c:pt>
                <c:pt idx="53">
                  <c:v>-0.49888070255230643</c:v>
                </c:pt>
                <c:pt idx="54">
                  <c:v>-0.41339858879411689</c:v>
                </c:pt>
                <c:pt idx="55">
                  <c:v>-0.28283358612648624</c:v>
                </c:pt>
                <c:pt idx="56">
                  <c:v>-0.12142436799988272</c:v>
                </c:pt>
                <c:pt idx="57">
                  <c:v>5.3226698168354243E-2</c:v>
                </c:pt>
                <c:pt idx="58">
                  <c:v>0.22207316464615673</c:v>
                </c:pt>
                <c:pt idx="59">
                  <c:v>0.36670160018990144</c:v>
                </c:pt>
                <c:pt idx="60">
                  <c:v>0.47133965368493191</c:v>
                </c:pt>
                <c:pt idx="61">
                  <c:v>0.52457609667210625</c:v>
                </c:pt>
                <c:pt idx="62">
                  <c:v>0.52060526674670615</c:v>
                </c:pt>
                <c:pt idx="63">
                  <c:v>0.45986019994043964</c:v>
                </c:pt>
                <c:pt idx="64">
                  <c:v>0.34896540628516959</c:v>
                </c:pt>
                <c:pt idx="65">
                  <c:v>0.20001443858565809</c:v>
                </c:pt>
                <c:pt idx="66">
                  <c:v>2.9251038624714617E-2</c:v>
                </c:pt>
                <c:pt idx="67">
                  <c:v>-0.14470231253720073</c:v>
                </c:pt>
                <c:pt idx="68">
                  <c:v>-0.30287525598151116</c:v>
                </c:pt>
                <c:pt idx="69">
                  <c:v>-0.42801835392328669</c:v>
                </c:pt>
                <c:pt idx="70">
                  <c:v>-0.50648421487348672</c:v>
                </c:pt>
                <c:pt idx="71">
                  <c:v>-0.52971580020573261</c:v>
                </c:pt>
                <c:pt idx="72">
                  <c:v>-0.49517960591417137</c:v>
                </c:pt>
                <c:pt idx="73">
                  <c:v>-0.40664195208988552</c:v>
                </c:pt>
                <c:pt idx="74">
                  <c:v>-0.2737582495636337</c:v>
                </c:pt>
                <c:pt idx="75">
                  <c:v>-0.11102003594888926</c:v>
                </c:pt>
                <c:pt idx="76">
                  <c:v>6.3825388679814105E-2</c:v>
                </c:pt>
                <c:pt idx="77">
                  <c:v>0.23171038096682858</c:v>
                </c:pt>
                <c:pt idx="78">
                  <c:v>0.37432636255217611</c:v>
                </c:pt>
                <c:pt idx="79">
                  <c:v>0.47612044905548223</c:v>
                </c:pt>
                <c:pt idx="80">
                  <c:v>0.52599155881401061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395-4370-82DC-5386CB68712B}"/>
            </c:ext>
          </c:extLst>
        </c:ser>
        <c:ser>
          <c:idx val="2"/>
          <c:order val="2"/>
          <c:tx>
            <c:v>Z3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Feuil1!$B$40:$B$120</c:f>
              <c:numCache>
                <c:formatCode>General</c:formatCode>
                <c:ptCount val="81"/>
                <c:pt idx="0">
                  <c:v>1.900000000000001</c:v>
                </c:pt>
                <c:pt idx="1">
                  <c:v>1.9500000000000011</c:v>
                </c:pt>
                <c:pt idx="2">
                  <c:v>2.0000000000000009</c:v>
                </c:pt>
                <c:pt idx="3">
                  <c:v>2.0500000000000007</c:v>
                </c:pt>
                <c:pt idx="4">
                  <c:v>2.1000000000000005</c:v>
                </c:pt>
                <c:pt idx="5">
                  <c:v>2.1500000000000004</c:v>
                </c:pt>
                <c:pt idx="6">
                  <c:v>2.2000000000000002</c:v>
                </c:pt>
                <c:pt idx="7">
                  <c:v>2.25</c:v>
                </c:pt>
                <c:pt idx="8">
                  <c:v>2.2999999999999998</c:v>
                </c:pt>
                <c:pt idx="9">
                  <c:v>2.3499999999999996</c:v>
                </c:pt>
                <c:pt idx="10">
                  <c:v>2.3999999999999995</c:v>
                </c:pt>
                <c:pt idx="11">
                  <c:v>2.4499999999999993</c:v>
                </c:pt>
                <c:pt idx="12">
                  <c:v>2.4999999999999991</c:v>
                </c:pt>
                <c:pt idx="13">
                  <c:v>2.5499999999999989</c:v>
                </c:pt>
                <c:pt idx="14">
                  <c:v>2.5999999999999988</c:v>
                </c:pt>
                <c:pt idx="15">
                  <c:v>2.6499999999999986</c:v>
                </c:pt>
                <c:pt idx="16">
                  <c:v>2.6999999999999984</c:v>
                </c:pt>
                <c:pt idx="17">
                  <c:v>2.7499999999999982</c:v>
                </c:pt>
                <c:pt idx="18">
                  <c:v>2.799999999999998</c:v>
                </c:pt>
                <c:pt idx="19">
                  <c:v>2.8499999999999979</c:v>
                </c:pt>
                <c:pt idx="20">
                  <c:v>2.8999999999999977</c:v>
                </c:pt>
                <c:pt idx="21">
                  <c:v>2.9499999999999975</c:v>
                </c:pt>
                <c:pt idx="22">
                  <c:v>2.9999999999999973</c:v>
                </c:pt>
                <c:pt idx="23">
                  <c:v>3.0499999999999972</c:v>
                </c:pt>
                <c:pt idx="24">
                  <c:v>3.099999999999997</c:v>
                </c:pt>
                <c:pt idx="25">
                  <c:v>3.1499999999999968</c:v>
                </c:pt>
                <c:pt idx="26">
                  <c:v>3.1999999999999966</c:v>
                </c:pt>
                <c:pt idx="27">
                  <c:v>3.2499999999999964</c:v>
                </c:pt>
                <c:pt idx="28">
                  <c:v>3.2999999999999963</c:v>
                </c:pt>
                <c:pt idx="29">
                  <c:v>3.3499999999999961</c:v>
                </c:pt>
                <c:pt idx="30">
                  <c:v>3.3999999999999959</c:v>
                </c:pt>
                <c:pt idx="31">
                  <c:v>3.4499999999999957</c:v>
                </c:pt>
                <c:pt idx="32">
                  <c:v>3.4999999999999956</c:v>
                </c:pt>
                <c:pt idx="33">
                  <c:v>3.5499999999999954</c:v>
                </c:pt>
                <c:pt idx="34">
                  <c:v>3.5999999999999952</c:v>
                </c:pt>
                <c:pt idx="35">
                  <c:v>3.649999999999995</c:v>
                </c:pt>
                <c:pt idx="36">
                  <c:v>3.6999999999999948</c:v>
                </c:pt>
                <c:pt idx="37">
                  <c:v>3.7499999999999947</c:v>
                </c:pt>
                <c:pt idx="38">
                  <c:v>3.7999999999999945</c:v>
                </c:pt>
                <c:pt idx="39">
                  <c:v>3.8499999999999943</c:v>
                </c:pt>
                <c:pt idx="40">
                  <c:v>3.8999999999999941</c:v>
                </c:pt>
                <c:pt idx="41">
                  <c:v>3.949999999999994</c:v>
                </c:pt>
                <c:pt idx="42">
                  <c:v>3.9999999999999938</c:v>
                </c:pt>
                <c:pt idx="43">
                  <c:v>4.0499999999999936</c:v>
                </c:pt>
                <c:pt idx="44">
                  <c:v>4.0999999999999934</c:v>
                </c:pt>
                <c:pt idx="45">
                  <c:v>4.1499999999999932</c:v>
                </c:pt>
                <c:pt idx="46">
                  <c:v>4.1999999999999931</c:v>
                </c:pt>
                <c:pt idx="47">
                  <c:v>4.2499999999999929</c:v>
                </c:pt>
                <c:pt idx="48">
                  <c:v>4.2999999999999927</c:v>
                </c:pt>
                <c:pt idx="49">
                  <c:v>4.3499999999999925</c:v>
                </c:pt>
                <c:pt idx="50">
                  <c:v>4.3999999999999924</c:v>
                </c:pt>
                <c:pt idx="51">
                  <c:v>4.4499999999999922</c:v>
                </c:pt>
                <c:pt idx="52">
                  <c:v>4.499999999999992</c:v>
                </c:pt>
                <c:pt idx="53">
                  <c:v>4.5499999999999918</c:v>
                </c:pt>
                <c:pt idx="54">
                  <c:v>4.5999999999999917</c:v>
                </c:pt>
                <c:pt idx="55">
                  <c:v>4.6499999999999915</c:v>
                </c:pt>
                <c:pt idx="56">
                  <c:v>4.6999999999999913</c:v>
                </c:pt>
                <c:pt idx="57">
                  <c:v>4.7499999999999911</c:v>
                </c:pt>
                <c:pt idx="58">
                  <c:v>4.7999999999999909</c:v>
                </c:pt>
                <c:pt idx="59">
                  <c:v>4.8499999999999908</c:v>
                </c:pt>
                <c:pt idx="60">
                  <c:v>4.8999999999999906</c:v>
                </c:pt>
                <c:pt idx="61">
                  <c:v>4.9499999999999904</c:v>
                </c:pt>
                <c:pt idx="62">
                  <c:v>4.9999999999999902</c:v>
                </c:pt>
                <c:pt idx="63">
                  <c:v>5.0499999999999901</c:v>
                </c:pt>
                <c:pt idx="64">
                  <c:v>5.0999999999999899</c:v>
                </c:pt>
                <c:pt idx="65">
                  <c:v>5.1499999999999897</c:v>
                </c:pt>
                <c:pt idx="66">
                  <c:v>5.1999999999999895</c:v>
                </c:pt>
                <c:pt idx="67">
                  <c:v>5.2499999999999893</c:v>
                </c:pt>
                <c:pt idx="68">
                  <c:v>5.2999999999999892</c:v>
                </c:pt>
                <c:pt idx="69">
                  <c:v>5.349999999999989</c:v>
                </c:pt>
                <c:pt idx="70">
                  <c:v>5.3999999999999888</c:v>
                </c:pt>
                <c:pt idx="71">
                  <c:v>5.4499999999999886</c:v>
                </c:pt>
                <c:pt idx="72">
                  <c:v>5.4999999999999885</c:v>
                </c:pt>
                <c:pt idx="73">
                  <c:v>5.5499999999999883</c:v>
                </c:pt>
                <c:pt idx="74">
                  <c:v>5.5999999999999881</c:v>
                </c:pt>
                <c:pt idx="75">
                  <c:v>5.6499999999999879</c:v>
                </c:pt>
                <c:pt idx="76">
                  <c:v>5.6999999999999877</c:v>
                </c:pt>
                <c:pt idx="77">
                  <c:v>5.7499999999999876</c:v>
                </c:pt>
                <c:pt idx="78">
                  <c:v>5.7999999999999874</c:v>
                </c:pt>
                <c:pt idx="79">
                  <c:v>5.8499999999999872</c:v>
                </c:pt>
                <c:pt idx="80">
                  <c:v>5.899999999999987</c:v>
                </c:pt>
              </c:numCache>
            </c:numRef>
          </c:xVal>
          <c:yVal>
            <c:numRef>
              <c:f>Feuil1!$P$40:$P$120</c:f>
              <c:numCache>
                <c:formatCode>General</c:formatCode>
                <c:ptCount val="81"/>
                <c:pt idx="0">
                  <c:v>1.0100591281452516</c:v>
                </c:pt>
                <c:pt idx="1">
                  <c:v>1.1547943715402507</c:v>
                </c:pt>
                <c:pt idx="2">
                  <c:v>1.2854221448351748</c:v>
                </c:pt>
                <c:pt idx="3">
                  <c:v>1.4003466423598425</c:v>
                </c:pt>
                <c:pt idx="4">
                  <c:v>1.4981638964880237</c:v>
                </c:pt>
                <c:pt idx="5">
                  <c:v>1.5776789291163504</c:v>
                </c:pt>
                <c:pt idx="6">
                  <c:v>1.6379203500363506</c:v>
                </c:pt>
                <c:pt idx="7">
                  <c:v>1.6781522238595625</c:v>
                </c:pt>
                <c:pt idx="8">
                  <c:v>1.6978830605241888</c:v>
                </c:pt>
                <c:pt idx="9">
                  <c:v>1.6968718195513737</c:v>
                </c:pt>
                <c:pt idx="10">
                  <c:v>1.6751308547004873</c:v>
                </c:pt>
                <c:pt idx="11">
                  <c:v>1.6329257630502296</c:v>
                </c:pt>
                <c:pt idx="12">
                  <c:v>1.5707721403492481</c:v>
                </c:pt>
                <c:pt idx="13">
                  <c:v>1.4894292822743094</c:v>
                </c:pt>
                <c:pt idx="14">
                  <c:v>1.3898909085442019</c:v>
                </c:pt>
                <c:pt idx="15">
                  <c:v>1.2733730232076264</c:v>
                </c:pt>
                <c:pt idx="16">
                  <c:v>1.1412990594090608</c:v>
                </c:pt>
                <c:pt idx="17">
                  <c:v>0.9952824901106252</c:v>
                </c:pt>
                <c:pt idx="18">
                  <c:v>0.83710711720490039</c:v>
                </c:pt>
                <c:pt idx="19">
                  <c:v>0.66870527981547911</c:v>
                </c:pt>
                <c:pt idx="20">
                  <c:v>0.49213424800213657</c:v>
                </c:pt>
                <c:pt idx="21">
                  <c:v>0.30955109025536981</c:v>
                </c:pt>
                <c:pt idx="22">
                  <c:v>0.12318632180989471</c:v>
                </c:pt>
                <c:pt idx="23">
                  <c:v>-6.4683344299182072E-2</c:v>
                </c:pt>
                <c:pt idx="24">
                  <c:v>-0.25176281055262728</c:v>
                </c:pt>
                <c:pt idx="25">
                  <c:v>-0.43576663285619366</c:v>
                </c:pt>
                <c:pt idx="26">
                  <c:v>-0.61444694051928828</c:v>
                </c:pt>
                <c:pt idx="27">
                  <c:v>-0.78562089722061268</c:v>
                </c:pt>
                <c:pt idx="28">
                  <c:v>-0.94719736748567385</c:v>
                </c:pt>
                <c:pt idx="29">
                  <c:v>-1.0972024629068711</c:v>
                </c:pt>
                <c:pt idx="30">
                  <c:v>-1.2338036560224666</c:v>
                </c:pt>
                <c:pt idx="31">
                  <c:v>-1.3553321672687459</c:v>
                </c:pt>
                <c:pt idx="32">
                  <c:v>-1.460303351516705</c:v>
                </c:pt>
                <c:pt idx="33">
                  <c:v>-1.5474348351423945</c:v>
                </c:pt>
                <c:pt idx="34">
                  <c:v>-1.6156621820606385</c:v>
                </c:pt>
                <c:pt idx="35">
                  <c:v>-1.6641518973390255</c:v>
                </c:pt>
                <c:pt idx="36">
                  <c:v>-1.6923116095343709</c:v>
                </c:pt>
                <c:pt idx="37">
                  <c:v>-1.6997973073598054</c:v>
                </c:pt>
                <c:pt idx="38">
                  <c:v>-1.6865175422762186</c:v>
                </c:pt>
                <c:pt idx="39">
                  <c:v>-1.6526345456673694</c:v>
                </c:pt>
                <c:pt idx="40">
                  <c:v>-1.5985622469507741</c:v>
                </c:pt>
                <c:pt idx="41">
                  <c:v>-1.5249612168359743</c:v>
                </c:pt>
                <c:pt idx="42">
                  <c:v>-1.4327305975055711</c:v>
                </c:pt>
                <c:pt idx="43">
                  <c:v>-1.3229971183034031</c:v>
                </c:pt>
                <c:pt idx="44">
                  <c:v>-1.1971013311190284</c:v>
                </c:pt>
                <c:pt idx="45">
                  <c:v>-1.056581233623032</c:v>
                </c:pt>
                <c:pt idx="46">
                  <c:v>-0.90315348041881405</c:v>
                </c:pt>
                <c:pt idx="47">
                  <c:v>-0.73869241164361843</c:v>
                </c:pt>
                <c:pt idx="48">
                  <c:v>-0.56520715521455334</c:v>
                </c:pt>
                <c:pt idx="49">
                  <c:v>-0.38481708244844148</c:v>
                </c:pt>
                <c:pt idx="50">
                  <c:v>-0.19972591690042155</c:v>
                </c:pt>
                <c:pt idx="51">
                  <c:v>-1.2194812718890127E-2</c:v>
                </c:pt>
                <c:pt idx="52">
                  <c:v>0.17548526859662381</c:v>
                </c:pt>
                <c:pt idx="53">
                  <c:v>0.3610215455771415</c:v>
                </c:pt>
                <c:pt idx="54">
                  <c:v>0.54214742639949953</c:v>
                </c:pt>
                <c:pt idx="55">
                  <c:v>0.71665019855744205</c:v>
                </c:pt>
                <c:pt idx="56">
                  <c:v>0.88239806031962809</c:v>
                </c:pt>
                <c:pt idx="57">
                  <c:v>1.037366163746378</c:v>
                </c:pt>
                <c:pt idx="58">
                  <c:v>1.179661351112443</c:v>
                </c:pt>
                <c:pt idx="59">
                  <c:v>1.3075452825448344</c:v>
                </c:pt>
                <c:pt idx="60">
                  <c:v>1.4194556723384737</c:v>
                </c:pt>
                <c:pt idx="61">
                  <c:v>1.5140253745175853</c:v>
                </c:pt>
                <c:pt idx="62">
                  <c:v>1.5900990844853082</c:v>
                </c:pt>
                <c:pt idx="63">
                  <c:v>1.6467474527269461</c:v>
                </c:pt>
                <c:pt idx="64">
                  <c:v>1.6832784381476613</c:v>
                </c:pt>
                <c:pt idx="65">
                  <c:v>1.6992457623473798</c:v>
                </c:pt>
                <c:pt idx="66">
                  <c:v>1.6944543615517382</c:v>
                </c:pt>
                <c:pt idx="67">
                  <c:v>1.6689627695959603</c:v>
                </c:pt>
                <c:pt idx="68">
                  <c:v>1.6230824028500792</c:v>
                </c:pt>
                <c:pt idx="69">
                  <c:v>1.5573737558211693</c:v>
                </c:pt>
                <c:pt idx="70">
                  <c:v>1.4726395539087667</c:v>
                </c:pt>
                <c:pt idx="71">
                  <c:v>1.3699149469623968</c:v>
                </c:pt>
                <c:pt idx="72">
                  <c:v>1.2504548634409718</c:v>
                </c:pt>
                <c:pt idx="73">
                  <c:v>1.1157186796611458</c:v>
                </c:pt>
                <c:pt idx="74">
                  <c:v>0.96735239142174978</c:v>
                </c:pt>
                <c:pt idx="75">
                  <c:v>0.80716850580350941</c:v>
                </c:pt>
                <c:pt idx="76">
                  <c:v>0.63712389879454157</c:v>
                </c:pt>
                <c:pt idx="77">
                  <c:v>0.45929590924249675</c:v>
                </c:pt>
                <c:pt idx="78">
                  <c:v>0.27585696118007563</c:v>
                </c:pt>
                <c:pt idx="79">
                  <c:v>8.9048024548565904E-2</c:v>
                </c:pt>
                <c:pt idx="80">
                  <c:v>-9.8848761465272328E-2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395-4370-82DC-5386CB68712B}"/>
            </c:ext>
          </c:extLst>
        </c:ser>
        <c:ser>
          <c:idx val="3"/>
          <c:order val="3"/>
          <c:tx>
            <c:v>Z4</c:v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3-1395-4370-82DC-5386CB68712B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4-1395-4370-82DC-5386CB68712B}"/>
              </c:ext>
            </c:extLst>
          </c:dPt>
          <c:xVal>
            <c:numRef>
              <c:f>Feuil1!$B$40:$B$120</c:f>
              <c:numCache>
                <c:formatCode>General</c:formatCode>
                <c:ptCount val="81"/>
                <c:pt idx="0">
                  <c:v>1.900000000000001</c:v>
                </c:pt>
                <c:pt idx="1">
                  <c:v>1.9500000000000011</c:v>
                </c:pt>
                <c:pt idx="2">
                  <c:v>2.0000000000000009</c:v>
                </c:pt>
                <c:pt idx="3">
                  <c:v>2.0500000000000007</c:v>
                </c:pt>
                <c:pt idx="4">
                  <c:v>2.1000000000000005</c:v>
                </c:pt>
                <c:pt idx="5">
                  <c:v>2.1500000000000004</c:v>
                </c:pt>
                <c:pt idx="6">
                  <c:v>2.2000000000000002</c:v>
                </c:pt>
                <c:pt idx="7">
                  <c:v>2.25</c:v>
                </c:pt>
                <c:pt idx="8">
                  <c:v>2.2999999999999998</c:v>
                </c:pt>
                <c:pt idx="9">
                  <c:v>2.3499999999999996</c:v>
                </c:pt>
                <c:pt idx="10">
                  <c:v>2.3999999999999995</c:v>
                </c:pt>
                <c:pt idx="11">
                  <c:v>2.4499999999999993</c:v>
                </c:pt>
                <c:pt idx="12">
                  <c:v>2.4999999999999991</c:v>
                </c:pt>
                <c:pt idx="13">
                  <c:v>2.5499999999999989</c:v>
                </c:pt>
                <c:pt idx="14">
                  <c:v>2.5999999999999988</c:v>
                </c:pt>
                <c:pt idx="15">
                  <c:v>2.6499999999999986</c:v>
                </c:pt>
                <c:pt idx="16">
                  <c:v>2.6999999999999984</c:v>
                </c:pt>
                <c:pt idx="17">
                  <c:v>2.7499999999999982</c:v>
                </c:pt>
                <c:pt idx="18">
                  <c:v>2.799999999999998</c:v>
                </c:pt>
                <c:pt idx="19">
                  <c:v>2.8499999999999979</c:v>
                </c:pt>
                <c:pt idx="20">
                  <c:v>2.8999999999999977</c:v>
                </c:pt>
                <c:pt idx="21">
                  <c:v>2.9499999999999975</c:v>
                </c:pt>
                <c:pt idx="22">
                  <c:v>2.9999999999999973</c:v>
                </c:pt>
                <c:pt idx="23">
                  <c:v>3.0499999999999972</c:v>
                </c:pt>
                <c:pt idx="24">
                  <c:v>3.099999999999997</c:v>
                </c:pt>
                <c:pt idx="25">
                  <c:v>3.1499999999999968</c:v>
                </c:pt>
                <c:pt idx="26">
                  <c:v>3.1999999999999966</c:v>
                </c:pt>
                <c:pt idx="27">
                  <c:v>3.2499999999999964</c:v>
                </c:pt>
                <c:pt idx="28">
                  <c:v>3.2999999999999963</c:v>
                </c:pt>
                <c:pt idx="29">
                  <c:v>3.3499999999999961</c:v>
                </c:pt>
                <c:pt idx="30">
                  <c:v>3.3999999999999959</c:v>
                </c:pt>
                <c:pt idx="31">
                  <c:v>3.4499999999999957</c:v>
                </c:pt>
                <c:pt idx="32">
                  <c:v>3.4999999999999956</c:v>
                </c:pt>
                <c:pt idx="33">
                  <c:v>3.5499999999999954</c:v>
                </c:pt>
                <c:pt idx="34">
                  <c:v>3.5999999999999952</c:v>
                </c:pt>
                <c:pt idx="35">
                  <c:v>3.649999999999995</c:v>
                </c:pt>
                <c:pt idx="36">
                  <c:v>3.6999999999999948</c:v>
                </c:pt>
                <c:pt idx="37">
                  <c:v>3.7499999999999947</c:v>
                </c:pt>
                <c:pt idx="38">
                  <c:v>3.7999999999999945</c:v>
                </c:pt>
                <c:pt idx="39">
                  <c:v>3.8499999999999943</c:v>
                </c:pt>
                <c:pt idx="40">
                  <c:v>3.8999999999999941</c:v>
                </c:pt>
                <c:pt idx="41">
                  <c:v>3.949999999999994</c:v>
                </c:pt>
                <c:pt idx="42">
                  <c:v>3.9999999999999938</c:v>
                </c:pt>
                <c:pt idx="43">
                  <c:v>4.0499999999999936</c:v>
                </c:pt>
                <c:pt idx="44">
                  <c:v>4.0999999999999934</c:v>
                </c:pt>
                <c:pt idx="45">
                  <c:v>4.1499999999999932</c:v>
                </c:pt>
                <c:pt idx="46">
                  <c:v>4.1999999999999931</c:v>
                </c:pt>
                <c:pt idx="47">
                  <c:v>4.2499999999999929</c:v>
                </c:pt>
                <c:pt idx="48">
                  <c:v>4.2999999999999927</c:v>
                </c:pt>
                <c:pt idx="49">
                  <c:v>4.3499999999999925</c:v>
                </c:pt>
                <c:pt idx="50">
                  <c:v>4.3999999999999924</c:v>
                </c:pt>
                <c:pt idx="51">
                  <c:v>4.4499999999999922</c:v>
                </c:pt>
                <c:pt idx="52">
                  <c:v>4.499999999999992</c:v>
                </c:pt>
                <c:pt idx="53">
                  <c:v>4.5499999999999918</c:v>
                </c:pt>
                <c:pt idx="54">
                  <c:v>4.5999999999999917</c:v>
                </c:pt>
                <c:pt idx="55">
                  <c:v>4.6499999999999915</c:v>
                </c:pt>
                <c:pt idx="56">
                  <c:v>4.6999999999999913</c:v>
                </c:pt>
                <c:pt idx="57">
                  <c:v>4.7499999999999911</c:v>
                </c:pt>
                <c:pt idx="58">
                  <c:v>4.7999999999999909</c:v>
                </c:pt>
                <c:pt idx="59">
                  <c:v>4.8499999999999908</c:v>
                </c:pt>
                <c:pt idx="60">
                  <c:v>4.8999999999999906</c:v>
                </c:pt>
                <c:pt idx="61">
                  <c:v>4.9499999999999904</c:v>
                </c:pt>
                <c:pt idx="62">
                  <c:v>4.9999999999999902</c:v>
                </c:pt>
                <c:pt idx="63">
                  <c:v>5.0499999999999901</c:v>
                </c:pt>
                <c:pt idx="64">
                  <c:v>5.0999999999999899</c:v>
                </c:pt>
                <c:pt idx="65">
                  <c:v>5.1499999999999897</c:v>
                </c:pt>
                <c:pt idx="66">
                  <c:v>5.1999999999999895</c:v>
                </c:pt>
                <c:pt idx="67">
                  <c:v>5.2499999999999893</c:v>
                </c:pt>
                <c:pt idx="68">
                  <c:v>5.2999999999999892</c:v>
                </c:pt>
                <c:pt idx="69">
                  <c:v>5.349999999999989</c:v>
                </c:pt>
                <c:pt idx="70">
                  <c:v>5.3999999999999888</c:v>
                </c:pt>
                <c:pt idx="71">
                  <c:v>5.4499999999999886</c:v>
                </c:pt>
                <c:pt idx="72">
                  <c:v>5.4999999999999885</c:v>
                </c:pt>
                <c:pt idx="73">
                  <c:v>5.5499999999999883</c:v>
                </c:pt>
                <c:pt idx="74">
                  <c:v>5.5999999999999881</c:v>
                </c:pt>
                <c:pt idx="75">
                  <c:v>5.6499999999999879</c:v>
                </c:pt>
                <c:pt idx="76">
                  <c:v>5.6999999999999877</c:v>
                </c:pt>
                <c:pt idx="77">
                  <c:v>5.7499999999999876</c:v>
                </c:pt>
                <c:pt idx="78">
                  <c:v>5.7999999999999874</c:v>
                </c:pt>
                <c:pt idx="79">
                  <c:v>5.8499999999999872</c:v>
                </c:pt>
                <c:pt idx="80">
                  <c:v>5.899999999999987</c:v>
                </c:pt>
              </c:numCache>
            </c:numRef>
          </c:xVal>
          <c:yVal>
            <c:numRef>
              <c:f>Feuil1!$Q$40:$Q$120</c:f>
              <c:numCache>
                <c:formatCode>General</c:formatCode>
                <c:ptCount val="81"/>
                <c:pt idx="0">
                  <c:v>1.0313776704495279</c:v>
                </c:pt>
                <c:pt idx="1">
                  <c:v>1.347432251362076</c:v>
                </c:pt>
                <c:pt idx="2">
                  <c:v>1.6283713752796467</c:v>
                </c:pt>
                <c:pt idx="3">
                  <c:v>1.8562071391576673</c:v>
                </c:pt>
                <c:pt idx="4">
                  <c:v>2.0172221175700593</c:v>
                </c:pt>
                <c:pt idx="5">
                  <c:v>2.1033293495657506</c:v>
                </c:pt>
                <c:pt idx="6">
                  <c:v>2.1128385373255427</c:v>
                </c:pt>
                <c:pt idx="7">
                  <c:v>2.0505463130451078</c:v>
                </c:pt>
                <c:pt idx="8">
                  <c:v>1.927141879220962</c:v>
                </c:pt>
                <c:pt idx="9">
                  <c:v>1.7579937104364378</c:v>
                </c:pt>
                <c:pt idx="10">
                  <c:v>1.5614502134602313</c:v>
                </c:pt>
                <c:pt idx="11">
                  <c:v>1.3568399511152713</c:v>
                </c:pt>
                <c:pt idx="12">
                  <c:v>1.1623894994660979</c:v>
                </c:pt>
                <c:pt idx="13">
                  <c:v>0.99328569072253492</c:v>
                </c:pt>
                <c:pt idx="14">
                  <c:v>0.86009295262422225</c:v>
                </c:pt>
                <c:pt idx="15">
                  <c:v>0.76769744197620149</c:v>
                </c:pt>
                <c:pt idx="16">
                  <c:v>0.7148919435177693</c:v>
                </c:pt>
                <c:pt idx="17">
                  <c:v>0.69464536413408717</c:v>
                </c:pt>
                <c:pt idx="18">
                  <c:v>0.69502574897069569</c:v>
                </c:pt>
                <c:pt idx="19">
                  <c:v>0.70067425182542598</c:v>
                </c:pt>
                <c:pt idx="20">
                  <c:v>0.69466720676413196</c:v>
                </c:pt>
                <c:pt idx="21">
                  <c:v>0.6605609480824356</c:v>
                </c:pt>
                <c:pt idx="22">
                  <c:v>0.5843939484498033</c:v>
                </c:pt>
                <c:pt idx="23">
                  <c:v>0.45642538164473778</c:v>
                </c:pt>
                <c:pt idx="24">
                  <c:v>0.2724178734299687</c:v>
                </c:pt>
                <c:pt idx="25">
                  <c:v>3.4321857701967329E-2</c:v>
                </c:pt>
                <c:pt idx="26">
                  <c:v>-0.24971580918900932</c:v>
                </c:pt>
                <c:pt idx="27">
                  <c:v>-0.56602261908771001</c:v>
                </c:pt>
                <c:pt idx="28">
                  <c:v>-0.89668007649673553</c:v>
                </c:pt>
                <c:pt idx="29">
                  <c:v>-1.221275286280503</c:v>
                </c:pt>
                <c:pt idx="30">
                  <c:v>-1.5189359203010029</c:v>
                </c:pt>
                <c:pt idx="31">
                  <c:v>-1.7704289762831762</c:v>
                </c:pt>
                <c:pt idx="32">
                  <c:v>-1.960096618159985</c:v>
                </c:pt>
                <c:pt idx="33">
                  <c:v>-2.0774199603942591</c:v>
                </c:pt>
                <c:pt idx="34">
                  <c:v>-2.1180420152460369</c:v>
                </c:pt>
                <c:pt idx="35">
                  <c:v>-2.0841397632641496</c:v>
                </c:pt>
                <c:pt idx="36">
                  <c:v>-1.9841060303614553</c:v>
                </c:pt>
                <c:pt idx="37">
                  <c:v>-1.8315768501785077</c:v>
                </c:pt>
                <c:pt idx="38">
                  <c:v>-1.6439110828242089</c:v>
                </c:pt>
                <c:pt idx="39">
                  <c:v>-1.440288501059668</c:v>
                </c:pt>
                <c:pt idx="40">
                  <c:v>-1.2396338639678683</c:v>
                </c:pt>
                <c:pt idx="41">
                  <c:v>-1.0585931748558082</c:v>
                </c:pt>
                <c:pt idx="42">
                  <c:v>-0.90978233145954468</c:v>
                </c:pt>
                <c:pt idx="43">
                  <c:v>-0.80049837919359434</c:v>
                </c:pt>
                <c:pt idx="44">
                  <c:v>-0.73203284710738881</c:v>
                </c:pt>
                <c:pt idx="45">
                  <c:v>-0.69966071727151991</c:v>
                </c:pt>
                <c:pt idx="46">
                  <c:v>-0.69330464463877117</c:v>
                </c:pt>
                <c:pt idx="47">
                  <c:v>-0.69880017188394727</c:v>
                </c:pt>
                <c:pt idx="48">
                  <c:v>-0.69962193129327699</c:v>
                </c:pt>
                <c:pt idx="49">
                  <c:v>-0.67888036661540097</c:v>
                </c:pt>
                <c:pt idx="50">
                  <c:v>-0.62136884696835681</c:v>
                </c:pt>
                <c:pt idx="51">
                  <c:v>-0.51543541900775669</c:v>
                </c:pt>
                <c:pt idx="52">
                  <c:v>-0.35447246772112884</c:v>
                </c:pt>
                <c:pt idx="53">
                  <c:v>-0.13785915697516493</c:v>
                </c:pt>
                <c:pt idx="54">
                  <c:v>0.12874883760538264</c:v>
                </c:pt>
                <c:pt idx="55">
                  <c:v>0.43381661243095582</c:v>
                </c:pt>
                <c:pt idx="56">
                  <c:v>0.76097369231974532</c:v>
                </c:pt>
                <c:pt idx="57">
                  <c:v>1.0905928619147323</c:v>
                </c:pt>
                <c:pt idx="58">
                  <c:v>1.4017345157585996</c:v>
                </c:pt>
                <c:pt idx="59">
                  <c:v>1.6742468827347359</c:v>
                </c:pt>
                <c:pt idx="60">
                  <c:v>1.8907953260234056</c:v>
                </c:pt>
                <c:pt idx="61">
                  <c:v>2.0386014711896916</c:v>
                </c:pt>
                <c:pt idx="62">
                  <c:v>2.1107043512320143</c:v>
                </c:pt>
                <c:pt idx="63">
                  <c:v>2.1066076526673858</c:v>
                </c:pt>
                <c:pt idx="64">
                  <c:v>2.032243844432831</c:v>
                </c:pt>
                <c:pt idx="65">
                  <c:v>1.8992602009330379</c:v>
                </c:pt>
                <c:pt idx="66">
                  <c:v>1.7237054001764529</c:v>
                </c:pt>
                <c:pt idx="67">
                  <c:v>1.5242604570587597</c:v>
                </c:pt>
                <c:pt idx="68">
                  <c:v>1.3202071468685681</c:v>
                </c:pt>
                <c:pt idx="69">
                  <c:v>1.1293554018978826</c:v>
                </c:pt>
                <c:pt idx="70">
                  <c:v>0.96615533903527995</c:v>
                </c:pt>
                <c:pt idx="71">
                  <c:v>0.84019914675666418</c:v>
                </c:pt>
                <c:pt idx="72">
                  <c:v>0.75527525752680047</c:v>
                </c:pt>
                <c:pt idx="73">
                  <c:v>0.70907672757126028</c:v>
                </c:pt>
                <c:pt idx="74">
                  <c:v>0.69359414185811608</c:v>
                </c:pt>
                <c:pt idx="75">
                  <c:v>0.69614846985462009</c:v>
                </c:pt>
                <c:pt idx="76">
                  <c:v>0.7009492874743557</c:v>
                </c:pt>
                <c:pt idx="77">
                  <c:v>0.69100629020932536</c:v>
                </c:pt>
                <c:pt idx="78">
                  <c:v>0.65018332373225174</c:v>
                </c:pt>
                <c:pt idx="79">
                  <c:v>0.56516847360404809</c:v>
                </c:pt>
                <c:pt idx="80">
                  <c:v>0.42714279734873828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1395-4370-82DC-5386CB687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446848"/>
        <c:axId val="154448640"/>
      </c:scatterChart>
      <c:valAx>
        <c:axId val="154446848"/>
        <c:scaling>
          <c:orientation val="minMax"/>
          <c:max val="6"/>
          <c:min val="1.8"/>
        </c:scaling>
        <c:delete val="0"/>
        <c:axPos val="b"/>
        <c:numFmt formatCode="General" sourceLinked="1"/>
        <c:majorTickMark val="out"/>
        <c:minorTickMark val="none"/>
        <c:tickLblPos val="nextTo"/>
        <c:crossAx val="154448640"/>
        <c:crossesAt val="0"/>
        <c:crossBetween val="midCat"/>
      </c:valAx>
      <c:valAx>
        <c:axId val="154448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446848"/>
        <c:crossesAt val="1.8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B3EE4-CDFE-4B3E-82B0-CC7727B383E7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F312E-8B40-458B-8B41-BC4EE647360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4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771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255573" y="4492805"/>
            <a:ext cx="9936427" cy="1065604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cxnSp>
        <p:nvCxnSpPr>
          <p:cNvPr id="9" name="Connecteur droit 8"/>
          <p:cNvCxnSpPr/>
          <p:nvPr/>
        </p:nvCxnSpPr>
        <p:spPr>
          <a:xfrm flipH="1">
            <a:off x="2255574" y="5301208"/>
            <a:ext cx="9936428" cy="0"/>
          </a:xfrm>
          <a:prstGeom prst="line">
            <a:avLst/>
          </a:prstGeom>
          <a:ln w="73025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4261" y="4689711"/>
            <a:ext cx="9614400" cy="565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36B87C3D-E727-4806-9F3E-F058E6CCF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26th ESLS RF workshop(2023), Elettra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4B3584-258F-41CA-8ECD-840A991A5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67F6F-7458-4595-AC12-35845F6040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4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>
            <a:extLst>
              <a:ext uri="{FF2B5EF4-FFF2-40B4-BE49-F238E27FC236}">
                <a16:creationId xmlns:a16="http://schemas.microsoft.com/office/drawing/2014/main" id="{B20C71F5-C2EE-4CC6-8FDA-33C48348F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26th ESLS RF workshop(2023), Elettra</a:t>
            </a:r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CA0961E9-C44D-450C-BC8B-C891ADD54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67F6F-7458-4595-AC12-35845F6040D3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F94DA5-6E48-DDD3-D431-5FE56B55076C}"/>
              </a:ext>
            </a:extLst>
          </p:cNvPr>
          <p:cNvSpPr/>
          <p:nvPr/>
        </p:nvSpPr>
        <p:spPr>
          <a:xfrm flipH="1">
            <a:off x="3311690" y="4523636"/>
            <a:ext cx="8887537" cy="1065604"/>
          </a:xfrm>
          <a:prstGeom prst="rect">
            <a:avLst/>
          </a:prstGeom>
          <a:solidFill>
            <a:srgbClr val="79A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srgbClr val="EEDE12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FD0C320-E3E1-5885-D6C3-21A24428780D}"/>
              </a:ext>
            </a:extLst>
          </p:cNvPr>
          <p:cNvCxnSpPr/>
          <p:nvPr/>
        </p:nvCxnSpPr>
        <p:spPr>
          <a:xfrm flipH="1">
            <a:off x="3312469" y="5275833"/>
            <a:ext cx="8879537" cy="0"/>
          </a:xfrm>
          <a:prstGeom prst="line">
            <a:avLst/>
          </a:prstGeom>
          <a:ln w="73025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28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C31003-5612-E4E4-232D-5225DFC9A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E1A6587-D18B-167E-0ED8-7C9EDB636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3F1511-8826-C052-7C17-249FACCB0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968C85-640A-A781-7C15-0AAB1D0D1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26th ESLS RF workshop(2023), Elettra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3BBA14-CDF7-6FCC-7A9F-27B8CF748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7F6F-7458-4595-AC12-35845F6040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15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1584" y="274638"/>
            <a:ext cx="9518400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1774852-1469-4BEA-A7CF-4A0C3C760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26th ESLS RF workshop(2023), Elettra</a:t>
            </a:r>
            <a:endParaRPr lang="fr-FR" dirty="0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933F69CA-CC92-42F0-A062-433EE349C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150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>
            <a:extLst>
              <a:ext uri="{FF2B5EF4-FFF2-40B4-BE49-F238E27FC236}">
                <a16:creationId xmlns:a16="http://schemas.microsoft.com/office/drawing/2014/main" id="{3298EB4E-E612-4665-8BBA-A2F796407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26th ESLS RF workshop(2023), Elettra</a:t>
            </a:r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C3372BD5-0E83-439D-A4F9-5DF4F0D95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67F6F-7458-4595-AC12-35845F6040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5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2255573" y="743602"/>
            <a:ext cx="9936435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2895BCFF-AAF5-4184-8AAF-BA83A2BDCC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26th ESLS RF workshop(2023), Elettra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79EAE9C-9BA1-4DF6-9BAD-C8ECAE90B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67F6F-7458-4595-AC12-35845F6040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8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OLEIL - fond blanc -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>
            <a:extLst>
              <a:ext uri="{FF2B5EF4-FFF2-40B4-BE49-F238E27FC236}">
                <a16:creationId xmlns:a16="http://schemas.microsoft.com/office/drawing/2014/main" id="{44B8E24F-B1AC-4EB6-91A2-C71A9C777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26th ESLS RF workshop(2023), Elettra</a:t>
            </a:r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D3BCE335-118D-40C8-92DC-09AD8D309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67F6F-7458-4595-AC12-35845F6040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0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>
          <a:xfrm flipH="1">
            <a:off x="2255573" y="743602"/>
            <a:ext cx="9936435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3C4087AD-28DB-4DE6-8B47-FAD1D4D94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26th ESLS RF workshop(2023), Elettra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C0AC65-88F6-4FE7-B8FB-1A950E180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67F6F-7458-4595-AC12-35845F6040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7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OLEIL - fond blanc -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>
            <a:extLst>
              <a:ext uri="{FF2B5EF4-FFF2-40B4-BE49-F238E27FC236}">
                <a16:creationId xmlns:a16="http://schemas.microsoft.com/office/drawing/2014/main" id="{575BDE66-8820-4C18-9675-6C7C44B8E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26th ESLS RF workshop(2023), Elettra</a:t>
            </a:r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A6A7FF82-A9A9-4D71-BEED-89C2FFDEC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67F6F-7458-4595-AC12-35845F6040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3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2255573" y="743602"/>
            <a:ext cx="9936435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527A5F94-7978-4D96-9DAD-FEEFAE5DE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26th ESLS RF workshop(2023), Elettra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17CA8D8-00BB-4D56-84D2-C5E1249BA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67F6F-7458-4595-AC12-35845F6040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7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OLEIL - fond blanc -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>
            <a:extLst>
              <a:ext uri="{FF2B5EF4-FFF2-40B4-BE49-F238E27FC236}">
                <a16:creationId xmlns:a16="http://schemas.microsoft.com/office/drawing/2014/main" id="{5F7565C5-2647-4061-81E3-FE8B5889F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26th ESLS RF workshop(2023), Elettra</a:t>
            </a:r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9BA8B8DB-2CD7-42B8-A7A2-852CF8000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67F6F-7458-4595-AC12-35845F6040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SOLEIL - fond blanc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2255573" y="743602"/>
            <a:ext cx="9936435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BE3956D8-B3AB-44CD-8EEB-D756C20823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26th ESLS RF workshop(2023), Elettra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80C8B97-739D-451B-BC1A-5613345EE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67F6F-7458-4595-AC12-35845F6040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6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255573" y="194400"/>
            <a:ext cx="9662827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21900" y="1259999"/>
            <a:ext cx="10992651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751179CC-BC98-47B1-8948-539E82359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8052" y="128216"/>
            <a:ext cx="1307604" cy="115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E073AE8-1785-4976-913F-2AA046895C10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D101A451-A207-4E29-A555-608C88F7D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26th ESLS RF workshop(2023), Elettra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55EA1F4-F864-4BD0-ABEB-981C0FBDD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67F6F-7458-4595-AC12-35845F6040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5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jouet, LEGO&#10;&#10;Description générée automatiquement">
            <a:extLst>
              <a:ext uri="{FF2B5EF4-FFF2-40B4-BE49-F238E27FC236}">
                <a16:creationId xmlns:a16="http://schemas.microsoft.com/office/drawing/2014/main" id="{FE61FD7E-613F-4832-B4D0-1312AE978D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22" y="1124744"/>
            <a:ext cx="6580755" cy="3789040"/>
          </a:xfrm>
          <a:prstGeom prst="rect">
            <a:avLst/>
          </a:prstGeom>
          <a:effectLst>
            <a:reflection endPos="0" dist="50800" dir="5400000" sy="-100000" algn="bl" rotWithShape="0"/>
            <a:softEdge rad="292100"/>
          </a:effectLst>
        </p:spPr>
      </p:pic>
      <p:sp>
        <p:nvSpPr>
          <p:cNvPr id="14" name="Espace réservé du titre 1"/>
          <p:cNvSpPr>
            <a:spLocks noGrp="1"/>
          </p:cNvSpPr>
          <p:nvPr>
            <p:ph type="title"/>
          </p:nvPr>
        </p:nvSpPr>
        <p:spPr>
          <a:xfrm>
            <a:off x="2330681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1EFB9FBD-546A-4D82-AA9A-3C313AE5BB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8052" y="128216"/>
            <a:ext cx="1307604" cy="115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6EC27AC-0D5B-4CCE-921A-F3BBC595A9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8D7C594B-4E31-4EF4-A19F-1F448A976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26th ESLS RF workshop(2023), Elettra</a:t>
            </a:r>
            <a:endParaRPr lang="fr-FR" dirty="0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1EFD1563-F6E8-4563-99F2-5F2E55038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761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27.png"/><Relationship Id="rId5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1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EA3E8C-B7D9-F565-0CCA-BA26E45C8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468544" cy="2387600"/>
          </a:xfrm>
        </p:spPr>
        <p:txBody>
          <a:bodyPr/>
          <a:lstStyle/>
          <a:p>
            <a:r>
              <a:rPr lang="en-US" dirty="0"/>
              <a:t>RF technology in SOLEIL </a:t>
            </a:r>
            <a:r>
              <a:rPr lang="en-GB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59F3D58-C9DB-C02F-4E39-C480CEC0AF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Lu ZHAO</a:t>
            </a:r>
          </a:p>
          <a:p>
            <a:r>
              <a:rPr lang="en-US" sz="2400" i="1" dirty="0">
                <a:latin typeface="Helvetica" panose="020B0604020202020204" pitchFamily="34" charset="0"/>
                <a:cs typeface="Helvetica" panose="020B0604020202020204" pitchFamily="34" charset="0"/>
              </a:rPr>
              <a:t>On Behalf of the RF &amp; LINAC Group </a:t>
            </a:r>
          </a:p>
          <a:p>
            <a:r>
              <a:rPr lang="en-US" sz="2400" i="1" dirty="0">
                <a:latin typeface="Helvetica" panose="020B0604020202020204" pitchFamily="34" charset="0"/>
                <a:cs typeface="Helvetica" panose="020B0604020202020204" pitchFamily="34" charset="0"/>
              </a:rPr>
              <a:t>and P. Marchand (scientific advisor)</a:t>
            </a:r>
          </a:p>
          <a:p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89A040-4C43-8B3C-B94A-34D58B2FF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26th ESLS RF workshop(2023), Elettra</a:t>
            </a:r>
          </a:p>
        </p:txBody>
      </p:sp>
      <p:pic>
        <p:nvPicPr>
          <p:cNvPr id="1026" name="Picture 2" descr="26th ESLS RF Workshop">
            <a:extLst>
              <a:ext uri="{FF2B5EF4-FFF2-40B4-BE49-F238E27FC236}">
                <a16:creationId xmlns:a16="http://schemas.microsoft.com/office/drawing/2014/main" id="{37470792-AB6B-5FB1-0F5F-BC8739CA6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0"/>
            <a:ext cx="904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E8D0E4-9AED-EB88-3C57-CCF17486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7F6F-7458-4595-AC12-35845F6040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5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37"/>
    </mc:Choice>
    <mc:Fallback xmlns="">
      <p:transition spd="slow" advTm="1343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815DF088-1874-47DF-8471-B781F4D7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000" y="19421"/>
            <a:ext cx="9401672" cy="753600"/>
          </a:xfrm>
        </p:spPr>
        <p:txBody>
          <a:bodyPr/>
          <a:lstStyle/>
          <a:p>
            <a:r>
              <a:rPr lang="en-GB" sz="373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352 MHz Power Sources</a:t>
            </a:r>
            <a:endParaRPr lang="fr-FR" sz="3733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67A7FDD-0F46-41DA-8AE4-60FD9D01A84F}"/>
              </a:ext>
            </a:extLst>
          </p:cNvPr>
          <p:cNvSpPr txBox="1"/>
          <p:nvPr/>
        </p:nvSpPr>
        <p:spPr>
          <a:xfrm>
            <a:off x="239349" y="1316766"/>
            <a:ext cx="11905323" cy="3293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1867" b="1" u="sng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Objective</a:t>
            </a:r>
            <a:r>
              <a:rPr lang="en-US" sz="1867" b="1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: R</a:t>
            </a:r>
            <a:r>
              <a:rPr lang="en-US" sz="1867" b="1" dirty="0">
                <a:latin typeface="Helvetica" panose="020B0604020202020204" pitchFamily="34" charset="0"/>
                <a:cs typeface="Helvetica" panose="020B0604020202020204" pitchFamily="34" charset="0"/>
              </a:rPr>
              <a:t>euse the four SSPA’s in the SOLEIL II SR</a:t>
            </a:r>
            <a:r>
              <a:rPr lang="en-US" sz="1867" dirty="0">
                <a:latin typeface="Helvetica" panose="020B0604020202020204" pitchFamily="34" charset="0"/>
                <a:cs typeface="Helvetica" panose="020B0604020202020204" pitchFamily="34" charset="0"/>
              </a:rPr>
              <a:t>, after power supply and supervision system upgrade + other adaptations, as for instance connecting each tower directly on the waveguide </a:t>
            </a:r>
            <a:r>
              <a:rPr lang="en-US" sz="1867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Gain in flexibility.</a:t>
            </a:r>
            <a:endParaRPr lang="en-US" sz="1867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1867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Power supply upgrade : Rectifier + DC/DC converters replacement by direct AC/DC converters</a:t>
            </a:r>
          </a:p>
          <a:p>
            <a:pPr marL="380990" indent="-380990"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en-US" sz="1867" b="1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Redundancy, </a:t>
            </a:r>
            <a:r>
              <a:rPr lang="en-US" sz="1867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easy maintenance, reduced time to repair, solved obsolescence issues and cost reduction</a:t>
            </a:r>
          </a:p>
          <a:p>
            <a:pPr marL="380990" indent="-380990"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en-US" sz="1867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Efficiency improvement</a:t>
            </a:r>
          </a:p>
          <a:p>
            <a:pPr marL="383990"/>
            <a:r>
              <a:rPr lang="en-US" sz="1867" dirty="0">
                <a:latin typeface="Helvetica" panose="020B0604020202020204" pitchFamily="34" charset="0"/>
                <a:cs typeface="Helvetica" panose="020B0604020202020204" pitchFamily="34" charset="0"/>
              </a:rPr>
              <a:t>Total actual efficiency = 87% (96% rectifier and 90%  DC/DC converters)</a:t>
            </a:r>
          </a:p>
          <a:p>
            <a:pPr marL="383990">
              <a:spcAft>
                <a:spcPts val="800"/>
              </a:spcAft>
            </a:pPr>
            <a:r>
              <a:rPr lang="en-US" sz="1867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Increased to 96% with new AC/DC converters </a:t>
            </a:r>
          </a:p>
          <a:p>
            <a:pPr marL="380990" indent="-380990"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en-US" sz="1867" dirty="0">
                <a:latin typeface="Helvetica" panose="020B0604020202020204" pitchFamily="34" charset="0"/>
                <a:cs typeface="Helvetica" panose="020B0604020202020204" pitchFamily="34" charset="0"/>
              </a:rPr>
              <a:t>AC/DC converter voltage remote control allows to match for maximum efficiency over whole power range (impossible presently: components set to reach max efficiency only at max power – 1dB compression)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270EEE-1B8B-4E6E-9E1B-B598D14B94CA}"/>
              </a:ext>
            </a:extLst>
          </p:cNvPr>
          <p:cNvSpPr txBox="1"/>
          <p:nvPr/>
        </p:nvSpPr>
        <p:spPr>
          <a:xfrm>
            <a:off x="1242201" y="4906974"/>
            <a:ext cx="9530943" cy="1097801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133" b="1" dirty="0">
                <a:latin typeface="Helvetica" panose="020B0604020202020204" pitchFamily="34" charset="0"/>
                <a:cs typeface="Helvetica" panose="020B0604020202020204" pitchFamily="34" charset="0"/>
              </a:rPr>
              <a:t>Power supply upgrade plan</a:t>
            </a:r>
          </a:p>
          <a:p>
            <a:pPr algn="ctr"/>
            <a:r>
              <a:rPr lang="en-US" sz="1867" dirty="0">
                <a:latin typeface="Helvetica" panose="020B0604020202020204" pitchFamily="34" charset="0"/>
                <a:cs typeface="Helvetica" panose="020B0604020202020204" pitchFamily="34" charset="0"/>
              </a:rPr>
              <a:t>From </a:t>
            </a:r>
            <a:r>
              <a:rPr lang="en-US" sz="1867" dirty="0" err="1">
                <a:latin typeface="Helvetica" panose="020B0604020202020204" pitchFamily="34" charset="0"/>
                <a:cs typeface="Helvetica" panose="020B0604020202020204" pitchFamily="34" charset="0"/>
              </a:rPr>
              <a:t>begining</a:t>
            </a:r>
            <a:r>
              <a:rPr lang="en-US" sz="1867" dirty="0">
                <a:latin typeface="Helvetica" panose="020B0604020202020204" pitchFamily="34" charset="0"/>
                <a:cs typeface="Helvetica" panose="020B0604020202020204" pitchFamily="34" charset="0"/>
              </a:rPr>
              <a:t>, 1 x 50 kW will be installed every 2-3 months in the SR to benefit from </a:t>
            </a:r>
            <a:r>
              <a:rPr lang="en-US" sz="1867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four fully upgraded 200 kW SSPA’S by the mid-2028 for SOLEIL II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7043F4FB-81B3-4B02-A6F3-8AB740A6CC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3" t="7481" r="22159" b="14645"/>
          <a:stretch/>
        </p:blipFill>
        <p:spPr bwMode="auto">
          <a:xfrm>
            <a:off x="264001" y="19422"/>
            <a:ext cx="1517460" cy="118774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5D656F1-27A9-5A29-3A55-142D0F48C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26th ESLS RF workshop(2023), Elettra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B30CF2-B527-5ACB-98A2-2EC25AB18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D67F6F-7458-4595-AC12-35845F6040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4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38"/>
    </mc:Choice>
    <mc:Fallback xmlns="">
      <p:transition spd="slow" advTm="6083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物价上涨图片免费下载_PNG素材_编号vn2ig9g6n_图精灵">
            <a:extLst>
              <a:ext uri="{FF2B5EF4-FFF2-40B4-BE49-F238E27FC236}">
                <a16:creationId xmlns:a16="http://schemas.microsoft.com/office/drawing/2014/main" id="{67AEADD3-E28D-B642-3F78-B22BC3E85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926" y="5381587"/>
            <a:ext cx="2602251" cy="171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3FF1F6CB-5458-4819-BDE2-170A7FF2C7D3}"/>
              </a:ext>
            </a:extLst>
          </p:cNvPr>
          <p:cNvGrpSpPr/>
          <p:nvPr/>
        </p:nvGrpSpPr>
        <p:grpSpPr>
          <a:xfrm>
            <a:off x="431371" y="1099608"/>
            <a:ext cx="5806709" cy="5656666"/>
            <a:chOff x="-398148" y="1453550"/>
            <a:chExt cx="6732285" cy="6548279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3BEE3663-E120-4528-9051-37BB267824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45186" y="2594088"/>
              <a:ext cx="5294313" cy="4704945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E2D63143-33A7-4CA3-978A-A1CFEF70E729}"/>
                </a:ext>
              </a:extLst>
            </p:cNvPr>
            <p:cNvSpPr txBox="1"/>
            <p:nvPr/>
          </p:nvSpPr>
          <p:spPr>
            <a:xfrm>
              <a:off x="3500464" y="1601006"/>
              <a:ext cx="2668947" cy="629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67" dirty="0"/>
                <a:t>8 x 3 kW power </a:t>
              </a:r>
              <a:r>
                <a:rPr lang="fr-FR" sz="1467" dirty="0" err="1"/>
                <a:t>converters</a:t>
              </a:r>
              <a:endParaRPr lang="fr-FR" sz="1467" dirty="0"/>
            </a:p>
          </p:txBody>
        </p:sp>
        <p:cxnSp>
          <p:nvCxnSpPr>
            <p:cNvPr id="7" name="Connecteur droit avec flèche 6">
              <a:extLst>
                <a:ext uri="{FF2B5EF4-FFF2-40B4-BE49-F238E27FC236}">
                  <a16:creationId xmlns:a16="http://schemas.microsoft.com/office/drawing/2014/main" id="{D624172B-51A6-49A5-B176-CBC52BBCBC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7913" y="2782886"/>
              <a:ext cx="2" cy="52487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05D04D8-D7B9-4807-AA41-547FCD71B301}"/>
                </a:ext>
              </a:extLst>
            </p:cNvPr>
            <p:cNvSpPr txBox="1"/>
            <p:nvPr/>
          </p:nvSpPr>
          <p:spPr>
            <a:xfrm>
              <a:off x="96642" y="2325537"/>
              <a:ext cx="3462541" cy="3682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67" dirty="0"/>
                <a:t>5 x 24 kW AC/DC racks (19" 3U)</a:t>
              </a:r>
            </a:p>
          </p:txBody>
        </p: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72EBFEFC-D0FF-41AD-B1BD-EB8C186A54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3860" y="2782886"/>
              <a:ext cx="1244055" cy="52487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0A7AB09D-72EB-4FB7-8E04-ABE1B6E67B0D}"/>
                </a:ext>
              </a:extLst>
            </p:cNvPr>
            <p:cNvCxnSpPr>
              <a:cxnSpLocks/>
            </p:cNvCxnSpPr>
            <p:nvPr/>
          </p:nvCxnSpPr>
          <p:spPr>
            <a:xfrm>
              <a:off x="1827913" y="2782886"/>
              <a:ext cx="1244054" cy="5924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F52D13C-574A-4BBC-ACB8-B1D41A1FE893}"/>
                </a:ext>
              </a:extLst>
            </p:cNvPr>
            <p:cNvSpPr txBox="1"/>
            <p:nvPr/>
          </p:nvSpPr>
          <p:spPr>
            <a:xfrm>
              <a:off x="-398148" y="7039849"/>
              <a:ext cx="4429717" cy="961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i="1" dirty="0"/>
                <a:t>3D </a:t>
              </a:r>
              <a:r>
                <a:rPr lang="fr-FR" sz="1600" b="1" i="1" dirty="0" err="1"/>
                <a:t>view</a:t>
              </a:r>
              <a:r>
                <a:rPr lang="fr-FR" sz="1600" b="1" i="1" dirty="0"/>
                <a:t> of a future </a:t>
              </a:r>
              <a:r>
                <a:rPr lang="fr-FR" sz="1600" b="1" i="1" dirty="0" err="1"/>
                <a:t>upgraded</a:t>
              </a:r>
              <a:r>
                <a:rPr lang="fr-FR" sz="1600" b="1" i="1" dirty="0"/>
                <a:t> SSPA RF </a:t>
              </a:r>
              <a:r>
                <a:rPr lang="fr-FR" sz="1600" b="1" i="1" dirty="0" err="1"/>
                <a:t>tower</a:t>
              </a:r>
              <a:r>
                <a:rPr lang="fr-FR" sz="1600" b="1" i="1" dirty="0"/>
                <a:t> </a:t>
              </a:r>
              <a:r>
                <a:rPr lang="fr-FR" sz="1600" b="1" i="1" dirty="0" err="1"/>
                <a:t>with</a:t>
              </a:r>
              <a:r>
                <a:rPr lang="fr-FR" sz="1600" b="1" i="1" dirty="0"/>
                <a:t> new AC/DC power </a:t>
              </a:r>
              <a:r>
                <a:rPr lang="fr-FR" sz="1600" b="1" i="1" dirty="0" err="1"/>
                <a:t>converters</a:t>
              </a:r>
              <a:endParaRPr lang="fr-FR" sz="1600" b="1" i="1" dirty="0"/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449866AB-909F-42B6-AD13-4D418E9CEF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21381" y="5594977"/>
              <a:ext cx="96094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086C8E9-C7C1-4E46-865B-4D24E63549C9}"/>
                </a:ext>
              </a:extLst>
            </p:cNvPr>
            <p:cNvSpPr txBox="1"/>
            <p:nvPr/>
          </p:nvSpPr>
          <p:spPr>
            <a:xfrm>
              <a:off x="3335734" y="5113202"/>
              <a:ext cx="2998403" cy="89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67" dirty="0"/>
                <a:t>Support pipes </a:t>
              </a:r>
              <a:r>
                <a:rPr lang="fr-FR" sz="1467" dirty="0" err="1"/>
                <a:t>with</a:t>
              </a:r>
              <a:r>
                <a:rPr lang="fr-FR" sz="1467" dirty="0"/>
                <a:t> </a:t>
              </a:r>
              <a:r>
                <a:rPr lang="fr-FR" sz="1467" dirty="0" err="1"/>
                <a:t>bigger</a:t>
              </a:r>
              <a:r>
                <a:rPr lang="fr-FR" sz="1467" dirty="0"/>
                <a:t> </a:t>
              </a:r>
              <a:r>
                <a:rPr lang="fr-FR" sz="1467" dirty="0" err="1"/>
                <a:t>diameter</a:t>
              </a:r>
              <a:r>
                <a:rPr lang="fr-FR" sz="1467" dirty="0"/>
                <a:t>, </a:t>
              </a:r>
              <a:r>
                <a:rPr lang="fr-FR" sz="1467" dirty="0" err="1"/>
                <a:t>adapted</a:t>
              </a:r>
              <a:r>
                <a:rPr lang="fr-FR" sz="1467" dirty="0"/>
                <a:t> to the new power </a:t>
              </a:r>
              <a:r>
                <a:rPr lang="fr-FR" sz="1467" dirty="0" err="1"/>
                <a:t>supply</a:t>
              </a:r>
              <a:r>
                <a:rPr lang="fr-FR" sz="1467" dirty="0"/>
                <a:t> </a:t>
              </a:r>
              <a:r>
                <a:rPr lang="fr-FR" sz="1467" dirty="0" err="1"/>
                <a:t>weight</a:t>
              </a:r>
              <a:endParaRPr lang="fr-FR" sz="1467" dirty="0"/>
            </a:p>
          </p:txBody>
        </p: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E6AE00AB-EFFB-499A-9657-E932965AE1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3923" y="4372393"/>
              <a:ext cx="49262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1C1FEE6-368D-4392-B21A-7C7F2261E329}"/>
                </a:ext>
              </a:extLst>
            </p:cNvPr>
            <p:cNvSpPr txBox="1"/>
            <p:nvPr/>
          </p:nvSpPr>
          <p:spPr>
            <a:xfrm>
              <a:off x="3282321" y="3816673"/>
              <a:ext cx="2775774" cy="89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67" dirty="0"/>
                <a:t>New </a:t>
              </a:r>
              <a:r>
                <a:rPr lang="fr-FR" sz="1467" dirty="0" err="1"/>
                <a:t>dissipater</a:t>
              </a:r>
              <a:r>
                <a:rPr lang="fr-FR" sz="1467" dirty="0"/>
                <a:t> orientation to </a:t>
              </a:r>
              <a:r>
                <a:rPr lang="fr-FR" sz="1467" dirty="0" err="1"/>
                <a:t>optimize</a:t>
              </a:r>
              <a:r>
                <a:rPr lang="fr-FR" sz="1467" dirty="0"/>
                <a:t> and </a:t>
              </a:r>
              <a:r>
                <a:rPr lang="fr-FR" sz="1467" dirty="0" err="1"/>
                <a:t>reduce</a:t>
              </a:r>
              <a:r>
                <a:rPr lang="fr-FR" sz="1467" dirty="0"/>
                <a:t> power </a:t>
              </a:r>
              <a:r>
                <a:rPr lang="fr-FR" sz="1467" dirty="0" err="1"/>
                <a:t>cable</a:t>
              </a:r>
              <a:r>
                <a:rPr lang="fr-FR" sz="1467" dirty="0"/>
                <a:t> </a:t>
              </a:r>
              <a:r>
                <a:rPr lang="fr-FR" sz="1467" dirty="0" err="1"/>
                <a:t>length</a:t>
              </a:r>
              <a:endParaRPr lang="fr-FR" sz="1467" dirty="0"/>
            </a:p>
          </p:txBody>
        </p: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EF561EAC-133F-4746-952D-4447F059A4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87955" y="3088933"/>
              <a:ext cx="294366" cy="12870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0B775FE-2BD3-4433-9653-554DF65E4624}"/>
                </a:ext>
              </a:extLst>
            </p:cNvPr>
            <p:cNvSpPr txBox="1"/>
            <p:nvPr/>
          </p:nvSpPr>
          <p:spPr>
            <a:xfrm>
              <a:off x="3255925" y="2930333"/>
              <a:ext cx="2141961" cy="629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67" dirty="0"/>
                <a:t>5 x SSPA control rack (19" 1U)</a:t>
              </a:r>
            </a:p>
          </p:txBody>
        </p:sp>
        <p:pic>
          <p:nvPicPr>
            <p:cNvPr id="18" name="Image 17" descr="Une image contenant texte, stéréo, panneau de configuration, périphérique&#10;&#10;Description générée automatiquement">
              <a:extLst>
                <a:ext uri="{FF2B5EF4-FFF2-40B4-BE49-F238E27FC236}">
                  <a16:creationId xmlns:a16="http://schemas.microsoft.com/office/drawing/2014/main" id="{A526A399-60B7-403B-AFF9-D56411B30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2000" contrast="-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54" y="1453550"/>
              <a:ext cx="2864738" cy="807106"/>
            </a:xfrm>
            <a:prstGeom prst="rect">
              <a:avLst/>
            </a:prstGeom>
          </p:spPr>
        </p:pic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D337498F-4E63-47E7-8BAB-C9FCC10293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72631" y="1802903"/>
              <a:ext cx="225229" cy="1317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Tableau 46">
            <a:extLst>
              <a:ext uri="{FF2B5EF4-FFF2-40B4-BE49-F238E27FC236}">
                <a16:creationId xmlns:a16="http://schemas.microsoft.com/office/drawing/2014/main" id="{043A5724-9975-422C-99B2-11CAA0E59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664414"/>
              </p:ext>
            </p:extLst>
          </p:nvPr>
        </p:nvGraphicFramePr>
        <p:xfrm>
          <a:off x="6239468" y="974666"/>
          <a:ext cx="5763988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1575981796"/>
                    </a:ext>
                  </a:extLst>
                </a:gridCol>
                <a:gridCol w="996928">
                  <a:extLst>
                    <a:ext uri="{9D8B030D-6E8A-4147-A177-3AD203B41FA5}">
                      <a16:colId xmlns:a16="http://schemas.microsoft.com/office/drawing/2014/main" val="1441881556"/>
                    </a:ext>
                  </a:extLst>
                </a:gridCol>
                <a:gridCol w="1022644">
                  <a:extLst>
                    <a:ext uri="{9D8B030D-6E8A-4147-A177-3AD203B41FA5}">
                      <a16:colId xmlns:a16="http://schemas.microsoft.com/office/drawing/2014/main" val="60580582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fr-FR" sz="1600" dirty="0"/>
                        <a:t>Beam </a:t>
                      </a:r>
                      <a:r>
                        <a:rPr lang="fr-FR" sz="1600" dirty="0" err="1"/>
                        <a:t>current</a:t>
                      </a:r>
                      <a:endParaRPr lang="fr-FR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450 mA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500 mA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095392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fr-FR" sz="1600" dirty="0" err="1"/>
                        <a:t>Overall</a:t>
                      </a:r>
                      <a:r>
                        <a:rPr lang="fr-FR" sz="1600" dirty="0"/>
                        <a:t> RF power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/>
                        <a:t>506 kW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/>
                        <a:t>562 kW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38250371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/>
                        <a:t>Electric power (4 </a:t>
                      </a:r>
                      <a:r>
                        <a:rPr lang="fr-FR" sz="1600" dirty="0" err="1"/>
                        <a:t>SSPA’s</a:t>
                      </a:r>
                      <a:r>
                        <a:rPr lang="fr-FR" sz="1600" dirty="0"/>
                        <a:t> in </a:t>
                      </a:r>
                      <a:r>
                        <a:rPr lang="fr-FR" sz="1600" dirty="0" err="1"/>
                        <a:t>present</a:t>
                      </a:r>
                      <a:r>
                        <a:rPr lang="fr-FR" sz="1600" dirty="0"/>
                        <a:t> SOLEIL machine)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/>
                        <a:t>1148 kW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/>
                        <a:t>1278 kW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5000652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/>
                        <a:t>Electric power (4 </a:t>
                      </a:r>
                      <a:r>
                        <a:rPr lang="fr-FR" sz="1600" dirty="0" err="1"/>
                        <a:t>upgraded</a:t>
                      </a:r>
                      <a:r>
                        <a:rPr lang="fr-FR" sz="1600" dirty="0"/>
                        <a:t> </a:t>
                      </a:r>
                      <a:r>
                        <a:rPr lang="fr-FR" sz="1600" dirty="0" err="1"/>
                        <a:t>SSPA’s</a:t>
                      </a:r>
                      <a:r>
                        <a:rPr lang="fr-FR" sz="1600" dirty="0"/>
                        <a:t> @ 50 V)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/>
                        <a:t>1019 kW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/>
                        <a:t>1081 kW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81366801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fr-FR" sz="1600" dirty="0"/>
                        <a:t>Electric power (4 </a:t>
                      </a:r>
                      <a:r>
                        <a:rPr lang="fr-FR" sz="1600" dirty="0" err="1"/>
                        <a:t>upgraded</a:t>
                      </a:r>
                      <a:r>
                        <a:rPr lang="fr-FR" sz="1600" dirty="0"/>
                        <a:t> </a:t>
                      </a:r>
                      <a:r>
                        <a:rPr lang="fr-FR" sz="1600" dirty="0" err="1"/>
                        <a:t>SSPA’s</a:t>
                      </a:r>
                      <a:r>
                        <a:rPr lang="fr-FR" sz="1600" dirty="0"/>
                        <a:t> @ 44 V)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/>
                        <a:t>894 kW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/>
                        <a:t>952 kW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7453768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/>
                        <a:t>Maximum consomption </a:t>
                      </a:r>
                      <a:r>
                        <a:rPr lang="fr-FR" sz="1600" b="1" dirty="0" err="1"/>
                        <a:t>reduction</a:t>
                      </a:r>
                      <a:r>
                        <a:rPr lang="fr-FR" sz="1600" b="1" dirty="0"/>
                        <a:t> (44 V)</a:t>
                      </a:r>
                    </a:p>
                  </a:txBody>
                  <a:tcPr marL="121920" marR="12192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 dirty="0"/>
                        <a:t>22.1%</a:t>
                      </a:r>
                    </a:p>
                  </a:txBody>
                  <a:tcPr marL="121920" marR="121920" marT="60960" marB="6096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 dirty="0"/>
                        <a:t>25.5%</a:t>
                      </a:r>
                    </a:p>
                  </a:txBody>
                  <a:tcPr marL="121920" marR="121920" marT="60960" marB="6096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620996"/>
                  </a:ext>
                </a:extLst>
              </a:tr>
            </a:tbl>
          </a:graphicData>
        </a:graphic>
      </p:graphicFrame>
      <p:sp>
        <p:nvSpPr>
          <p:cNvPr id="21" name="ZoneTexte 20">
            <a:extLst>
              <a:ext uri="{FF2B5EF4-FFF2-40B4-BE49-F238E27FC236}">
                <a16:creationId xmlns:a16="http://schemas.microsoft.com/office/drawing/2014/main" id="{E862C88D-D85C-4356-AEFB-1D4F26664FC4}"/>
              </a:ext>
            </a:extLst>
          </p:cNvPr>
          <p:cNvSpPr txBox="1"/>
          <p:nvPr/>
        </p:nvSpPr>
        <p:spPr>
          <a:xfrm>
            <a:off x="6519425" y="4576849"/>
            <a:ext cx="5442011" cy="10568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80990" indent="-380990">
              <a:buFont typeface="Wingdings" panose="05000000000000000000" pitchFamily="2" charset="2"/>
              <a:buChar char="Ø"/>
            </a:pPr>
            <a:r>
              <a:rPr lang="fr-FR" sz="1867" b="1" dirty="0">
                <a:solidFill>
                  <a:srgbClr val="014D9A"/>
                </a:solidFill>
              </a:rPr>
              <a:t>Power </a:t>
            </a:r>
            <a:r>
              <a:rPr lang="fr-FR" sz="1867" b="1" dirty="0" err="1">
                <a:solidFill>
                  <a:srgbClr val="014D9A"/>
                </a:solidFill>
              </a:rPr>
              <a:t>savings</a:t>
            </a:r>
            <a:r>
              <a:rPr lang="fr-FR" sz="1867" b="1" dirty="0">
                <a:solidFill>
                  <a:srgbClr val="014D9A"/>
                </a:solidFill>
              </a:rPr>
              <a:t> of 1.75 GWh max per </a:t>
            </a:r>
            <a:r>
              <a:rPr lang="fr-FR" sz="1867" b="1" dirty="0" err="1">
                <a:solidFill>
                  <a:srgbClr val="014D9A"/>
                </a:solidFill>
              </a:rPr>
              <a:t>year</a:t>
            </a:r>
            <a:endParaRPr lang="fr-FR" sz="1867" b="1" dirty="0">
              <a:solidFill>
                <a:srgbClr val="014D9A"/>
              </a:solidFill>
            </a:endParaRPr>
          </a:p>
          <a:p>
            <a:pPr marL="380990" indent="-38099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1867" b="1" dirty="0">
                <a:solidFill>
                  <a:srgbClr val="014D9A"/>
                </a:solidFill>
              </a:rPr>
              <a:t>250 k€ </a:t>
            </a:r>
            <a:r>
              <a:rPr lang="fr-FR" sz="1867" b="1" dirty="0" err="1">
                <a:solidFill>
                  <a:srgbClr val="014D9A"/>
                </a:solidFill>
              </a:rPr>
              <a:t>savings</a:t>
            </a:r>
            <a:r>
              <a:rPr lang="fr-FR" sz="1867" b="1" dirty="0">
                <a:solidFill>
                  <a:srgbClr val="014D9A"/>
                </a:solidFill>
              </a:rPr>
              <a:t> per </a:t>
            </a:r>
            <a:r>
              <a:rPr lang="fr-FR" sz="1867" b="1" dirty="0" err="1">
                <a:solidFill>
                  <a:srgbClr val="014D9A"/>
                </a:solidFill>
              </a:rPr>
              <a:t>year</a:t>
            </a:r>
            <a:endParaRPr lang="fr-FR" sz="1867" b="1" dirty="0">
              <a:solidFill>
                <a:srgbClr val="014D9A"/>
              </a:solidFill>
            </a:endParaRPr>
          </a:p>
          <a:p>
            <a:pPr algn="ctr"/>
            <a:r>
              <a:rPr lang="fr-FR" sz="1867" b="1" dirty="0" err="1">
                <a:solidFill>
                  <a:srgbClr val="00B050"/>
                </a:solidFill>
              </a:rPr>
              <a:t>Compensate</a:t>
            </a:r>
            <a:r>
              <a:rPr lang="fr-FR" sz="1867" b="1" dirty="0">
                <a:solidFill>
                  <a:srgbClr val="00B050"/>
                </a:solidFill>
              </a:rPr>
              <a:t> the </a:t>
            </a:r>
            <a:r>
              <a:rPr lang="fr-FR" sz="1867" b="1" dirty="0" err="1">
                <a:solidFill>
                  <a:srgbClr val="00B050"/>
                </a:solidFill>
              </a:rPr>
              <a:t>investment</a:t>
            </a:r>
            <a:r>
              <a:rPr lang="fr-FR" sz="1867" b="1" dirty="0">
                <a:solidFill>
                  <a:srgbClr val="00B050"/>
                </a:solidFill>
              </a:rPr>
              <a:t> </a:t>
            </a:r>
            <a:r>
              <a:rPr lang="fr-FR" sz="1867" b="1" dirty="0" err="1">
                <a:solidFill>
                  <a:srgbClr val="00B050"/>
                </a:solidFill>
              </a:rPr>
              <a:t>cost</a:t>
            </a:r>
            <a:r>
              <a:rPr lang="fr-FR" sz="1867" b="1" dirty="0">
                <a:solidFill>
                  <a:srgbClr val="00B050"/>
                </a:solidFill>
              </a:rPr>
              <a:t> in </a:t>
            </a:r>
            <a:r>
              <a:rPr lang="fr-FR" sz="1867" b="1" dirty="0">
                <a:solidFill>
                  <a:srgbClr val="00B050"/>
                </a:solidFill>
                <a:highlight>
                  <a:srgbClr val="FFFF00"/>
                </a:highlight>
              </a:rPr>
              <a:t>~ 4 </a:t>
            </a:r>
            <a:r>
              <a:rPr lang="fr-FR" sz="1867" b="1" dirty="0" err="1">
                <a:solidFill>
                  <a:srgbClr val="00B050"/>
                </a:solidFill>
                <a:highlight>
                  <a:srgbClr val="FFFF00"/>
                </a:highlight>
              </a:rPr>
              <a:t>years</a:t>
            </a:r>
            <a:endParaRPr lang="fr-FR" sz="1867" b="1" dirty="0">
              <a:solidFill>
                <a:srgbClr val="00B050"/>
              </a:solidFill>
              <a:highlight>
                <a:srgbClr val="FFFF00"/>
              </a:highlight>
            </a:endParaRPr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04D98C0D-BFA3-4545-A521-6C39C777F931}"/>
              </a:ext>
            </a:extLst>
          </p:cNvPr>
          <p:cNvSpPr/>
          <p:nvPr/>
        </p:nvSpPr>
        <p:spPr>
          <a:xfrm rot="5400000">
            <a:off x="8985267" y="3993559"/>
            <a:ext cx="510329" cy="705344"/>
          </a:xfrm>
          <a:prstGeom prst="rightArrow">
            <a:avLst/>
          </a:prstGeom>
          <a:solidFill>
            <a:srgbClr val="79A1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D4542DB1-A122-4A51-AD93-6C6E9A924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000" y="19421"/>
            <a:ext cx="9401672" cy="753600"/>
          </a:xfrm>
        </p:spPr>
        <p:txBody>
          <a:bodyPr/>
          <a:lstStyle/>
          <a:p>
            <a:r>
              <a:rPr lang="en-GB" sz="373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Supply Upgrade</a:t>
            </a:r>
            <a:endParaRPr lang="fr-FR" sz="3733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C63CFD5-0D13-E49F-B45C-178587C1D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D67F6F-7458-4595-AC12-35845F6040D3}" type="slidenum">
              <a:rPr lang="en-US" smtClean="0"/>
              <a:t>11</a:t>
            </a:fld>
            <a:endParaRPr lang="en-US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E0DBA7A-F399-B868-EA26-1027D46C0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26th ESLS RF workshop(2023), Elettra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90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89"/>
    </mc:Choice>
    <mc:Fallback xmlns="">
      <p:transition spd="slow" advTm="34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1">
            <a:extLst>
              <a:ext uri="{FF2B5EF4-FFF2-40B4-BE49-F238E27FC236}">
                <a16:creationId xmlns:a16="http://schemas.microsoft.com/office/drawing/2014/main" id="{D4542DB1-A122-4A51-AD93-6C6E9A924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000" y="19421"/>
            <a:ext cx="9401672" cy="753600"/>
          </a:xfrm>
        </p:spPr>
        <p:txBody>
          <a:bodyPr/>
          <a:lstStyle/>
          <a:p>
            <a:r>
              <a:rPr lang="en-GB" sz="373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Supply Upgrade</a:t>
            </a:r>
            <a:endParaRPr lang="fr-FR" sz="3733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5FBEF2F-22E0-4C6A-A7DC-28C32C58C32C}"/>
              </a:ext>
            </a:extLst>
          </p:cNvPr>
          <p:cNvGrpSpPr/>
          <p:nvPr/>
        </p:nvGrpSpPr>
        <p:grpSpPr>
          <a:xfrm>
            <a:off x="2334469" y="2660915"/>
            <a:ext cx="6929883" cy="3419184"/>
            <a:chOff x="1754505" y="1145540"/>
            <a:chExt cx="5634990" cy="2852420"/>
          </a:xfrm>
        </p:grpSpPr>
        <p:pic>
          <p:nvPicPr>
            <p:cNvPr id="4" name="Image 3" descr="Une image contenant équipement électronique, circuit&#10;&#10;Description générée automatiquement">
              <a:extLst>
                <a:ext uri="{FF2B5EF4-FFF2-40B4-BE49-F238E27FC236}">
                  <a16:creationId xmlns:a16="http://schemas.microsoft.com/office/drawing/2014/main" id="{039D1C0F-0D11-4B42-87FF-7A85014D650D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9" t="20656" r="4952" b="1"/>
            <a:stretch/>
          </p:blipFill>
          <p:spPr bwMode="auto">
            <a:xfrm>
              <a:off x="1754505" y="1145540"/>
              <a:ext cx="5634990" cy="28524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C7984697-95BE-4886-BF0B-7FEB9DD6101D}"/>
                </a:ext>
              </a:extLst>
            </p:cNvPr>
            <p:cNvCxnSpPr/>
            <p:nvPr/>
          </p:nvCxnSpPr>
          <p:spPr>
            <a:xfrm flipH="1" flipV="1">
              <a:off x="6102032" y="2722880"/>
              <a:ext cx="704850" cy="8128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avec flèche 6">
              <a:extLst>
                <a:ext uri="{FF2B5EF4-FFF2-40B4-BE49-F238E27FC236}">
                  <a16:creationId xmlns:a16="http://schemas.microsoft.com/office/drawing/2014/main" id="{055344A3-99CE-4E69-93A3-EFE86FFDEB29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5282897" y="1433572"/>
              <a:ext cx="0" cy="115212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 de texte 170">
              <a:extLst>
                <a:ext uri="{FF2B5EF4-FFF2-40B4-BE49-F238E27FC236}">
                  <a16:creationId xmlns:a16="http://schemas.microsoft.com/office/drawing/2014/main" id="{E74E5E20-C54D-4C40-B53A-946050A210B8}"/>
                </a:ext>
              </a:extLst>
            </p:cNvPr>
            <p:cNvSpPr txBox="1"/>
            <p:nvPr/>
          </p:nvSpPr>
          <p:spPr>
            <a:xfrm>
              <a:off x="4274785" y="1189350"/>
              <a:ext cx="2016224" cy="244222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non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333" dirty="0">
                  <a:latin typeface="Helvetica" panose="020B0604020202020204" pitchFamily="34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Mezzanine measurement PCB</a:t>
              </a:r>
              <a:endParaRPr lang="fr-FR" sz="1333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endParaRPr>
            </a:p>
          </p:txBody>
        </p:sp>
        <p:sp>
          <p:nvSpPr>
            <p:cNvPr id="10" name="Zone de texte 171">
              <a:extLst>
                <a:ext uri="{FF2B5EF4-FFF2-40B4-BE49-F238E27FC236}">
                  <a16:creationId xmlns:a16="http://schemas.microsoft.com/office/drawing/2014/main" id="{B2FF2C1E-632E-4DEE-BF87-F1F2D398809E}"/>
                </a:ext>
              </a:extLst>
            </p:cNvPr>
            <p:cNvSpPr txBox="1"/>
            <p:nvPr/>
          </p:nvSpPr>
          <p:spPr>
            <a:xfrm>
              <a:off x="5570929" y="3520441"/>
              <a:ext cx="1728192" cy="244222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333" dirty="0">
                  <a:latin typeface="Helvetica" panose="020B0604020202020204" pitchFamily="34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PCB mechanical support</a:t>
              </a: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302F3D80-1CA9-4482-881B-B5314C86183F}"/>
              </a:ext>
            </a:extLst>
          </p:cNvPr>
          <p:cNvSpPr txBox="1"/>
          <p:nvPr/>
        </p:nvSpPr>
        <p:spPr>
          <a:xfrm>
            <a:off x="431372" y="1124744"/>
            <a:ext cx="11329259" cy="1056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8992">
              <a:spcAft>
                <a:spcPts val="800"/>
              </a:spcAft>
            </a:pPr>
            <a:r>
              <a:rPr lang="en-US" sz="1867" dirty="0">
                <a:latin typeface="Helvetica" panose="020B0604020202020204" pitchFamily="34" charset="0"/>
                <a:cs typeface="Helvetica" panose="020B0604020202020204" pitchFamily="34" charset="0"/>
              </a:rPr>
              <a:t>Current measurements were initially done in the DC/DC converter. </a:t>
            </a:r>
          </a:p>
          <a:p>
            <a:pPr marL="338992"/>
            <a:r>
              <a:rPr lang="en-US" sz="1867" dirty="0">
                <a:latin typeface="Helvetica" panose="020B0604020202020204" pitchFamily="34" charset="0"/>
                <a:cs typeface="Helvetica" panose="020B0604020202020204" pitchFamily="34" charset="0"/>
              </a:rPr>
              <a:t>New architecture </a:t>
            </a:r>
            <a:r>
              <a:rPr lang="en-US" sz="1867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RF module modifications : </a:t>
            </a:r>
            <a:r>
              <a:rPr lang="en-US" sz="1867" dirty="0">
                <a:latin typeface="Helvetica" panose="020B0604020202020204" pitchFamily="34" charset="0"/>
                <a:cs typeface="Helvetica" panose="020B0604020202020204" pitchFamily="34" charset="0"/>
              </a:rPr>
              <a:t>Electronic mezzanine card for supervision (1 x T° sensor on circulator load to evaluate reflected power + 1 current sensor)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BCC863F-F765-416D-B3BB-2C3A691ECB69}"/>
              </a:ext>
            </a:extLst>
          </p:cNvPr>
          <p:cNvSpPr txBox="1"/>
          <p:nvPr/>
        </p:nvSpPr>
        <p:spPr>
          <a:xfrm>
            <a:off x="4619387" y="6015807"/>
            <a:ext cx="2295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Module modifications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27BCC6-DC3C-4D79-E199-8C38EEC86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26th ESLS RF workshop(2023), Elettra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0202D71-4A24-8572-2E3E-76E34ABBF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D67F6F-7458-4595-AC12-35845F6040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3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86"/>
    </mc:Choice>
    <mc:Fallback xmlns="">
      <p:transition spd="slow" advTm="3358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uage 20">
            <a:extLst>
              <a:ext uri="{FF2B5EF4-FFF2-40B4-BE49-F238E27FC236}">
                <a16:creationId xmlns:a16="http://schemas.microsoft.com/office/drawing/2014/main" id="{B59A5B8E-23ED-3280-D564-C4CF4D151E8B}"/>
              </a:ext>
            </a:extLst>
          </p:cNvPr>
          <p:cNvSpPr/>
          <p:nvPr/>
        </p:nvSpPr>
        <p:spPr>
          <a:xfrm>
            <a:off x="323385" y="2291180"/>
            <a:ext cx="2419615" cy="138872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D4542DB1-A122-4A51-AD93-6C6E9A924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000" y="19421"/>
            <a:ext cx="9401672" cy="753600"/>
          </a:xfrm>
        </p:spPr>
        <p:txBody>
          <a:bodyPr/>
          <a:lstStyle/>
          <a:p>
            <a:r>
              <a:rPr lang="en-GB" sz="373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Upgrade of the SSA supervision system</a:t>
            </a:r>
            <a:endParaRPr lang="fr-FR" sz="3733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884B895-0748-4DCC-8567-7879E3713B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80" t="18500" r="41939" b="6540"/>
          <a:stretch/>
        </p:blipFill>
        <p:spPr>
          <a:xfrm>
            <a:off x="3200400" y="1586972"/>
            <a:ext cx="7534015" cy="460570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987826F-246B-4ECB-AC73-EFAEC72BE3DE}"/>
              </a:ext>
            </a:extLst>
          </p:cNvPr>
          <p:cNvSpPr txBox="1"/>
          <p:nvPr/>
        </p:nvSpPr>
        <p:spPr>
          <a:xfrm>
            <a:off x="603993" y="1074222"/>
            <a:ext cx="1175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Architecture modification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: 5 “secondary” µcontrollers per tower, all linked to 1”main” µcontroller for the complete amplifier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83344C7-E695-C072-6CE6-3326092F6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26th ESLS RF workshop(2023), Elettra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3BE0AF1-2184-3B5F-F50C-DE8162A44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D67F6F-7458-4595-AC12-35845F6040D3}" type="slidenum">
              <a:rPr lang="en-US" smtClean="0"/>
              <a:t>13</a:t>
            </a:fld>
            <a:endParaRPr lang="en-US"/>
          </a:p>
        </p:txBody>
      </p:sp>
      <p:pic>
        <p:nvPicPr>
          <p:cNvPr id="4098" name="Picture 2" descr="Logo">
            <a:extLst>
              <a:ext uri="{FF2B5EF4-FFF2-40B4-BE49-F238E27FC236}">
                <a16:creationId xmlns:a16="http://schemas.microsoft.com/office/drawing/2014/main" id="{CA314F4F-5A7A-7CEE-07D2-09CE5ACE0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1" y="2636985"/>
            <a:ext cx="1724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01E5C2B-BCB0-7BAB-79E6-34D4BA1B7953}"/>
              </a:ext>
            </a:extLst>
          </p:cNvPr>
          <p:cNvCxnSpPr>
            <a:cxnSpLocks/>
            <a:stCxn id="4098" idx="3"/>
          </p:cNvCxnSpPr>
          <p:nvPr/>
        </p:nvCxnSpPr>
        <p:spPr>
          <a:xfrm flipV="1">
            <a:off x="2486866" y="2898922"/>
            <a:ext cx="2062832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5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89"/>
    </mc:Choice>
    <mc:Fallback xmlns="">
      <p:transition spd="slow" advTm="3238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F959F37D-98ED-7366-CE5E-097D40451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255" y="1001200"/>
            <a:ext cx="3708901" cy="4991518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EBB9C8E9-0E11-4735-A27C-98B3A08B9076}"/>
              </a:ext>
            </a:extLst>
          </p:cNvPr>
          <p:cNvGrpSpPr/>
          <p:nvPr/>
        </p:nvGrpSpPr>
        <p:grpSpPr>
          <a:xfrm>
            <a:off x="1103446" y="1125706"/>
            <a:ext cx="4540869" cy="4763220"/>
            <a:chOff x="395536" y="1196752"/>
            <a:chExt cx="4068024" cy="4608512"/>
          </a:xfrm>
        </p:grpSpPr>
        <p:pic>
          <p:nvPicPr>
            <p:cNvPr id="5" name="Image 2" descr="image002">
              <a:extLst>
                <a:ext uri="{FF2B5EF4-FFF2-40B4-BE49-F238E27FC236}">
                  <a16:creationId xmlns:a16="http://schemas.microsoft.com/office/drawing/2014/main" id="{0F019708-5BDE-48B4-B1AF-0F5FC8C0DE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64" r="5302"/>
            <a:stretch/>
          </p:blipFill>
          <p:spPr bwMode="auto">
            <a:xfrm>
              <a:off x="395536" y="1196752"/>
              <a:ext cx="4068024" cy="4608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66121127-AF90-4B33-9568-53B58513F1DE}"/>
                </a:ext>
              </a:extLst>
            </p:cNvPr>
            <p:cNvSpPr txBox="1"/>
            <p:nvPr/>
          </p:nvSpPr>
          <p:spPr>
            <a:xfrm>
              <a:off x="971600" y="1396807"/>
              <a:ext cx="720080" cy="426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267" b="1" dirty="0"/>
                <a:t>CM2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2D58D368-DFCE-453E-B9DC-56B914FDBB7D}"/>
                </a:ext>
              </a:extLst>
            </p:cNvPr>
            <p:cNvSpPr txBox="1"/>
            <p:nvPr/>
          </p:nvSpPr>
          <p:spPr>
            <a:xfrm>
              <a:off x="3347864" y="2332911"/>
              <a:ext cx="720080" cy="426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267" b="1" dirty="0"/>
                <a:t>CM1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9485FA4-7E6F-43DF-B46B-5588CE19FA38}"/>
                </a:ext>
              </a:extLst>
            </p:cNvPr>
            <p:cNvSpPr txBox="1"/>
            <p:nvPr/>
          </p:nvSpPr>
          <p:spPr>
            <a:xfrm>
              <a:off x="1043608" y="4421142"/>
              <a:ext cx="720080" cy="426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267" b="1" dirty="0"/>
                <a:t>A4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E5189DB-85D1-4D5C-AA39-A691D7CBEBB4}"/>
                </a:ext>
              </a:extLst>
            </p:cNvPr>
            <p:cNvSpPr txBox="1"/>
            <p:nvPr/>
          </p:nvSpPr>
          <p:spPr>
            <a:xfrm>
              <a:off x="827584" y="3717031"/>
              <a:ext cx="720080" cy="426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267" b="1" dirty="0"/>
                <a:t>A3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188F551A-241D-4E80-95D7-1F2FB1F65A18}"/>
                </a:ext>
              </a:extLst>
            </p:cNvPr>
            <p:cNvSpPr txBox="1"/>
            <p:nvPr/>
          </p:nvSpPr>
          <p:spPr>
            <a:xfrm>
              <a:off x="2195736" y="4941168"/>
              <a:ext cx="720080" cy="426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267" b="1" dirty="0"/>
                <a:t>A2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1112031-C1E8-46F4-BF1C-BC8C74DD65FF}"/>
                </a:ext>
              </a:extLst>
            </p:cNvPr>
            <p:cNvSpPr txBox="1"/>
            <p:nvPr/>
          </p:nvSpPr>
          <p:spPr>
            <a:xfrm>
              <a:off x="2555776" y="4421142"/>
              <a:ext cx="720080" cy="426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267" b="1" dirty="0"/>
                <a:t>A1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04663B0F-0A58-4D2F-AD43-86E4FBFD6211}"/>
              </a:ext>
            </a:extLst>
          </p:cNvPr>
          <p:cNvSpPr txBox="1"/>
          <p:nvPr/>
        </p:nvSpPr>
        <p:spPr>
          <a:xfrm>
            <a:off x="1519430" y="5891873"/>
            <a:ext cx="3708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Present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SOLEIL RF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layout</a:t>
            </a: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4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SSPA’s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&amp; 2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cryomodules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4BB54C3-6491-4077-A48A-B87AE703FB3E}"/>
              </a:ext>
            </a:extLst>
          </p:cNvPr>
          <p:cNvSpPr txBox="1"/>
          <p:nvPr/>
        </p:nvSpPr>
        <p:spPr>
          <a:xfrm>
            <a:off x="7501494" y="5891873"/>
            <a:ext cx="2925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SOLEIL II RF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layout</a:t>
            </a: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4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SSPA’s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&amp; 4 NC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cavities</a:t>
            </a: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BBD98BA4-D609-4BF5-8C8C-23FF01D6B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000" y="19421"/>
            <a:ext cx="9401672" cy="753600"/>
          </a:xfrm>
        </p:spPr>
        <p:txBody>
          <a:bodyPr/>
          <a:lstStyle/>
          <a:p>
            <a:r>
              <a:rPr lang="en-GB" sz="373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Source layout</a:t>
            </a:r>
            <a:endParaRPr lang="fr-FR" sz="3733" dirty="0"/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AC7BEEA9-3278-44C8-BA03-BF17C3ADE7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3" t="7481" r="22159" b="14645"/>
          <a:stretch/>
        </p:blipFill>
        <p:spPr bwMode="auto">
          <a:xfrm>
            <a:off x="264001" y="19422"/>
            <a:ext cx="1517460" cy="118774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7BF6808-A324-3BBD-3F8C-822834F68B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0624" y="2054195"/>
            <a:ext cx="7553722" cy="2957520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B594D4A-EC46-63E6-CF7E-95E446DF3E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26th ESLS RF workshop(2023), Elettra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3E6525E5-78C0-505C-7EB7-BEB2AC793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D67F6F-7458-4595-AC12-35845F6040D3}" type="slidenum">
              <a:rPr lang="en-US" smtClean="0"/>
              <a:t>14</a:t>
            </a:fld>
            <a:endParaRPr lang="en-US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6103A6D-3645-9B90-9B6D-A27741553305}"/>
              </a:ext>
            </a:extLst>
          </p:cNvPr>
          <p:cNvSpPr txBox="1"/>
          <p:nvPr/>
        </p:nvSpPr>
        <p:spPr>
          <a:xfrm>
            <a:off x="9431340" y="722832"/>
            <a:ext cx="1282391" cy="45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67" b="1" dirty="0"/>
              <a:t>4 MC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522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"/>
    </mc:Choice>
    <mc:Fallback xmlns="">
      <p:transition spd="slow" advTm="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7" descr="Une image contenant Appareils électroniques">
            <a:extLst>
              <a:ext uri="{FF2B5EF4-FFF2-40B4-BE49-F238E27FC236}">
                <a16:creationId xmlns:a16="http://schemas.microsoft.com/office/drawing/2014/main" id="{D010498C-38B3-9FBD-28A0-92A8D30403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760" y="4897476"/>
            <a:ext cx="2137167" cy="158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0C69D89-B620-1D35-F6A3-F004649D4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26th ESLS RF workshop(2023), Elettra</a:t>
            </a:r>
          </a:p>
        </p:txBody>
      </p:sp>
      <p:pic>
        <p:nvPicPr>
          <p:cNvPr id="7" name="Image 15" descr="Une image contenant Appareils électroniques, Ingénierie électronique, Composant électronique, Composant de circuit&#10;&#10;Description générée automatiquement">
            <a:extLst>
              <a:ext uri="{FF2B5EF4-FFF2-40B4-BE49-F238E27FC236}">
                <a16:creationId xmlns:a16="http://schemas.microsoft.com/office/drawing/2014/main" id="{38692F96-3510-873C-1508-B5A82C9BC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040" y="1750820"/>
            <a:ext cx="3289369" cy="128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68EE0058-2919-FF78-F586-4CE38F4E9138}"/>
              </a:ext>
            </a:extLst>
          </p:cNvPr>
          <p:cNvGrpSpPr/>
          <p:nvPr/>
        </p:nvGrpSpPr>
        <p:grpSpPr>
          <a:xfrm>
            <a:off x="1250975" y="3316709"/>
            <a:ext cx="2833387" cy="1392063"/>
            <a:chOff x="6768504" y="1746512"/>
            <a:chExt cx="2469491" cy="1194825"/>
          </a:xfrm>
        </p:grpSpPr>
        <p:pic>
          <p:nvPicPr>
            <p:cNvPr id="9" name="Picture 5" descr="N:\Radiofrequence_et_LINAC\LLRF\UTCA\amc580.jpg">
              <a:extLst>
                <a:ext uri="{FF2B5EF4-FFF2-40B4-BE49-F238E27FC236}">
                  <a16:creationId xmlns:a16="http://schemas.microsoft.com/office/drawing/2014/main" id="{DAE8FA4D-5196-9B94-23EF-8A4ECC4923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8504" y="1971180"/>
              <a:ext cx="2469491" cy="970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4DAFDA6F-671A-DF69-D324-A557EE717FB0}"/>
                </a:ext>
              </a:extLst>
            </p:cNvPr>
            <p:cNvSpPr txBox="1"/>
            <p:nvPr/>
          </p:nvSpPr>
          <p:spPr>
            <a:xfrm>
              <a:off x="7649756" y="1746512"/>
              <a:ext cx="1192352" cy="380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AMC580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301945B8-0620-5CC4-9C07-4A84AA60234E}"/>
              </a:ext>
            </a:extLst>
          </p:cNvPr>
          <p:cNvGrpSpPr/>
          <p:nvPr/>
        </p:nvGrpSpPr>
        <p:grpSpPr>
          <a:xfrm>
            <a:off x="3553915" y="1517599"/>
            <a:ext cx="4352673" cy="1949562"/>
            <a:chOff x="7412562" y="1062404"/>
            <a:chExt cx="2933724" cy="1217720"/>
          </a:xfrm>
        </p:grpSpPr>
        <p:pic>
          <p:nvPicPr>
            <p:cNvPr id="18" name="Image 17" descr="Une image contenant conduire, conception&#10;&#10;Description générée automatiquement avec une confiance faible">
              <a:extLst>
                <a:ext uri="{FF2B5EF4-FFF2-40B4-BE49-F238E27FC236}">
                  <a16:creationId xmlns:a16="http://schemas.microsoft.com/office/drawing/2014/main" id="{8CF2A802-FF10-0F4B-6677-7EA5A6196C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96" b="19500"/>
            <a:stretch/>
          </p:blipFill>
          <p:spPr>
            <a:xfrm>
              <a:off x="7412562" y="1279941"/>
              <a:ext cx="2933724" cy="1000183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0526C6E7-70CD-2354-DF2C-E639B0AAC5B3}"/>
                </a:ext>
              </a:extLst>
            </p:cNvPr>
            <p:cNvSpPr txBox="1"/>
            <p:nvPr/>
          </p:nvSpPr>
          <p:spPr>
            <a:xfrm>
              <a:off x="8065202" y="1062404"/>
              <a:ext cx="1582072" cy="2306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altLang="fr-FR" sz="1800" b="0" dirty="0" err="1"/>
                <a:t>Vadatech</a:t>
              </a:r>
              <a:r>
                <a:rPr lang="fr-FR" altLang="fr-FR" sz="1800" b="0" dirty="0"/>
                <a:t> VT812</a:t>
              </a:r>
              <a:endParaRPr lang="en-US" dirty="0"/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17A6031F-3C64-8DD7-B4D1-10EFDF3BABF1}"/>
              </a:ext>
            </a:extLst>
          </p:cNvPr>
          <p:cNvGrpSpPr/>
          <p:nvPr/>
        </p:nvGrpSpPr>
        <p:grpSpPr>
          <a:xfrm>
            <a:off x="317037" y="1256259"/>
            <a:ext cx="3171237" cy="2008085"/>
            <a:chOff x="648462" y="253367"/>
            <a:chExt cx="3171237" cy="2008085"/>
          </a:xfrm>
        </p:grpSpPr>
        <p:pic>
          <p:nvPicPr>
            <p:cNvPr id="1028" name="Picture 4" descr="Location Circuit - Xilinx Zynq-7000 SoC ZC706 Evaluation Kit">
              <a:extLst>
                <a:ext uri="{FF2B5EF4-FFF2-40B4-BE49-F238E27FC236}">
                  <a16:creationId xmlns:a16="http://schemas.microsoft.com/office/drawing/2014/main" id="{75EA165E-A6D2-B90C-7307-79A2257E1E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6" t="1280" r="5193"/>
            <a:stretch/>
          </p:blipFill>
          <p:spPr bwMode="auto">
            <a:xfrm>
              <a:off x="648462" y="659905"/>
              <a:ext cx="3171237" cy="1601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9C930632-EC44-1EA5-7B10-837097E364C4}"/>
                </a:ext>
              </a:extLst>
            </p:cNvPr>
            <p:cNvSpPr txBox="1"/>
            <p:nvPr/>
          </p:nvSpPr>
          <p:spPr>
            <a:xfrm>
              <a:off x="849382" y="253367"/>
              <a:ext cx="28879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altLang="fr-FR" sz="1800" b="0" dirty="0"/>
                <a:t>ZC706 </a:t>
              </a:r>
              <a:r>
                <a:rPr lang="fr-FR" altLang="fr-FR" sz="1800" b="0" dirty="0" err="1"/>
                <a:t>Zynq</a:t>
              </a:r>
              <a:r>
                <a:rPr lang="fr-FR" altLang="fr-FR" sz="1800" b="0" dirty="0"/>
                <a:t> </a:t>
              </a:r>
              <a:r>
                <a:rPr lang="fr-FR" altLang="fr-FR" sz="1800" b="0" dirty="0" err="1"/>
                <a:t>evaluation</a:t>
              </a:r>
              <a:r>
                <a:rPr lang="fr-FR" altLang="fr-FR" sz="1800" b="0" dirty="0"/>
                <a:t> </a:t>
              </a:r>
              <a:r>
                <a:rPr lang="fr-FR" altLang="fr-FR" sz="1800" b="0" dirty="0" err="1"/>
                <a:t>board</a:t>
              </a:r>
              <a:endParaRPr lang="en-US" dirty="0"/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3E7CD9F3-E1E6-E782-B32B-277A0051FBD1}"/>
              </a:ext>
            </a:extLst>
          </p:cNvPr>
          <p:cNvGrpSpPr/>
          <p:nvPr/>
        </p:nvGrpSpPr>
        <p:grpSpPr>
          <a:xfrm>
            <a:off x="106106" y="4466097"/>
            <a:ext cx="2760836" cy="1646857"/>
            <a:chOff x="-21676" y="4286174"/>
            <a:chExt cx="2760836" cy="1646857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5C44A3F5-BF8F-C0D8-0ACB-24EC79D31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71" y="4910529"/>
              <a:ext cx="1199815" cy="1022502"/>
            </a:xfrm>
            <a:prstGeom prst="rect">
              <a:avLst/>
            </a:prstGeom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12EB73DD-33E6-8021-69C6-1722E8806C66}"/>
                </a:ext>
              </a:extLst>
            </p:cNvPr>
            <p:cNvSpPr txBox="1"/>
            <p:nvPr/>
          </p:nvSpPr>
          <p:spPr>
            <a:xfrm>
              <a:off x="-21676" y="4286174"/>
              <a:ext cx="27608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fr-FR" altLang="fr-FR" sz="1800" b="0" dirty="0"/>
                <a:t>FMC-4CH-125 (</a:t>
              </a:r>
              <a:r>
                <a:rPr lang="fr-FR" altLang="fr-FR" sz="1800" b="0" dirty="0" err="1"/>
                <a:t>Techway</a:t>
              </a:r>
              <a:r>
                <a:rPr lang="fr-FR" altLang="fr-FR" sz="1800" b="0" dirty="0"/>
                <a:t>)</a:t>
              </a: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9E20E66F-7557-B5DF-7B8F-20BA57B3D789}"/>
              </a:ext>
            </a:extLst>
          </p:cNvPr>
          <p:cNvGrpSpPr/>
          <p:nvPr/>
        </p:nvGrpSpPr>
        <p:grpSpPr>
          <a:xfrm>
            <a:off x="1961821" y="4863920"/>
            <a:ext cx="2241660" cy="1671957"/>
            <a:chOff x="2084477" y="4970373"/>
            <a:chExt cx="2241660" cy="1671957"/>
          </a:xfrm>
        </p:grpSpPr>
        <p:pic>
          <p:nvPicPr>
            <p:cNvPr id="14" name="Picture 8" descr="N:\Radiofrequence_et_LINAC\LLRF\UTCA\fmcvada.jpg">
              <a:extLst>
                <a:ext uri="{FF2B5EF4-FFF2-40B4-BE49-F238E27FC236}">
                  <a16:creationId xmlns:a16="http://schemas.microsoft.com/office/drawing/2014/main" id="{0F4167F0-D507-E4D4-C62F-75385AF534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2850" y="5339705"/>
              <a:ext cx="1463222" cy="1302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B1BBFB9C-018A-4D60-68ED-AA6BDB3EE809}"/>
                </a:ext>
              </a:extLst>
            </p:cNvPr>
            <p:cNvSpPr txBox="1"/>
            <p:nvPr/>
          </p:nvSpPr>
          <p:spPr>
            <a:xfrm>
              <a:off x="2084477" y="4970373"/>
              <a:ext cx="22416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altLang="fr-FR" sz="1800" b="0" dirty="0"/>
                <a:t>FMC224 (</a:t>
              </a:r>
              <a:r>
                <a:rPr lang="fr-FR" altLang="fr-FR" sz="1800" b="0" dirty="0" err="1"/>
                <a:t>Vadatech</a:t>
              </a:r>
              <a:r>
                <a:rPr lang="fr-FR" altLang="fr-FR" sz="1800" b="0" dirty="0"/>
                <a:t>) </a:t>
              </a:r>
              <a:endParaRPr lang="en-US" dirty="0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F2C06CE3-C1A9-9525-92E9-9FAE4DD86438}"/>
              </a:ext>
            </a:extLst>
          </p:cNvPr>
          <p:cNvGrpSpPr/>
          <p:nvPr/>
        </p:nvGrpSpPr>
        <p:grpSpPr>
          <a:xfrm>
            <a:off x="7914980" y="3560160"/>
            <a:ext cx="4114800" cy="2552794"/>
            <a:chOff x="6907994" y="3383284"/>
            <a:chExt cx="4853683" cy="2973066"/>
          </a:xfrm>
        </p:grpSpPr>
        <p:pic>
          <p:nvPicPr>
            <p:cNvPr id="16" name="Picture 4" descr="https://www.nateurope.com/zoomimg/118.png">
              <a:extLst>
                <a:ext uri="{FF2B5EF4-FFF2-40B4-BE49-F238E27FC236}">
                  <a16:creationId xmlns:a16="http://schemas.microsoft.com/office/drawing/2014/main" id="{883F6271-5890-315A-383D-93230E2DAE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994" y="4052745"/>
              <a:ext cx="4853683" cy="2303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B64BB1A4-CFEB-D13A-FD83-7FB304643BDA}"/>
                </a:ext>
              </a:extLst>
            </p:cNvPr>
            <p:cNvSpPr txBox="1"/>
            <p:nvPr/>
          </p:nvSpPr>
          <p:spPr>
            <a:xfrm>
              <a:off x="7423680" y="3383284"/>
              <a:ext cx="4250153" cy="10753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fr-FR" sz="1800" b="0" dirty="0">
                  <a:solidFill>
                    <a:srgbClr val="006600"/>
                  </a:solidFill>
                </a:rPr>
                <a:t>Native-R2 µTCA platform</a:t>
              </a:r>
              <a:r>
                <a:rPr lang="fr-FR" altLang="fr-FR" dirty="0">
                  <a:solidFill>
                    <a:srgbClr val="006600"/>
                  </a:solidFill>
                </a:rPr>
                <a:t>,</a:t>
              </a:r>
              <a:r>
                <a:rPr lang="en-US" altLang="fr-FR" sz="1800" b="0" dirty="0">
                  <a:solidFill>
                    <a:srgbClr val="006600"/>
                  </a:solidFill>
                </a:rPr>
                <a:t> MCH-PHYS80 (NAT Europe)</a:t>
              </a:r>
            </a:p>
            <a:p>
              <a:endParaRPr lang="en-US" dirty="0"/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105ADE76-776A-1597-5013-DF85221453E2}"/>
              </a:ext>
            </a:extLst>
          </p:cNvPr>
          <p:cNvSpPr txBox="1"/>
          <p:nvPr/>
        </p:nvSpPr>
        <p:spPr>
          <a:xfrm>
            <a:off x="9103896" y="1192299"/>
            <a:ext cx="2818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1800" b="0" dirty="0">
                <a:solidFill>
                  <a:srgbClr val="006600"/>
                </a:solidFill>
              </a:rPr>
              <a:t>DAMC-FMC2ZUP (</a:t>
            </a:r>
            <a:r>
              <a:rPr lang="fr-FR" altLang="fr-FR" sz="1800" b="0" dirty="0" err="1">
                <a:solidFill>
                  <a:srgbClr val="006600"/>
                </a:solidFill>
              </a:rPr>
              <a:t>CAENels</a:t>
            </a:r>
            <a:r>
              <a:rPr lang="fr-FR" altLang="fr-FR" sz="1800" b="0" dirty="0">
                <a:solidFill>
                  <a:srgbClr val="006600"/>
                </a:solidFill>
              </a:rPr>
              <a:t>) </a:t>
            </a:r>
            <a:endParaRPr lang="en-US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DCFFF1A-35C3-BEBF-7F1B-E0520A872F38}"/>
              </a:ext>
            </a:extLst>
          </p:cNvPr>
          <p:cNvSpPr txBox="1"/>
          <p:nvPr/>
        </p:nvSpPr>
        <p:spPr>
          <a:xfrm>
            <a:off x="4652247" y="4045419"/>
            <a:ext cx="30360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fr-FR" sz="1800" b="0" dirty="0">
                <a:solidFill>
                  <a:srgbClr val="006600"/>
                </a:solidFill>
              </a:rPr>
              <a:t>FMC LXD31K4-DC 4 channel  16-bit ADC/DAC (Logic-X </a:t>
            </a:r>
            <a:r>
              <a:rPr lang="en-US" altLang="fr-FR" sz="1600" dirty="0">
                <a:solidFill>
                  <a:srgbClr val="006600"/>
                </a:solidFill>
              </a:rPr>
              <a:t>)</a:t>
            </a: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2F522151-6F1C-7C3F-7BAA-8A880246C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000" y="19421"/>
            <a:ext cx="9401672" cy="753600"/>
          </a:xfrm>
        </p:spPr>
        <p:txBody>
          <a:bodyPr/>
          <a:lstStyle/>
          <a:p>
            <a:r>
              <a:rPr lang="en-GB" sz="3733" dirty="0">
                <a:latin typeface="Calibri" panose="020F0502020204030204" pitchFamily="34" charset="0"/>
                <a:cs typeface="Times New Roman" panose="02020603050405020304" pitchFamily="18" charset="0"/>
              </a:rPr>
              <a:t>Digital LLRF, we played with some devices … </a:t>
            </a:r>
            <a:endParaRPr lang="fr-FR" sz="3733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8D8CC28-A19C-18CB-E138-1C682B478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D67F6F-7458-4595-AC12-35845F6040D3}" type="slidenum">
              <a:rPr lang="en-US" smtClean="0"/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100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555"/>
    </mc:Choice>
    <mc:Fallback xmlns="">
      <p:transition spd="slow" advTm="108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E11548-9801-6374-1B2E-049A195B7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65779" y="6356350"/>
            <a:ext cx="47088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26th ESLS RF workshop(2023), Elettra</a:t>
            </a:r>
          </a:p>
        </p:txBody>
      </p:sp>
      <p:sp>
        <p:nvSpPr>
          <p:cNvPr id="7" name="Text Box 366">
            <a:extLst>
              <a:ext uri="{FF2B5EF4-FFF2-40B4-BE49-F238E27FC236}">
                <a16:creationId xmlns:a16="http://schemas.microsoft.com/office/drawing/2014/main" id="{8A477F76-5387-016D-B477-745981D82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307" y="-10992"/>
            <a:ext cx="10306882" cy="6667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defTabSz="3703638" eaLnBrk="0" hangingPunct="0">
              <a:spcBef>
                <a:spcPct val="20000"/>
              </a:spcBef>
              <a:buChar char="•"/>
              <a:defRPr sz="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3703638" eaLnBrk="0" hangingPunct="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3703638" eaLnBrk="0" hangingPunct="0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3703638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3703638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3703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3703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3703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3703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fr-FR" sz="3733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Analog Frond-End (AFE)</a:t>
            </a:r>
          </a:p>
        </p:txBody>
      </p:sp>
      <p:pic>
        <p:nvPicPr>
          <p:cNvPr id="8" name="Image 7" descr="Une image contenant texte, capture d’écran, diagramme">
            <a:extLst>
              <a:ext uri="{FF2B5EF4-FFF2-40B4-BE49-F238E27FC236}">
                <a16:creationId xmlns:a16="http://schemas.microsoft.com/office/drawing/2014/main" id="{FD7F0482-16BB-0202-3071-EA1791D24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2" y="1030395"/>
            <a:ext cx="7062710" cy="382672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A08A692-2504-20A2-8391-7A1F8D42A0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02" y="950237"/>
            <a:ext cx="2410196" cy="269593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B53CED2-6228-FBDB-D2D0-233EE7885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5468" y="3709599"/>
            <a:ext cx="3960000" cy="118832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EA62DB1-560C-3524-18F3-3780B5163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263" y="5024983"/>
            <a:ext cx="1222635" cy="154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DCB7E24-DC5E-DCFC-E247-530E76BE4E6A}"/>
              </a:ext>
            </a:extLst>
          </p:cNvPr>
          <p:cNvSpPr txBox="1"/>
          <p:nvPr/>
        </p:nvSpPr>
        <p:spPr>
          <a:xfrm>
            <a:off x="561108" y="5165474"/>
            <a:ext cx="75643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dirty="0">
                <a:effectLst/>
                <a:latin typeface="Söhne"/>
              </a:rPr>
              <a:t>Analog Frond-End(AFE)</a:t>
            </a:r>
            <a:r>
              <a:rPr lang="en-US" b="0" i="0" dirty="0">
                <a:effectLst/>
                <a:latin typeface="Söhne"/>
              </a:rPr>
              <a:t> : the IQ measurement is performed at an Intermediate </a:t>
            </a:r>
            <a:r>
              <a:rPr lang="en-US" dirty="0">
                <a:latin typeface="Söhne"/>
              </a:rPr>
              <a:t>F</a:t>
            </a:r>
            <a:r>
              <a:rPr lang="en-US" b="0" i="0" dirty="0">
                <a:effectLst/>
                <a:latin typeface="Söhne"/>
              </a:rPr>
              <a:t>requency (IF) of 10 MHz, which is obtained through an active mixer (Analog Devices, ADL5801).</a:t>
            </a:r>
          </a:p>
          <a:p>
            <a:pPr algn="just"/>
            <a:endParaRPr lang="en-US" dirty="0">
              <a:latin typeface="Söhne"/>
            </a:endParaRPr>
          </a:p>
          <a:p>
            <a:pPr algn="just"/>
            <a:r>
              <a:rPr lang="en-US" dirty="0">
                <a:latin typeface="Söhne"/>
              </a:rPr>
              <a:t>Jitter level of IF output: depends on the LO and RF signal level.  </a:t>
            </a:r>
            <a:endParaRPr lang="en-US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9EE8EBD-C871-CA69-0140-69DAECD91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D67F6F-7458-4595-AC12-35845F6040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6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68"/>
    </mc:Choice>
    <mc:Fallback xmlns="">
      <p:transition spd="slow" advTm="3466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E11548-9801-6374-1B2E-049A195B7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65779" y="6356350"/>
            <a:ext cx="47088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26th ESLS RF workshop(2023), Elettra</a:t>
            </a:r>
          </a:p>
        </p:txBody>
      </p:sp>
      <p:sp>
        <p:nvSpPr>
          <p:cNvPr id="7" name="Text Box 366">
            <a:extLst>
              <a:ext uri="{FF2B5EF4-FFF2-40B4-BE49-F238E27FC236}">
                <a16:creationId xmlns:a16="http://schemas.microsoft.com/office/drawing/2014/main" id="{8A477F76-5387-016D-B477-745981D82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307" y="-10992"/>
            <a:ext cx="10306882" cy="6667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defTabSz="3703638" eaLnBrk="0" hangingPunct="0">
              <a:spcBef>
                <a:spcPct val="20000"/>
              </a:spcBef>
              <a:buChar char="•"/>
              <a:defRPr sz="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3703638" eaLnBrk="0" hangingPunct="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3703638" eaLnBrk="0" hangingPunct="0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3703638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3703638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3703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3703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3703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3703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fr-FR" sz="3733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D-LLRF test on SOEIL with 450mA beam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1166C15-317C-CEAB-32B8-191828597F25}"/>
              </a:ext>
            </a:extLst>
          </p:cNvPr>
          <p:cNvSpPr txBox="1"/>
          <p:nvPr/>
        </p:nvSpPr>
        <p:spPr>
          <a:xfrm>
            <a:off x="479394" y="5448709"/>
            <a:ext cx="10752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spcAft>
                <a:spcPts val="600"/>
              </a:spcAft>
            </a:pPr>
            <a:r>
              <a:rPr lang="en-US" altLang="fr-FR" b="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The phase noise of the cavity pickup signal is measured directly by the R&amp;S FSUP+B60 option analyzer. It corresponds to </a:t>
            </a:r>
            <a:r>
              <a:rPr lang="en-US" altLang="fr-FR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0.06 </a:t>
            </a:r>
            <a:r>
              <a:rPr lang="en-US" altLang="fr-FR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ps</a:t>
            </a:r>
            <a:r>
              <a:rPr lang="en-US" altLang="fr-FR" b="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en-US" altLang="fr-FR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fr-FR" b="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which is as well as the present analog system.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F9082FF-C313-A866-4DD0-111B93DA01B1}"/>
              </a:ext>
            </a:extLst>
          </p:cNvPr>
          <p:cNvSpPr txBox="1"/>
          <p:nvPr/>
        </p:nvSpPr>
        <p:spPr>
          <a:xfrm flipH="1">
            <a:off x="223064" y="1390379"/>
            <a:ext cx="2943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Digital LLRF GUI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Client – Server model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580AAA6-7C59-6B1B-D27D-9C0A7466B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293" y="1009885"/>
            <a:ext cx="7845764" cy="414613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BAA9CEC-089F-D2C0-4097-FE836978E895}"/>
              </a:ext>
            </a:extLst>
          </p:cNvPr>
          <p:cNvSpPr txBox="1"/>
          <p:nvPr/>
        </p:nvSpPr>
        <p:spPr>
          <a:xfrm>
            <a:off x="3386293" y="1035448"/>
            <a:ext cx="2994410" cy="67710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highlight>
                  <a:srgbClr val="0000FF"/>
                </a:highlight>
              </a:rPr>
              <a:t>Server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871E2C4-7C88-F5CD-6A35-110CCEF28DEA}"/>
              </a:ext>
            </a:extLst>
          </p:cNvPr>
          <p:cNvSpPr txBox="1"/>
          <p:nvPr/>
        </p:nvSpPr>
        <p:spPr>
          <a:xfrm>
            <a:off x="4274573" y="1734485"/>
            <a:ext cx="6859001" cy="344709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</a:rPr>
              <a:t>Client</a:t>
            </a:r>
          </a:p>
          <a:p>
            <a:pPr algn="ctr"/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B8B6A19-FF15-CB61-DF45-DEF4DA8FFF19}"/>
              </a:ext>
            </a:extLst>
          </p:cNvPr>
          <p:cNvSpPr txBox="1"/>
          <p:nvPr/>
        </p:nvSpPr>
        <p:spPr>
          <a:xfrm>
            <a:off x="223064" y="2667352"/>
            <a:ext cx="30647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Accuracy</a:t>
            </a:r>
            <a:r>
              <a:rPr lang="en-US" b="1" dirty="0"/>
              <a:t> : </a:t>
            </a:r>
          </a:p>
          <a:p>
            <a:pPr algn="ctr"/>
            <a:r>
              <a:rPr lang="en-US" altLang="fr-FR" sz="2000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3×10</a:t>
            </a:r>
            <a:r>
              <a:rPr lang="en-US" altLang="fr-FR" sz="20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-4</a:t>
            </a:r>
            <a:r>
              <a:rPr lang="en-US" altLang="fr-FR" sz="2000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/2.4×10</a:t>
            </a:r>
            <a:r>
              <a:rPr lang="en-US" altLang="fr-FR" sz="20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-2</a:t>
            </a:r>
            <a:r>
              <a:rPr lang="en-US" altLang="fr-FR" sz="2000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° rms 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Loop gain of 18</a:t>
            </a:r>
            <a:endParaRPr lang="en-US" sz="2000" dirty="0"/>
          </a:p>
          <a:p>
            <a:endParaRPr lang="en-US" dirty="0"/>
          </a:p>
          <a:p>
            <a:r>
              <a:rPr lang="en-US" dirty="0"/>
              <a:t>Successfully stored 450 mA beam with actual SOLEIL cavity. </a:t>
            </a:r>
          </a:p>
          <a:p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D6CFA2D-6D3A-7053-C144-D062A17A7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863" y="1040727"/>
            <a:ext cx="3952210" cy="554103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FB564D5-92C3-494C-0504-EF4E73FB7D2B}"/>
              </a:ext>
            </a:extLst>
          </p:cNvPr>
          <p:cNvSpPr txBox="1"/>
          <p:nvPr/>
        </p:nvSpPr>
        <p:spPr>
          <a:xfrm>
            <a:off x="4274573" y="2437156"/>
            <a:ext cx="2647676" cy="92333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LLRF2023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fr-FR" b="1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Gyeongju</a:t>
            </a:r>
            <a:r>
              <a:rPr lang="fr-FR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fr-FR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Republic of </a:t>
            </a:r>
            <a:r>
              <a:rPr lang="fr-FR" b="1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Korea</a:t>
            </a:r>
            <a:endParaRPr lang="fr-FR" b="1" i="0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01310150-7D48-CE26-3F78-E70E126A6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D67F6F-7458-4595-AC12-35845F6040D3}" type="slidenum">
              <a:rPr lang="en-US" smtClean="0"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254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47"/>
    </mc:Choice>
    <mc:Fallback xmlns="">
      <p:transition spd="slow" advTm="37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70FCC5-209B-E516-FF50-CE1CDD462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3D2549-EE9C-5E15-B5C1-AFBDC0D997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26th ESLS RF workshop(2023), Elettra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028F46B4-CE1A-2338-FB43-8F55FED78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800" y="1193800"/>
            <a:ext cx="10992651" cy="4799198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1684"/>
              </a:lnSpc>
              <a:spcAft>
                <a:spcPts val="600"/>
              </a:spcAft>
              <a:buNone/>
            </a:pPr>
            <a:endParaRPr lang="fr-FR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lnSpc>
                <a:spcPts val="1684"/>
              </a:lnSpc>
              <a:spcAft>
                <a:spcPts val="600"/>
              </a:spcAft>
              <a:buNone/>
            </a:pPr>
            <a:r>
              <a:rPr lang="fr-FR" b="1" dirty="0">
                <a:latin typeface="Helvetica" panose="020B0604020202020204" pitchFamily="34" charset="0"/>
                <a:cs typeface="Helvetica" panose="020B0604020202020204" pitchFamily="34" charset="0"/>
              </a:rPr>
              <a:t>SOLEIL II :</a:t>
            </a:r>
            <a:endParaRPr lang="fr-FR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b="1" dirty="0">
                <a:latin typeface="Helvetica" panose="020B0604020202020204" pitchFamily="34" charset="0"/>
                <a:cs typeface="Helvetica" panose="020B0604020202020204" pitchFamily="34" charset="0"/>
              </a:rPr>
              <a:t>352 MHz RF </a:t>
            </a:r>
            <a:r>
              <a:rPr lang="fr-FR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accelerating</a:t>
            </a:r>
            <a:r>
              <a:rPr lang="fr-FR" b="1" dirty="0">
                <a:latin typeface="Helvetica" panose="020B0604020202020204" pitchFamily="34" charset="0"/>
                <a:cs typeface="Helvetica" panose="020B0604020202020204" pitchFamily="34" charset="0"/>
              </a:rPr>
              <a:t> structures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fr-FR" b="1" dirty="0">
                <a:latin typeface="Helvetica" panose="020B0604020202020204" pitchFamily="34" charset="0"/>
                <a:cs typeface="Helvetica" panose="020B0604020202020204" pitchFamily="34" charset="0"/>
              </a:rPr>
              <a:t> 4 x ESRF-EBS type cavities</a:t>
            </a:r>
            <a:r>
              <a:rPr lang="fr-FR" dirty="0">
                <a:latin typeface="Helvetica" panose="020B0604020202020204" pitchFamily="34" charset="0"/>
                <a:cs typeface="Helvetica" panose="020B0604020202020204" pitchFamily="34" charset="0"/>
              </a:rPr>
              <a:t>, simulation shows </a:t>
            </a:r>
            <a:r>
              <a:rPr lang="fr-FR" dirty="0" err="1">
                <a:latin typeface="Helvetica" panose="020B0604020202020204" pitchFamily="34" charset="0"/>
                <a:cs typeface="Helvetica" panose="020B0604020202020204" pitchFamily="34" charset="0"/>
              </a:rPr>
              <a:t>reasonable</a:t>
            </a:r>
            <a:r>
              <a:rPr lang="fr-FR" dirty="0">
                <a:latin typeface="Helvetica" panose="020B0604020202020204" pitchFamily="34" charset="0"/>
                <a:cs typeface="Helvetica" panose="020B0604020202020204" pitchFamily="34" charset="0"/>
              </a:rPr>
              <a:t> stability </a:t>
            </a:r>
            <a:r>
              <a:rPr lang="fr-FR" dirty="0" err="1">
                <a:latin typeface="Helvetica" panose="020B0604020202020204" pitchFamily="34" charset="0"/>
                <a:cs typeface="Helvetica" panose="020B0604020202020204" pitchFamily="34" charset="0"/>
              </a:rPr>
              <a:t>margin</a:t>
            </a:r>
            <a:r>
              <a:rPr lang="fr-FR" dirty="0">
                <a:latin typeface="Helvetica" panose="020B0604020202020204" pitchFamily="34" charset="0"/>
                <a:cs typeface="Helvetica" panose="020B0604020202020204" pitchFamily="34" charset="0"/>
              </a:rPr>
              <a:t> w.r.t longitudinal and transverse impedance </a:t>
            </a:r>
            <a:r>
              <a:rPr lang="fr-FR" dirty="0" err="1">
                <a:latin typeface="Helvetica" panose="020B0604020202020204" pitchFamily="34" charset="0"/>
                <a:cs typeface="Helvetica" panose="020B0604020202020204" pitchFamily="34" charset="0"/>
              </a:rPr>
              <a:t>thresholds</a:t>
            </a:r>
            <a:r>
              <a:rPr lang="fr-FR" dirty="0">
                <a:latin typeface="Helvetica" panose="020B0604020202020204" pitchFamily="34" charset="0"/>
                <a:cs typeface="Helvetica" panose="020B0604020202020204" pitchFamily="34" charset="0"/>
              </a:rPr>
              <a:t> for CBI </a:t>
            </a:r>
            <a:endParaRPr lang="fr-FR" dirty="0">
              <a:highlight>
                <a:srgbClr val="FFFF00"/>
              </a:highligh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b="1" dirty="0">
                <a:latin typeface="Helvetica" panose="020B0604020202020204" pitchFamily="34" charset="0"/>
                <a:cs typeface="Helvetica" panose="020B0604020202020204" pitchFamily="34" charset="0"/>
              </a:rPr>
              <a:t>Harmonic RF system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fr-FR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Favored option : Start with a NC passive HC of the ESRF-EBS type (1.41 GHz) and, in a 2nd phase, if needed, upgrade it towards an active system (Project of collaboration with ESRF)</a:t>
            </a: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b="1" dirty="0">
                <a:latin typeface="Helvetica" panose="020B0604020202020204" pitchFamily="34" charset="0"/>
                <a:cs typeface="Helvetica" panose="020B0604020202020204" pitchFamily="34" charset="0"/>
              </a:rPr>
              <a:t>352 MHz power sources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fr-FR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reuse</a:t>
            </a:r>
            <a:r>
              <a:rPr lang="fr-FR" b="1" dirty="0">
                <a:latin typeface="Helvetica" panose="020B0604020202020204" pitchFamily="34" charset="0"/>
                <a:cs typeface="Helvetica" panose="020B0604020202020204" pitchFamily="34" charset="0"/>
              </a:rPr>
              <a:t> 4 x </a:t>
            </a:r>
            <a:r>
              <a:rPr lang="fr-FR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SSPA’s</a:t>
            </a:r>
            <a:r>
              <a:rPr lang="fr-FR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dirty="0" err="1">
                <a:latin typeface="Helvetica" panose="020B0604020202020204" pitchFamily="34" charset="0"/>
                <a:cs typeface="Helvetica" panose="020B0604020202020204" pitchFamily="34" charset="0"/>
              </a:rPr>
              <a:t>presently</a:t>
            </a:r>
            <a:r>
              <a:rPr lang="fr-FR" dirty="0">
                <a:latin typeface="Helvetica" panose="020B0604020202020204" pitchFamily="34" charset="0"/>
                <a:cs typeface="Helvetica" panose="020B0604020202020204" pitchFamily="34" charset="0"/>
              </a:rPr>
              <a:t> running at SOLEIL </a:t>
            </a:r>
            <a:r>
              <a:rPr lang="fr-FR" b="1" dirty="0">
                <a:latin typeface="Helvetica" panose="020B0604020202020204" pitchFamily="34" charset="0"/>
                <a:cs typeface="Helvetica" panose="020B0604020202020204" pitchFamily="34" charset="0"/>
              </a:rPr>
              <a:t>+ Power </a:t>
            </a:r>
            <a:r>
              <a:rPr lang="fr-FR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Supply</a:t>
            </a:r>
            <a:r>
              <a:rPr lang="fr-FR" b="1" dirty="0">
                <a:latin typeface="Helvetica" panose="020B0604020202020204" pitchFamily="34" charset="0"/>
                <a:cs typeface="Helvetica" panose="020B0604020202020204" pitchFamily="34" charset="0"/>
              </a:rPr>
              <a:t> upgrade </a:t>
            </a:r>
            <a:r>
              <a:rPr lang="fr-FR" dirty="0">
                <a:latin typeface="Helvetica" panose="020B0604020202020204" pitchFamily="34" charset="0"/>
                <a:cs typeface="Helvetica" panose="020B0604020202020204" pitchFamily="34" charset="0"/>
              </a:rPr>
              <a:t>with new high </a:t>
            </a:r>
            <a:r>
              <a:rPr lang="fr-FR" dirty="0" err="1">
                <a:latin typeface="Helvetica" panose="020B0604020202020204" pitchFamily="34" charset="0"/>
                <a:cs typeface="Helvetica" panose="020B0604020202020204" pitchFamily="34" charset="0"/>
              </a:rPr>
              <a:t>efficiency</a:t>
            </a:r>
            <a:r>
              <a:rPr lang="fr-FR" dirty="0">
                <a:latin typeface="Helvetica" panose="020B0604020202020204" pitchFamily="34" charset="0"/>
                <a:cs typeface="Helvetica" panose="020B0604020202020204" pitchFamily="34" charset="0"/>
              </a:rPr>
              <a:t> AC/DC power </a:t>
            </a:r>
            <a:r>
              <a:rPr lang="fr-FR" dirty="0" err="1">
                <a:latin typeface="Helvetica" panose="020B0604020202020204" pitchFamily="34" charset="0"/>
                <a:cs typeface="Helvetica" panose="020B0604020202020204" pitchFamily="34" charset="0"/>
              </a:rPr>
              <a:t>converters</a:t>
            </a:r>
            <a:r>
              <a:rPr lang="fr-FR" dirty="0">
                <a:latin typeface="Helvetica" panose="020B0604020202020204" pitchFamily="34" charset="0"/>
                <a:cs typeface="Helvetica" panose="020B0604020202020204" pitchFamily="34" charset="0"/>
              </a:rPr>
              <a:t> to </a:t>
            </a:r>
            <a:r>
              <a:rPr lang="fr-FR" dirty="0" err="1">
                <a:latin typeface="Helvetica" panose="020B0604020202020204" pitchFamily="34" charset="0"/>
                <a:cs typeface="Helvetica" panose="020B0604020202020204" pitchFamily="34" charset="0"/>
              </a:rPr>
              <a:t>save</a:t>
            </a:r>
            <a:r>
              <a:rPr lang="fr-FR" dirty="0">
                <a:latin typeface="Helvetica" panose="020B0604020202020204" pitchFamily="34" charset="0"/>
                <a:cs typeface="Helvetica" panose="020B0604020202020204" pitchFamily="34" charset="0"/>
              </a:rPr>
              <a:t> up to 25.5% of </a:t>
            </a:r>
            <a:r>
              <a:rPr lang="fr-FR" dirty="0" err="1">
                <a:latin typeface="Helvetica" panose="020B0604020202020204" pitchFamily="34" charset="0"/>
                <a:cs typeface="Helvetica" panose="020B0604020202020204" pitchFamily="34" charset="0"/>
              </a:rPr>
              <a:t>electrical</a:t>
            </a:r>
            <a:r>
              <a:rPr lang="fr-FR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dirty="0" err="1">
                <a:latin typeface="Helvetica" panose="020B0604020202020204" pitchFamily="34" charset="0"/>
                <a:cs typeface="Helvetica" panose="020B0604020202020204" pitchFamily="34" charset="0"/>
              </a:rPr>
              <a:t>consumption</a:t>
            </a:r>
            <a:r>
              <a:rPr lang="fr-FR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dirty="0" err="1">
                <a:latin typeface="Helvetica" panose="020B0604020202020204" pitchFamily="34" charset="0"/>
                <a:cs typeface="Helvetica" panose="020B0604020202020204" pitchFamily="34" charset="0"/>
              </a:rPr>
              <a:t>while</a:t>
            </a:r>
            <a:r>
              <a:rPr lang="fr-FR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dirty="0" err="1">
                <a:latin typeface="Helvetica" panose="020B0604020202020204" pitchFamily="34" charset="0"/>
                <a:cs typeface="Helvetica" panose="020B0604020202020204" pitchFamily="34" charset="0"/>
              </a:rPr>
              <a:t>providing</a:t>
            </a:r>
            <a:r>
              <a:rPr lang="fr-FR" dirty="0">
                <a:latin typeface="Helvetica" panose="020B0604020202020204" pitchFamily="34" charset="0"/>
                <a:cs typeface="Helvetica" panose="020B0604020202020204" pitchFamily="34" charset="0"/>
              </a:rPr>
              <a:t> more </a:t>
            </a:r>
            <a:r>
              <a:rPr lang="fr-FR" dirty="0" err="1">
                <a:latin typeface="Helvetica" panose="020B0604020202020204" pitchFamily="34" charset="0"/>
                <a:cs typeface="Helvetica" panose="020B0604020202020204" pitchFamily="34" charset="0"/>
              </a:rPr>
              <a:t>redundancy</a:t>
            </a: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Digital LLRF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a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generic digital system, 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based on µTCA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, which can be adapted to these RF systems (fundamental, harmonic), is being developed and validated.</a:t>
            </a:r>
            <a:endParaRPr lang="en-US" sz="32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BEEA667-F4E8-F85B-EB45-440EA21B6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D67F6F-7458-4595-AC12-35845F6040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3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26"/>
    </mc:Choice>
    <mc:Fallback xmlns="">
      <p:transition spd="slow" advTm="892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0B055C27-A5ED-2913-FD1A-F7C32BD6D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73" y="194400"/>
            <a:ext cx="9662827" cy="5652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>
                <a:effectLst/>
              </a:rPr>
              <a:t>Thanks to the SOLEIL II project team</a:t>
            </a:r>
            <a:endParaRPr lang="en-US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7E069D9-675E-923C-0534-CEA4348935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02" r="1" b="1"/>
          <a:stretch/>
        </p:blipFill>
        <p:spPr>
          <a:xfrm>
            <a:off x="921900" y="1263947"/>
            <a:ext cx="10992651" cy="4860000"/>
          </a:xfrm>
          <a:prstGeom prst="rect">
            <a:avLst/>
          </a:prstGeom>
          <a:noFill/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A062DD8-5CD1-C9C1-C67E-2ACA893C7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26th ESLS RF workshop(2023), Elettra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C9A301-1B2A-9B00-60A5-22DE0CD28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CD67F6F-7458-4595-AC12-35845F6040D3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56D6662-5343-6757-6AE1-5032560CA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92" y="4989074"/>
            <a:ext cx="896382" cy="112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BS Science Workshop">
            <a:extLst>
              <a:ext uri="{FF2B5EF4-FFF2-40B4-BE49-F238E27FC236}">
                <a16:creationId xmlns:a16="http://schemas.microsoft.com/office/drawing/2014/main" id="{79642213-FAD5-F76B-2C01-C09E8662A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474" y="4995015"/>
            <a:ext cx="883025" cy="119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me | CERN">
            <a:extLst>
              <a:ext uri="{FF2B5EF4-FFF2-40B4-BE49-F238E27FC236}">
                <a16:creationId xmlns:a16="http://schemas.microsoft.com/office/drawing/2014/main" id="{522E57F0-3153-AB8D-AA57-BA6DEDF48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739" y="4989074"/>
            <a:ext cx="1132811" cy="113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EK – International Year of Basic Sciences for Development">
            <a:extLst>
              <a:ext uri="{FF2B5EF4-FFF2-40B4-BE49-F238E27FC236}">
                <a16:creationId xmlns:a16="http://schemas.microsoft.com/office/drawing/2014/main" id="{DD6A7543-7914-6F9B-544A-D99D4B280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606" y="4989074"/>
            <a:ext cx="883025" cy="112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57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33"/>
    </mc:Choice>
    <mc:Fallback xmlns="">
      <p:transition spd="slow" advTm="903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4AEEF4-8D8E-4419-D42B-B0526B266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SOLEIL </a:t>
            </a: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A46B6E-7872-8673-00CF-0A22A7967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26th ESLS RF workshop(2023), Elettra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A8AE768-0829-4FB6-ADD4-AAF8296702B3}"/>
              </a:ext>
            </a:extLst>
          </p:cNvPr>
          <p:cNvSpPr txBox="1"/>
          <p:nvPr/>
        </p:nvSpPr>
        <p:spPr>
          <a:xfrm>
            <a:off x="838200" y="1763269"/>
            <a:ext cx="105826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n-US" b="1" i="0" u="sng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Objectives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:</a:t>
            </a:r>
          </a:p>
          <a:p>
            <a:pPr marL="252000" indent="-1714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Address present and future scientific and societal challenges through a reconstruction of the storage ring with an emittance &lt; 100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pm.rad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100 times brighter beams and adapted beamlines. </a:t>
            </a:r>
          </a:p>
          <a:p>
            <a:pPr marL="252000" indent="-171450" algn="just"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Keep the broad energy range from THz to hard X-rays and almost all the operation modes of the present SOLEIL machine.</a:t>
            </a:r>
          </a:p>
        </p:txBody>
      </p:sp>
      <p:sp>
        <p:nvSpPr>
          <p:cNvPr id="7" name="ZoneTexte 11">
            <a:extLst>
              <a:ext uri="{FF2B5EF4-FFF2-40B4-BE49-F238E27FC236}">
                <a16:creationId xmlns:a16="http://schemas.microsoft.com/office/drawing/2014/main" id="{BB1FB205-0BBB-426A-B7E8-44CEBCED83A1}"/>
              </a:ext>
            </a:extLst>
          </p:cNvPr>
          <p:cNvSpPr txBox="1"/>
          <p:nvPr/>
        </p:nvSpPr>
        <p:spPr>
          <a:xfrm>
            <a:off x="4593107" y="5710835"/>
            <a:ext cx="3384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SOLEIL II </a:t>
            </a:r>
            <a:r>
              <a:rPr lang="fr-FR" sz="1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reference</a:t>
            </a:r>
            <a:r>
              <a:rPr lang="fr-FR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 planning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6BE3A61-51B9-11A0-F60A-514B33F4F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D67F6F-7458-4595-AC12-35845F6040D3}" type="slidenum">
              <a:rPr lang="en-US" smtClean="0"/>
              <a:t>2</a:t>
            </a:fld>
            <a:endParaRPr lang="en-US"/>
          </a:p>
        </p:txBody>
      </p:sp>
      <p:pic>
        <p:nvPicPr>
          <p:cNvPr id="3" name="Image 2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4001EF26-90C9-718B-076E-72481CAF84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6" t="59722" r="14232" b="21667"/>
          <a:stretch/>
        </p:blipFill>
        <p:spPr>
          <a:xfrm>
            <a:off x="908256" y="3463516"/>
            <a:ext cx="10792127" cy="208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52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0820"/>
    </mc:Choice>
    <mc:Fallback xmlns="">
      <p:transition spd="slow" advTm="3082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EDA803-1E45-BA2F-BE51-DBDC1983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73" y="126000"/>
            <a:ext cx="9936427" cy="633600"/>
          </a:xfrm>
        </p:spPr>
        <p:txBody>
          <a:bodyPr/>
          <a:lstStyle/>
          <a:p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SR parameters &amp; fundamental RF specifications</a:t>
            </a:r>
            <a:endParaRPr lang="en-US" sz="20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504A5-351B-EC27-3C3D-624C74E71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26th ESLS RF workshop(2023), </a:t>
            </a:r>
            <a:r>
              <a:rPr lang="en-US" dirty="0" err="1"/>
              <a:t>Elettra</a:t>
            </a:r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7918B11-449F-9FC6-B0AE-DEEC7F015719}"/>
              </a:ext>
            </a:extLst>
          </p:cNvPr>
          <p:cNvSpPr txBox="1"/>
          <p:nvPr/>
        </p:nvSpPr>
        <p:spPr>
          <a:xfrm>
            <a:off x="8342254" y="3832237"/>
            <a:ext cx="40325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baseline="30000" dirty="0"/>
              <a:t>ǂ   </a:t>
            </a:r>
            <a:r>
              <a:rPr lang="en-US" sz="1800" i="1" dirty="0"/>
              <a:t>Including 312 keV for the ID’s </a:t>
            </a:r>
          </a:p>
          <a:p>
            <a:r>
              <a:rPr lang="en-US" sz="1800" dirty="0"/>
              <a:t>*</a:t>
            </a:r>
            <a:r>
              <a:rPr lang="en-US" sz="1800" i="1" dirty="0"/>
              <a:t>  2.8 MV in standard operation,   </a:t>
            </a:r>
          </a:p>
          <a:p>
            <a:r>
              <a:rPr lang="en-US" sz="1800" i="1" dirty="0"/>
              <a:t>    3.2 MV in low </a:t>
            </a:r>
            <a:r>
              <a:rPr lang="fr-FR" sz="1800" i="1" dirty="0">
                <a:latin typeface="Symbol" panose="05050102010706020507" pitchFamily="18" charset="2"/>
              </a:rPr>
              <a:t>a </a:t>
            </a:r>
            <a:r>
              <a:rPr lang="fr-FR" sz="1800" i="1" dirty="0"/>
              <a:t>mode </a:t>
            </a:r>
            <a:r>
              <a:rPr lang="fr-FR" sz="1800" i="1" dirty="0">
                <a:latin typeface="Symbol" panose="05050102010706020507" pitchFamily="18" charset="2"/>
              </a:rPr>
              <a:t>(</a:t>
            </a:r>
            <a:r>
              <a:rPr lang="fr-FR" sz="1800" i="1" dirty="0" err="1">
                <a:latin typeface="Symbol" panose="05050102010706020507" pitchFamily="18" charset="2"/>
              </a:rPr>
              <a:t>a</a:t>
            </a:r>
            <a:r>
              <a:rPr lang="fr-FR" sz="1800" i="1" baseline="-25000" dirty="0" err="1">
                <a:latin typeface="+mj-lt"/>
              </a:rPr>
              <a:t>nom</a:t>
            </a:r>
            <a:r>
              <a:rPr lang="fr-FR" sz="1800" i="1" dirty="0">
                <a:latin typeface="Symbol" panose="05050102010706020507" pitchFamily="18" charset="2"/>
              </a:rPr>
              <a:t> / </a:t>
            </a:r>
            <a:r>
              <a:rPr lang="fr-FR" sz="1800" i="1" dirty="0">
                <a:latin typeface="+mj-lt"/>
              </a:rPr>
              <a:t>25</a:t>
            </a:r>
            <a:r>
              <a:rPr lang="fr-FR" sz="1800" i="1" dirty="0">
                <a:latin typeface="Symbol" panose="05050102010706020507" pitchFamily="18" charset="2"/>
              </a:rPr>
              <a:t>)</a:t>
            </a:r>
          </a:p>
          <a:p>
            <a:r>
              <a:rPr lang="fr-FR" sz="1800" i="1" dirty="0"/>
              <a:t>** </a:t>
            </a:r>
            <a:r>
              <a:rPr lang="fr-FR" sz="1800" i="1" dirty="0" err="1"/>
              <a:t>Without</a:t>
            </a:r>
            <a:r>
              <a:rPr lang="fr-FR" sz="1800" i="1" dirty="0"/>
              <a:t> </a:t>
            </a:r>
            <a:r>
              <a:rPr lang="fr-FR" sz="1800" i="1" dirty="0" err="1"/>
              <a:t>ID’s</a:t>
            </a:r>
            <a:r>
              <a:rPr lang="fr-FR" sz="1800" i="1" dirty="0"/>
              <a:t> contribution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7B0C5AC-6340-156A-2E05-8FAA8A1B6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D67F6F-7458-4595-AC12-35845F6040D3}" type="slidenum">
              <a:rPr lang="en-US" smtClean="0"/>
              <a:t>3</a:t>
            </a:fld>
            <a:endParaRPr lang="en-US"/>
          </a:p>
        </p:txBody>
      </p:sp>
      <p:pic>
        <p:nvPicPr>
          <p:cNvPr id="5" name="table">
            <a:extLst>
              <a:ext uri="{FF2B5EF4-FFF2-40B4-BE49-F238E27FC236}">
                <a16:creationId xmlns:a16="http://schemas.microsoft.com/office/drawing/2014/main" id="{E3DDA064-CF3B-47DB-C1AF-E5F213A3D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939" y="1239536"/>
            <a:ext cx="7519257" cy="4870613"/>
          </a:xfrm>
          <a:prstGeom prst="rect">
            <a:avLst/>
          </a:prstGeom>
        </p:spPr>
      </p:pic>
      <p:sp>
        <p:nvSpPr>
          <p:cNvPr id="6" name="ZoneTexte 14">
            <a:extLst>
              <a:ext uri="{FF2B5EF4-FFF2-40B4-BE49-F238E27FC236}">
                <a16:creationId xmlns:a16="http://schemas.microsoft.com/office/drawing/2014/main" id="{70DCB94B-781A-0D17-964D-DBC50EAC83A9}"/>
              </a:ext>
            </a:extLst>
          </p:cNvPr>
          <p:cNvSpPr txBox="1"/>
          <p:nvPr/>
        </p:nvSpPr>
        <p:spPr>
          <a:xfrm>
            <a:off x="809637" y="6265902"/>
            <a:ext cx="79802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Loulergue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A., et al. "TDR </a:t>
            </a:r>
            <a:r>
              <a:rPr lang="fr-F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baseline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lattice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for SOLEIL II upgrade </a:t>
            </a:r>
            <a:r>
              <a:rPr lang="fr-F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project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14th IPAC, Venice, </a:t>
            </a:r>
            <a:r>
              <a:rPr lang="fr-F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Italy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70698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1696"/>
    </mc:Choice>
    <mc:Fallback xmlns="">
      <p:transition spd="slow" advTm="2169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7E5AB2-39A6-D032-EDE2-057EB5418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Activities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62387C-95CB-EFF6-9FDC-5DD24A99D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RF Cavities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 4 Normal Conducting (NC) ESRF-EBS type cavities (352MHz)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Harmonic RF system (SC vs NC)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RF Power Amplifier and Distribution (Waveguide layout)</a:t>
            </a:r>
          </a:p>
          <a:p>
            <a:pPr marL="914400" lvl="1" indent="-514350">
              <a:buFont typeface="Wingdings" panose="05000000000000000000" pitchFamily="2" charset="2"/>
              <a:buChar char="ü"/>
            </a:pPr>
            <a:r>
              <a:rPr lang="en-GB" dirty="0"/>
              <a:t>SSA Power Supply Upgrade</a:t>
            </a:r>
          </a:p>
          <a:p>
            <a:pPr marL="914400" lvl="1" indent="-514350">
              <a:buFont typeface="Wingdings" panose="05000000000000000000" pitchFamily="2" charset="2"/>
              <a:buChar char="ü"/>
            </a:pPr>
            <a:r>
              <a:rPr lang="en-GB" sz="2100" dirty="0"/>
              <a:t>New Power plant layout</a:t>
            </a:r>
          </a:p>
          <a:p>
            <a:pPr marL="914400" lvl="1" indent="-514350">
              <a:buFont typeface="Wingdings" panose="05000000000000000000" pitchFamily="2" charset="2"/>
              <a:buChar char="ü"/>
            </a:pPr>
            <a:r>
              <a:rPr lang="en-GB" dirty="0"/>
              <a:t>Upgrade of the SSA supervision system</a:t>
            </a:r>
          </a:p>
          <a:p>
            <a:pPr marL="914400" lvl="1" indent="-514350">
              <a:buFont typeface="Wingdings" panose="05000000000000000000" pitchFamily="2" charset="2"/>
              <a:buChar char="ü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Low-Level RF (LLRF)</a:t>
            </a:r>
          </a:p>
          <a:p>
            <a:pPr marL="914400" lvl="1" indent="-514350">
              <a:buFont typeface="Wingdings" panose="05000000000000000000" pitchFamily="2" charset="2"/>
              <a:buChar char="ü"/>
            </a:pPr>
            <a:r>
              <a:rPr lang="en-US" dirty="0"/>
              <a:t>Devices</a:t>
            </a:r>
          </a:p>
          <a:p>
            <a:pPr marL="914400" lvl="1" indent="-514350">
              <a:buFont typeface="Wingdings" panose="05000000000000000000" pitchFamily="2" charset="2"/>
              <a:buChar char="ü"/>
            </a:pPr>
            <a:r>
              <a:rPr lang="en-GB" altLang="fr-FR" dirty="0"/>
              <a:t>Analog Frond-End (AFE)</a:t>
            </a:r>
            <a:endParaRPr lang="en-US" dirty="0"/>
          </a:p>
          <a:p>
            <a:pPr marL="914400" lvl="1" indent="-514350">
              <a:buFont typeface="Wingdings" panose="05000000000000000000" pitchFamily="2" charset="2"/>
              <a:buChar char="ü"/>
            </a:pPr>
            <a:r>
              <a:rPr lang="en-GB" altLang="fr-FR" dirty="0"/>
              <a:t>Test at SOLEIL with 450mA beam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31086F-E53D-1476-2CBA-39A1A654A2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26th ESLS RF workshop(2023), Elettra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DD9828-74D5-1049-B167-9AE6ABB92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D67F6F-7458-4595-AC12-35845F6040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67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2717"/>
    </mc:Choice>
    <mc:Fallback xmlns="">
      <p:transition spd="slow" advTm="3271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0B3977EA-C119-95A2-DFD1-2D80C2B52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352 MHz fundamental cavities (MC)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7BB0819-354B-05A3-0749-4A263244D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26th ESLS RF workshop(2023), </a:t>
            </a:r>
            <a:r>
              <a:rPr lang="en-US" dirty="0" err="1"/>
              <a:t>Elettra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A38FF2-0046-7097-4B51-3EE6EE800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620CC9-C982-429E-97C9-9F71A6603CF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85F063E-3B86-6AD4-6077-D6F7DF73CA27}"/>
              </a:ext>
            </a:extLst>
          </p:cNvPr>
          <p:cNvSpPr txBox="1"/>
          <p:nvPr/>
        </p:nvSpPr>
        <p:spPr>
          <a:xfrm>
            <a:off x="420956" y="4377804"/>
            <a:ext cx="681654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dirty="0"/>
              <a:t>Collaboration </a:t>
            </a:r>
            <a:r>
              <a:rPr lang="fr-FR" sz="1600" dirty="0" err="1"/>
              <a:t>with</a:t>
            </a:r>
            <a:r>
              <a:rPr lang="fr-FR" sz="1600" dirty="0"/>
              <a:t> ESRF to </a:t>
            </a:r>
            <a:r>
              <a:rPr lang="fr-FR" sz="1600" dirty="0" err="1"/>
              <a:t>benefit</a:t>
            </a:r>
            <a:r>
              <a:rPr lang="fr-FR" sz="1600" dirty="0"/>
              <a:t> </a:t>
            </a:r>
            <a:r>
              <a:rPr lang="fr-FR" sz="1600" dirty="0" err="1"/>
              <a:t>from</a:t>
            </a:r>
            <a:r>
              <a:rPr lang="fr-FR" sz="1600" dirty="0"/>
              <a:t> </a:t>
            </a:r>
            <a:r>
              <a:rPr lang="fr-FR" sz="1600" dirty="0" err="1"/>
              <a:t>their</a:t>
            </a:r>
            <a:r>
              <a:rPr lang="fr-FR" sz="1600" dirty="0"/>
              <a:t> EBS-type </a:t>
            </a:r>
            <a:r>
              <a:rPr lang="fr-FR" sz="1600" b="1" dirty="0"/>
              <a:t>352 MHz HOM-</a:t>
            </a:r>
            <a:r>
              <a:rPr lang="fr-FR" sz="1600" b="1" dirty="0" err="1"/>
              <a:t>damped</a:t>
            </a:r>
            <a:r>
              <a:rPr lang="fr-FR" sz="1600" b="1" dirty="0"/>
              <a:t> </a:t>
            </a:r>
            <a:r>
              <a:rPr lang="fr-FR" sz="1600" b="1" dirty="0" err="1"/>
              <a:t>cavities</a:t>
            </a:r>
            <a:r>
              <a:rPr lang="fr-FR" sz="1600" b="1" dirty="0"/>
              <a:t>  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fr-FR" sz="1600" dirty="0"/>
              <a:t> Plans and </a:t>
            </a:r>
            <a:r>
              <a:rPr lang="fr-FR" sz="1600" dirty="0" err="1"/>
              <a:t>specifications</a:t>
            </a:r>
            <a:r>
              <a:rPr lang="fr-FR" sz="1600" dirty="0"/>
              <a:t> </a:t>
            </a:r>
            <a:r>
              <a:rPr lang="fr-FR" sz="1600" dirty="0" err="1"/>
              <a:t>that</a:t>
            </a:r>
            <a:r>
              <a:rPr lang="fr-FR" sz="1600" dirty="0"/>
              <a:t> </a:t>
            </a:r>
            <a:r>
              <a:rPr lang="fr-FR" sz="1600" dirty="0" err="1"/>
              <a:t>they</a:t>
            </a:r>
            <a:r>
              <a:rPr lang="fr-FR" sz="1600" dirty="0"/>
              <a:t> </a:t>
            </a:r>
            <a:r>
              <a:rPr lang="fr-FR" sz="1600" dirty="0" err="1"/>
              <a:t>used</a:t>
            </a:r>
            <a:r>
              <a:rPr lang="fr-FR" sz="1600" dirty="0"/>
              <a:t> for </a:t>
            </a:r>
            <a:r>
              <a:rPr lang="fr-FR" sz="1600" dirty="0" err="1"/>
              <a:t>their</a:t>
            </a:r>
            <a:r>
              <a:rPr lang="fr-FR" sz="1600" dirty="0"/>
              <a:t> call for tender have been </a:t>
            </a:r>
            <a:r>
              <a:rPr lang="fr-FR" sz="1600" dirty="0" err="1"/>
              <a:t>received</a:t>
            </a:r>
            <a:r>
              <a:rPr lang="fr-FR" sz="1600" dirty="0"/>
              <a:t> </a:t>
            </a:r>
          </a:p>
          <a:p>
            <a:pPr marL="284400" algn="just">
              <a:spcAft>
                <a:spcPts val="600"/>
              </a:spcAft>
            </a:pPr>
            <a:r>
              <a:rPr lang="fr-FR" sz="1600" dirty="0"/>
              <a:t>4 NC ESRF-EBS-type cavities </a:t>
            </a:r>
            <a:r>
              <a:rPr lang="fr-FR" sz="1600" dirty="0" err="1"/>
              <a:t>will</a:t>
            </a:r>
            <a:r>
              <a:rPr lang="fr-FR" sz="1600" dirty="0"/>
              <a:t> </a:t>
            </a:r>
            <a:r>
              <a:rPr lang="fr-FR" sz="1600" dirty="0" err="1"/>
              <a:t>be</a:t>
            </a:r>
            <a:r>
              <a:rPr lang="fr-FR" sz="1600" dirty="0"/>
              <a:t> </a:t>
            </a:r>
            <a:r>
              <a:rPr lang="fr-FR" sz="1600" dirty="0" err="1"/>
              <a:t>necessary</a:t>
            </a:r>
            <a:r>
              <a:rPr lang="fr-FR" sz="1600" dirty="0"/>
              <a:t> to provide </a:t>
            </a:r>
            <a:r>
              <a:rPr lang="fr-FR" sz="1600" dirty="0" err="1"/>
              <a:t>redundancy</a:t>
            </a:r>
            <a:r>
              <a:rPr lang="fr-FR" sz="1600" dirty="0"/>
              <a:t> (</a:t>
            </a:r>
            <a:r>
              <a:rPr lang="fr-FR" sz="1600" dirty="0" err="1"/>
              <a:t>possibility</a:t>
            </a:r>
            <a:r>
              <a:rPr lang="fr-FR" sz="1600" dirty="0"/>
              <a:t> to run with 3 cavities out of 4 in nominal 500 mA operation mode)</a:t>
            </a:r>
          </a:p>
          <a:p>
            <a:pPr marL="284400" algn="just"/>
            <a:r>
              <a:rPr lang="fr-FR" sz="1600" dirty="0"/>
              <a:t>For ESRF EBS fondamental power coupler P</a:t>
            </a:r>
            <a:r>
              <a:rPr lang="fr-FR" sz="1600" baseline="-25000" dirty="0"/>
              <a:t>max</a:t>
            </a:r>
            <a:r>
              <a:rPr lang="fr-FR" sz="1600" dirty="0"/>
              <a:t> ~ 160 kW</a:t>
            </a:r>
          </a:p>
          <a:p>
            <a:pPr marL="284400" algn="just">
              <a:spcAft>
                <a:spcPts val="600"/>
              </a:spcAft>
            </a:pPr>
            <a:r>
              <a:rPr lang="fr-FR" sz="1600" dirty="0">
                <a:sym typeface="Wingdings" panose="05000000000000000000" pitchFamily="2" charset="2"/>
              </a:rPr>
              <a:t> Collab. with CERN for LHC type power coupler (P</a:t>
            </a:r>
            <a:r>
              <a:rPr lang="fr-FR" sz="1600" baseline="-25000" dirty="0">
                <a:sym typeface="Wingdings" panose="05000000000000000000" pitchFamily="2" charset="2"/>
              </a:rPr>
              <a:t>max</a:t>
            </a:r>
            <a:r>
              <a:rPr lang="fr-FR" sz="1600" dirty="0">
                <a:sym typeface="Wingdings" panose="05000000000000000000" pitchFamily="2" charset="2"/>
              </a:rPr>
              <a:t> &gt;&gt; 200 kW)</a:t>
            </a:r>
            <a:endParaRPr lang="fr-FR" sz="1600" dirty="0"/>
          </a:p>
          <a:p>
            <a:pPr marL="284400" algn="just">
              <a:spcAft>
                <a:spcPts val="600"/>
              </a:spcAft>
            </a:pPr>
            <a:endParaRPr lang="fr-FR" sz="1600" dirty="0"/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D01EF0F1-9EFF-7603-BAEF-34CDF4919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784846"/>
              </p:ext>
            </p:extLst>
          </p:nvPr>
        </p:nvGraphicFramePr>
        <p:xfrm>
          <a:off x="7536160" y="875312"/>
          <a:ext cx="3456384" cy="3784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8216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fr-FR" sz="1600" baseline="0" dirty="0"/>
                        <a:t>4</a:t>
                      </a:r>
                      <a:r>
                        <a:rPr lang="fr-FR" sz="16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(3) </a:t>
                      </a:r>
                      <a:r>
                        <a:rPr lang="fr-FR" sz="1600" baseline="0" dirty="0"/>
                        <a:t>NC </a:t>
                      </a:r>
                      <a:r>
                        <a:rPr lang="fr-FR" sz="1600" baseline="0" dirty="0" err="1"/>
                        <a:t>cavities</a:t>
                      </a:r>
                      <a:endParaRPr lang="fr-FR" sz="1600" baseline="0" dirty="0"/>
                    </a:p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fr-FR" sz="1600" baseline="0" dirty="0"/>
                        <a:t>ESRF-EBS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86">
                <a:tc>
                  <a:txBody>
                    <a:bodyPr/>
                    <a:lstStyle/>
                    <a:p>
                      <a:r>
                        <a:rPr lang="fr-FR" sz="1600" b="1" baseline="0" dirty="0" err="1"/>
                        <a:t>Length</a:t>
                      </a:r>
                      <a:r>
                        <a:rPr lang="fr-FR" sz="1600" b="1" baseline="0" dirty="0"/>
                        <a:t> [m]</a:t>
                      </a:r>
                      <a:endParaRPr lang="fr-FR" sz="1600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/>
                        <a:t>~ 4.20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err="1"/>
                        <a:t>Redundancy</a:t>
                      </a:r>
                      <a:endParaRPr lang="fr-F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err="1"/>
                        <a:t>Yes</a:t>
                      </a:r>
                      <a:endParaRPr lang="fr-FR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/>
                        <a:t>V</a:t>
                      </a:r>
                      <a:r>
                        <a:rPr lang="fr-FR" sz="1600" b="1" baseline="-25000" dirty="0"/>
                        <a:t>RF </a:t>
                      </a:r>
                      <a:r>
                        <a:rPr lang="fr-FR" sz="1600" b="1" dirty="0"/>
                        <a:t>[MV]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/>
                        <a:t>1.7 (1.6)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/>
                        <a:t>P</a:t>
                      </a:r>
                      <a:r>
                        <a:rPr lang="fr-FR" sz="1600" b="1" baseline="-25000" dirty="0"/>
                        <a:t>b</a:t>
                      </a:r>
                      <a:r>
                        <a:rPr lang="fr-FR" sz="1600" b="1" dirty="0"/>
                        <a:t> </a:t>
                      </a:r>
                      <a:r>
                        <a:rPr lang="fr-FR" sz="1600" b="1" baseline="0" dirty="0"/>
                        <a:t>[kW]</a:t>
                      </a:r>
                      <a:endParaRPr lang="fr-F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/>
                        <a:t>398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986">
                <a:tc>
                  <a:txBody>
                    <a:bodyPr/>
                    <a:lstStyle/>
                    <a:p>
                      <a:r>
                        <a:rPr lang="fr-FR" sz="1600" b="1" baseline="0" dirty="0" err="1"/>
                        <a:t>V</a:t>
                      </a:r>
                      <a:r>
                        <a:rPr lang="fr-FR" sz="1600" b="1" baseline="-25000" dirty="0" err="1"/>
                        <a:t>cav</a:t>
                      </a:r>
                      <a:r>
                        <a:rPr lang="fr-FR" sz="1600" b="1" baseline="0" dirty="0"/>
                        <a:t> [kV]</a:t>
                      </a:r>
                      <a:endParaRPr lang="fr-FR" sz="1600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/>
                        <a:t>425  </a:t>
                      </a:r>
                      <a:r>
                        <a:rPr lang="fr-FR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(533)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err="1"/>
                        <a:t>P</a:t>
                      </a:r>
                      <a:r>
                        <a:rPr lang="fr-FR" sz="1600" b="1" baseline="-25000" dirty="0" err="1"/>
                        <a:t>dis</a:t>
                      </a:r>
                      <a:r>
                        <a:rPr lang="fr-FR" sz="1600" b="1" baseline="0" dirty="0"/>
                        <a:t> [kW]</a:t>
                      </a:r>
                      <a:endParaRPr lang="fr-F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baseline="0" dirty="0"/>
                        <a:t>4 x 18  </a:t>
                      </a:r>
                      <a:r>
                        <a:rPr lang="fr-FR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(3 x 29)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err="1"/>
                        <a:t>P</a:t>
                      </a:r>
                      <a:r>
                        <a:rPr lang="fr-FR" sz="1600" b="1" baseline="-25000" dirty="0" err="1"/>
                        <a:t>cav</a:t>
                      </a:r>
                      <a:r>
                        <a:rPr lang="fr-FR" sz="1600" b="1" baseline="-25000" dirty="0"/>
                        <a:t> </a:t>
                      </a:r>
                      <a:r>
                        <a:rPr lang="fr-FR" sz="1600" b="1" baseline="0" dirty="0"/>
                        <a:t>[kW]</a:t>
                      </a:r>
                      <a:endParaRPr lang="fr-F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baseline="0" dirty="0">
                          <a:solidFill>
                            <a:schemeClr val="tx1"/>
                          </a:solidFill>
                        </a:rPr>
                        <a:t>118</a:t>
                      </a:r>
                      <a:r>
                        <a:rPr lang="fr-FR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(162)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6880297"/>
                  </a:ext>
                </a:extLst>
              </a:tr>
              <a:tr h="343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err="1"/>
                        <a:t>P</a:t>
                      </a:r>
                      <a:r>
                        <a:rPr lang="fr-FR" sz="1600" b="1" baseline="-25000" dirty="0" err="1"/>
                        <a:t>cav</a:t>
                      </a:r>
                      <a:r>
                        <a:rPr lang="fr-FR" sz="1600" b="1" baseline="-25000" dirty="0"/>
                        <a:t> </a:t>
                      </a:r>
                      <a:r>
                        <a:rPr lang="fr-FR" sz="1600" b="1" baseline="0" dirty="0"/>
                        <a:t>[kW]</a:t>
                      </a:r>
                      <a:endParaRPr lang="fr-F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baseline="0" dirty="0">
                          <a:solidFill>
                            <a:schemeClr val="tx1"/>
                          </a:solidFill>
                        </a:rPr>
                        <a:t>150</a:t>
                      </a:r>
                      <a:r>
                        <a:rPr lang="fr-FR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(185)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986">
                <a:tc>
                  <a:txBody>
                    <a:bodyPr/>
                    <a:lstStyle/>
                    <a:p>
                      <a:r>
                        <a:rPr lang="fr-FR" sz="1600" b="1" dirty="0" err="1"/>
                        <a:t>Coupling</a:t>
                      </a:r>
                      <a:endParaRPr lang="fr-F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baseline="0" dirty="0" err="1"/>
                        <a:t>ß</a:t>
                      </a:r>
                      <a:r>
                        <a:rPr lang="fr-FR" sz="1600" b="0" baseline="-25000" dirty="0" err="1"/>
                        <a:t>c</a:t>
                      </a:r>
                      <a:r>
                        <a:rPr lang="fr-FR" sz="1600" b="0" baseline="0" dirty="0"/>
                        <a:t> = 5</a:t>
                      </a:r>
                      <a:endParaRPr lang="fr-FR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C8AB966E-BA0D-9293-658A-A7B8689DE3F9}"/>
              </a:ext>
            </a:extLst>
          </p:cNvPr>
          <p:cNvSpPr txBox="1"/>
          <p:nvPr/>
        </p:nvSpPr>
        <p:spPr>
          <a:xfrm>
            <a:off x="7536160" y="477511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RF </a:t>
            </a:r>
            <a:r>
              <a:rPr lang="fr-FR" sz="1400" i="1" dirty="0" err="1"/>
              <a:t>parameters</a:t>
            </a:r>
            <a:r>
              <a:rPr lang="fr-FR" sz="1400" i="1" dirty="0"/>
              <a:t> based on V0356 </a:t>
            </a:r>
            <a:r>
              <a:rPr lang="fr-FR" sz="1400" i="1" dirty="0" err="1"/>
              <a:t>lattice</a:t>
            </a:r>
            <a:r>
              <a:rPr lang="fr-FR" sz="1400" i="1" dirty="0"/>
              <a:t> </a:t>
            </a:r>
            <a:r>
              <a:rPr lang="fr-FR" sz="1400" i="1" dirty="0" err="1"/>
              <a:t>including</a:t>
            </a:r>
            <a:r>
              <a:rPr lang="fr-FR" sz="1400" i="1" dirty="0"/>
              <a:t> 312 keV ID loss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2BBB75-33E1-FEBD-65B5-0CEA301E98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073" t="14896" r="26204" b="10372"/>
          <a:stretch/>
        </p:blipFill>
        <p:spPr>
          <a:xfrm>
            <a:off x="1145292" y="1197294"/>
            <a:ext cx="5095674" cy="308655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71A5591-7B70-E806-C162-62AFFE1629E7}"/>
              </a:ext>
            </a:extLst>
          </p:cNvPr>
          <p:cNvSpPr txBox="1"/>
          <p:nvPr/>
        </p:nvSpPr>
        <p:spPr>
          <a:xfrm>
            <a:off x="11067780" y="3256155"/>
            <a:ext cx="1040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Passive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DBB05F4-CB23-2D33-2190-1846E0516E6E}"/>
              </a:ext>
            </a:extLst>
          </p:cNvPr>
          <p:cNvSpPr txBox="1"/>
          <p:nvPr/>
        </p:nvSpPr>
        <p:spPr>
          <a:xfrm>
            <a:off x="11115205" y="3601845"/>
            <a:ext cx="992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SC HC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BC91F981-ADBF-1D8A-7D63-D49328BE40C0}"/>
              </a:ext>
            </a:extLst>
          </p:cNvPr>
          <p:cNvCxnSpPr>
            <a:cxnSpLocks/>
          </p:cNvCxnSpPr>
          <p:nvPr/>
        </p:nvCxnSpPr>
        <p:spPr>
          <a:xfrm flipH="1">
            <a:off x="10757421" y="3766642"/>
            <a:ext cx="289287" cy="3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DEA23536-6869-B9C9-FB38-14188075038F}"/>
              </a:ext>
            </a:extLst>
          </p:cNvPr>
          <p:cNvSpPr txBox="1"/>
          <p:nvPr/>
        </p:nvSpPr>
        <p:spPr>
          <a:xfrm>
            <a:off x="11122642" y="3966114"/>
            <a:ext cx="992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NC HC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3F4F219-468D-3EFA-D788-7E81293BEAD1}"/>
              </a:ext>
            </a:extLst>
          </p:cNvPr>
          <p:cNvCxnSpPr>
            <a:cxnSpLocks/>
          </p:cNvCxnSpPr>
          <p:nvPr/>
        </p:nvCxnSpPr>
        <p:spPr>
          <a:xfrm flipH="1">
            <a:off x="10764858" y="4130911"/>
            <a:ext cx="289287" cy="3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515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8919"/>
    </mc:Choice>
    <mc:Fallback xmlns="">
      <p:transition spd="slow" advTm="4891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D0A554-ADFB-22C9-D2A0-860122686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Longitudinal impedance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238A89C-0427-EA1C-5A5A-0EBC6A642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26th ESLS RF workshop(2023), </a:t>
            </a:r>
            <a:r>
              <a:rPr lang="en-US" dirty="0" err="1"/>
              <a:t>Elettra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t 2">
                <a:extLst>
                  <a:ext uri="{FF2B5EF4-FFF2-40B4-BE49-F238E27FC236}">
                    <a16:creationId xmlns:a16="http://schemas.microsoft.com/office/drawing/2014/main" id="{C63A0A58-C142-0C78-3F85-D75EBE8461F0}"/>
                  </a:ext>
                </a:extLst>
              </p:cNvPr>
              <p:cNvSpPr txBox="1"/>
              <p:nvPr/>
            </p:nvSpPr>
            <p:spPr bwMode="auto">
              <a:xfrm>
                <a:off x="7460344" y="1602385"/>
                <a:ext cx="4037012" cy="7334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𝒍𝒐𝒏𝒈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𝒕𝒉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</m:d>
                      <m:r>
                        <a:rPr lang="fr-FR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≃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𝒍𝒐𝒏𝒈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den>
                      </m:f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𝒃𝒆𝒂𝒎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𝒃𝒆𝒂𝒎</m:t>
                              </m:r>
                            </m:sub>
                          </m:sSub>
                        </m:den>
                      </m:f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𝒓𝒆𝒗</m:t>
                              </m:r>
                            </m:sub>
                          </m:sSub>
                        </m:den>
                      </m:f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𝝎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Objet 2">
                <a:extLst>
                  <a:ext uri="{FF2B5EF4-FFF2-40B4-BE49-F238E27FC236}">
                    <a16:creationId xmlns:a16="http://schemas.microsoft.com/office/drawing/2014/main" id="{C63A0A58-C142-0C78-3F85-D75EBE846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60344" y="1602385"/>
                <a:ext cx="4037012" cy="7334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8C2229C7-18B9-A419-7BB1-8134D9FDEDDA}"/>
              </a:ext>
            </a:extLst>
          </p:cNvPr>
          <p:cNvSpPr txBox="1"/>
          <p:nvPr/>
        </p:nvSpPr>
        <p:spPr>
          <a:xfrm>
            <a:off x="6693893" y="1048917"/>
            <a:ext cx="522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Coupled bunch instabilities threshold calculation :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F363A74-C6B0-6B26-47FD-2D76D39DDDC0}"/>
              </a:ext>
            </a:extLst>
          </p:cNvPr>
          <p:cNvSpPr txBox="1"/>
          <p:nvPr/>
        </p:nvSpPr>
        <p:spPr>
          <a:xfrm>
            <a:off x="7686012" y="2683656"/>
            <a:ext cx="285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Danger mode @ 1,7 GHz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A84A4E4-67A9-7BC6-30DC-F292DCAB0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" r="7435"/>
          <a:stretch/>
        </p:blipFill>
        <p:spPr>
          <a:xfrm>
            <a:off x="128720" y="1798247"/>
            <a:ext cx="7248496" cy="427062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00121A4-7DEB-23D9-9C61-DA8403DDD8E3}"/>
              </a:ext>
            </a:extLst>
          </p:cNvPr>
          <p:cNvSpPr txBox="1"/>
          <p:nvPr/>
        </p:nvSpPr>
        <p:spPr>
          <a:xfrm>
            <a:off x="7655274" y="3435681"/>
            <a:ext cx="4037012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Its impedance is about 28% smaller than the LCBI threshold for 4 cavities (from the above approximate formula). However, it is about 15% higher than the anticipated reduced LCBI threshold with HC ( to be confirmed by further simulations).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3D6C87-C26D-09A0-AC6A-2ADA00EC5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D67F6F-7458-4595-AC12-35845F6040D3}" type="slidenum">
              <a:rPr lang="en-US" smtClean="0"/>
              <a:t>6</a:t>
            </a:fld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1182CD6-F09C-58C7-3B1D-37AB41715DED}"/>
              </a:ext>
            </a:extLst>
          </p:cNvPr>
          <p:cNvSpPr txBox="1"/>
          <p:nvPr/>
        </p:nvSpPr>
        <p:spPr>
          <a:xfrm>
            <a:off x="3013236" y="1613581"/>
            <a:ext cx="64633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CST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8CDE2E1-BC85-2223-2AA9-2E7D3918AC80}"/>
              </a:ext>
            </a:extLst>
          </p:cNvPr>
          <p:cNvSpPr txBox="1"/>
          <p:nvPr/>
        </p:nvSpPr>
        <p:spPr>
          <a:xfrm>
            <a:off x="7655274" y="5439751"/>
            <a:ext cx="434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Possible cure: </a:t>
            </a:r>
          </a:p>
          <a:p>
            <a:r>
              <a:rPr lang="en-US" dirty="0"/>
              <a:t>Longitudinal Bunch-by-Bunch Feedback</a:t>
            </a:r>
          </a:p>
        </p:txBody>
      </p:sp>
    </p:spTree>
    <p:extLst>
      <p:ext uri="{BB962C8B-B14F-4D97-AF65-F5344CB8AC3E}">
        <p14:creationId xmlns:p14="http://schemas.microsoft.com/office/powerpoint/2010/main" val="238000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"/>
    </mc:Choice>
    <mc:Fallback xmlns="">
      <p:transition spd="slow" advTm="11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E40622EF-E790-4370-9320-01AD1ABE7F3F}"/>
              </a:ext>
            </a:extLst>
          </p:cNvPr>
          <p:cNvGrpSpPr/>
          <p:nvPr/>
        </p:nvGrpSpPr>
        <p:grpSpPr>
          <a:xfrm>
            <a:off x="7056107" y="2082800"/>
            <a:ext cx="5088565" cy="3271520"/>
            <a:chOff x="50268" y="1897087"/>
            <a:chExt cx="4953780" cy="3260105"/>
          </a:xfrm>
        </p:grpSpPr>
        <p:graphicFrame>
          <p:nvGraphicFramePr>
            <p:cNvPr id="5" name="Graphique 4">
              <a:extLst>
                <a:ext uri="{FF2B5EF4-FFF2-40B4-BE49-F238E27FC236}">
                  <a16:creationId xmlns:a16="http://schemas.microsoft.com/office/drawing/2014/main" id="{FB0B8A85-F874-4EB2-BC55-9A651103A9F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0268" y="2204864"/>
            <a:ext cx="4557896" cy="29523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3E37FDD3-2A46-439E-84FB-DC165B3B55F5}"/>
                </a:ext>
              </a:extLst>
            </p:cNvPr>
            <p:cNvSpPr txBox="1"/>
            <p:nvPr/>
          </p:nvSpPr>
          <p:spPr>
            <a:xfrm>
              <a:off x="107504" y="1897087"/>
              <a:ext cx="1091695" cy="291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V [MV]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F3B5A208-60B3-4C67-8E79-55B87E94848A}"/>
                </a:ext>
              </a:extLst>
            </p:cNvPr>
            <p:cNvSpPr txBox="1"/>
            <p:nvPr/>
          </p:nvSpPr>
          <p:spPr>
            <a:xfrm>
              <a:off x="1199199" y="2305985"/>
              <a:ext cx="1581496" cy="264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1h</a:t>
              </a:r>
              <a:r>
                <a:rPr lang="en-US" sz="1400" b="1" dirty="0"/>
                <a:t> = 1.7 MV</a:t>
              </a:r>
            </a:p>
          </p:txBody>
        </p: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8F9DA410-95D8-4A03-A6CF-475B94EF7677}"/>
                </a:ext>
              </a:extLst>
            </p:cNvPr>
            <p:cNvCxnSpPr/>
            <p:nvPr/>
          </p:nvCxnSpPr>
          <p:spPr>
            <a:xfrm flipH="1">
              <a:off x="1035467" y="2535791"/>
              <a:ext cx="232308" cy="2353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978504DA-541F-46F7-B087-66E17B3B541D}"/>
                </a:ext>
              </a:extLst>
            </p:cNvPr>
            <p:cNvSpPr txBox="1"/>
            <p:nvPr/>
          </p:nvSpPr>
          <p:spPr>
            <a:xfrm>
              <a:off x="1907702" y="3049214"/>
              <a:ext cx="1581489" cy="264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V</a:t>
              </a:r>
              <a:r>
                <a:rPr lang="en-US" sz="1400" b="1" baseline="-25000" dirty="0">
                  <a:solidFill>
                    <a:srgbClr val="FF0000"/>
                  </a:solidFill>
                </a:rPr>
                <a:t>3h</a:t>
              </a:r>
              <a:r>
                <a:rPr lang="en-US" sz="1400" b="1" dirty="0">
                  <a:solidFill>
                    <a:srgbClr val="FF0000"/>
                  </a:solidFill>
                </a:rPr>
                <a:t> = 0.53 MV</a:t>
              </a:r>
            </a:p>
          </p:txBody>
        </p: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2562EF5C-FFD8-4EE1-ACA3-6F0C3DE4E9A3}"/>
                </a:ext>
              </a:extLst>
            </p:cNvPr>
            <p:cNvCxnSpPr/>
            <p:nvPr/>
          </p:nvCxnSpPr>
          <p:spPr>
            <a:xfrm flipH="1">
              <a:off x="1705442" y="3203103"/>
              <a:ext cx="232308" cy="2353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5AEBF586-E517-44CE-8DC0-ED6F53F07287}"/>
                </a:ext>
              </a:extLst>
            </p:cNvPr>
            <p:cNvSpPr/>
            <p:nvPr/>
          </p:nvSpPr>
          <p:spPr>
            <a:xfrm flipV="1">
              <a:off x="4069901" y="3271574"/>
              <a:ext cx="208119" cy="53609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B7954BA5-20E8-41AC-B64F-29FE8564C49E}"/>
                </a:ext>
              </a:extLst>
            </p:cNvPr>
            <p:cNvSpPr/>
            <p:nvPr/>
          </p:nvSpPr>
          <p:spPr>
            <a:xfrm flipV="1">
              <a:off x="1303374" y="3261834"/>
              <a:ext cx="208119" cy="53609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384EAAA-E977-45DA-8337-73294AA9256B}"/>
                </a:ext>
              </a:extLst>
            </p:cNvPr>
            <p:cNvSpPr txBox="1"/>
            <p:nvPr/>
          </p:nvSpPr>
          <p:spPr>
            <a:xfrm>
              <a:off x="3707905" y="2254378"/>
              <a:ext cx="1296143" cy="264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</a:rPr>
                <a:t>V</a:t>
              </a:r>
              <a:r>
                <a:rPr lang="en-US" sz="1400" b="1" baseline="-25000" dirty="0">
                  <a:solidFill>
                    <a:srgbClr val="0000FF"/>
                  </a:solidFill>
                </a:rPr>
                <a:t>1h</a:t>
              </a:r>
              <a:r>
                <a:rPr lang="en-US" sz="1400" b="1" dirty="0">
                  <a:solidFill>
                    <a:srgbClr val="0000FF"/>
                  </a:solidFill>
                </a:rPr>
                <a:t> + V</a:t>
              </a:r>
              <a:r>
                <a:rPr lang="en-US" sz="1400" b="1" baseline="-25000" dirty="0">
                  <a:solidFill>
                    <a:srgbClr val="0000FF"/>
                  </a:solidFill>
                </a:rPr>
                <a:t>3h</a:t>
              </a:r>
            </a:p>
          </p:txBody>
        </p: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1651A45B-488D-476E-AB40-4BE6921C9195}"/>
                </a:ext>
              </a:extLst>
            </p:cNvPr>
            <p:cNvCxnSpPr/>
            <p:nvPr/>
          </p:nvCxnSpPr>
          <p:spPr>
            <a:xfrm flipH="1">
              <a:off x="3614279" y="2436843"/>
              <a:ext cx="160300" cy="103954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25214FE-8897-449B-8296-7F43AEF51357}"/>
                </a:ext>
              </a:extLst>
            </p:cNvPr>
            <p:cNvSpPr txBox="1"/>
            <p:nvPr/>
          </p:nvSpPr>
          <p:spPr>
            <a:xfrm>
              <a:off x="710670" y="4258371"/>
              <a:ext cx="1267689" cy="264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Long bunch</a:t>
              </a:r>
            </a:p>
          </p:txBody>
        </p: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5A68DE57-D908-4B81-8AA2-0F16056D4DAA}"/>
                </a:ext>
              </a:extLst>
            </p:cNvPr>
            <p:cNvCxnSpPr/>
            <p:nvPr/>
          </p:nvCxnSpPr>
          <p:spPr>
            <a:xfrm flipH="1">
              <a:off x="1419008" y="3310668"/>
              <a:ext cx="1" cy="10069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D8E5A83-AD68-4022-9B57-BE0C6D517C18}"/>
                </a:ext>
              </a:extLst>
            </p:cNvPr>
            <p:cNvSpPr txBox="1"/>
            <p:nvPr/>
          </p:nvSpPr>
          <p:spPr>
            <a:xfrm>
              <a:off x="3396744" y="4260296"/>
              <a:ext cx="1392637" cy="264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Long bunch</a:t>
              </a:r>
            </a:p>
          </p:txBody>
        </p: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A3C84971-F941-44F3-8B4F-2726298A7932}"/>
                </a:ext>
              </a:extLst>
            </p:cNvPr>
            <p:cNvCxnSpPr/>
            <p:nvPr/>
          </p:nvCxnSpPr>
          <p:spPr>
            <a:xfrm flipH="1">
              <a:off x="4192595" y="3308555"/>
              <a:ext cx="1" cy="10069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7A23E624-3C5A-41A8-87DB-9FF16C2270A9}"/>
              </a:ext>
            </a:extLst>
          </p:cNvPr>
          <p:cNvSpPr txBox="1"/>
          <p:nvPr/>
        </p:nvSpPr>
        <p:spPr>
          <a:xfrm>
            <a:off x="7632171" y="5509102"/>
            <a:ext cx="4357160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u="sng" dirty="0">
                <a:latin typeface="+mj-lt"/>
              </a:rPr>
              <a:t>Bunch lengthening </a:t>
            </a:r>
            <a:r>
              <a:rPr lang="en-US" sz="1467" dirty="0">
                <a:latin typeface="+mj-lt"/>
              </a:rPr>
              <a:t>: phase and amplitude of V</a:t>
            </a:r>
            <a:r>
              <a:rPr lang="en-US" sz="1467" baseline="-25000" dirty="0">
                <a:latin typeface="+mj-lt"/>
              </a:rPr>
              <a:t>3h</a:t>
            </a:r>
            <a:r>
              <a:rPr lang="en-US" sz="1467" dirty="0">
                <a:latin typeface="+mj-lt"/>
              </a:rPr>
              <a:t>  </a:t>
            </a:r>
          </a:p>
          <a:p>
            <a:r>
              <a:rPr lang="en-US" sz="1467" dirty="0">
                <a:latin typeface="+mj-lt"/>
              </a:rPr>
              <a:t>adjusted such that the overall voltage is flat at </a:t>
            </a:r>
            <a:r>
              <a:rPr lang="en-US" sz="1467" dirty="0">
                <a:latin typeface="+mj-lt"/>
                <a:sym typeface="Symbol"/>
              </a:rPr>
              <a:t></a:t>
            </a:r>
            <a:r>
              <a:rPr lang="en-US" sz="1467" baseline="-25000" dirty="0">
                <a:latin typeface="+mj-lt"/>
                <a:sym typeface="Symbol"/>
              </a:rPr>
              <a:t>s</a:t>
            </a:r>
            <a:r>
              <a:rPr lang="en-US" sz="1467" dirty="0">
                <a:latin typeface="+mj-lt"/>
              </a:rPr>
              <a:t>  </a:t>
            </a:r>
          </a:p>
          <a:p>
            <a:r>
              <a:rPr lang="en-US" sz="1467" dirty="0">
                <a:latin typeface="+mj-lt"/>
              </a:rPr>
              <a:t>For V</a:t>
            </a:r>
            <a:r>
              <a:rPr lang="en-US" sz="1467" baseline="-25000" dirty="0">
                <a:latin typeface="+mj-lt"/>
              </a:rPr>
              <a:t>3h</a:t>
            </a:r>
            <a:r>
              <a:rPr lang="en-US" sz="800" dirty="0">
                <a:latin typeface="+mj-lt"/>
              </a:rPr>
              <a:t> </a:t>
            </a:r>
            <a:r>
              <a:rPr lang="en-US" sz="1467" i="1" dirty="0">
                <a:latin typeface="+mj-lt"/>
                <a:sym typeface="Symbol"/>
              </a:rPr>
              <a:t></a:t>
            </a:r>
            <a:r>
              <a:rPr lang="en-US" sz="800" dirty="0">
                <a:latin typeface="+mj-lt"/>
              </a:rPr>
              <a:t>  </a:t>
            </a:r>
            <a:r>
              <a:rPr lang="en-US" sz="1467" dirty="0">
                <a:latin typeface="+mj-lt"/>
              </a:rPr>
              <a:t>V</a:t>
            </a:r>
            <a:r>
              <a:rPr lang="en-US" sz="1467" baseline="-25000" dirty="0">
                <a:latin typeface="+mj-lt"/>
              </a:rPr>
              <a:t>1h </a:t>
            </a:r>
            <a:r>
              <a:rPr lang="en-US" sz="1467" dirty="0">
                <a:latin typeface="+mj-lt"/>
              </a:rPr>
              <a:t>/</a:t>
            </a:r>
            <a:r>
              <a:rPr lang="en-US" sz="800" dirty="0">
                <a:latin typeface="+mj-lt"/>
              </a:rPr>
              <a:t> </a:t>
            </a:r>
            <a:r>
              <a:rPr lang="en-US" sz="1467" dirty="0">
                <a:latin typeface="+mj-lt"/>
              </a:rPr>
              <a:t>3 </a:t>
            </a:r>
            <a:r>
              <a:rPr lang="en-US" sz="1467" i="1" dirty="0">
                <a:latin typeface="+mj-lt"/>
                <a:sym typeface="Symbol"/>
              </a:rPr>
              <a:t> </a:t>
            </a:r>
            <a:r>
              <a:rPr lang="en-US" sz="1467" dirty="0">
                <a:latin typeface="+mj-lt"/>
              </a:rPr>
              <a:t>0.53</a:t>
            </a:r>
            <a:r>
              <a:rPr lang="en-US" sz="800" dirty="0">
                <a:latin typeface="+mj-lt"/>
              </a:rPr>
              <a:t> </a:t>
            </a:r>
            <a:r>
              <a:rPr lang="en-US" sz="1467" dirty="0">
                <a:latin typeface="+mj-lt"/>
              </a:rPr>
              <a:t>MV,</a:t>
            </a:r>
            <a:r>
              <a:rPr lang="en-US" sz="1467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1467" dirty="0"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US" sz="800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1467" i="1" dirty="0">
                <a:latin typeface="+mj-lt"/>
                <a:sym typeface="Symbol"/>
              </a:rPr>
              <a:t></a:t>
            </a:r>
            <a:r>
              <a:rPr lang="en-US" sz="800" dirty="0">
                <a:latin typeface="+mj-lt"/>
                <a:sym typeface="Wingdings" panose="05000000000000000000" pitchFamily="2" charset="2"/>
              </a:rPr>
              <a:t>  </a:t>
            </a:r>
            <a:r>
              <a:rPr lang="en-US" sz="1467" dirty="0">
                <a:latin typeface="+mj-lt"/>
                <a:sym typeface="Wingdings" panose="05000000000000000000" pitchFamily="2" charset="2"/>
              </a:rPr>
              <a:t>4</a:t>
            </a:r>
            <a:r>
              <a:rPr lang="en-US" sz="800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1467" dirty="0"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US" sz="1467" baseline="-25000" dirty="0">
                <a:latin typeface="+mj-lt"/>
                <a:sym typeface="Wingdings" panose="05000000000000000000" pitchFamily="2" charset="2"/>
              </a:rPr>
              <a:t>o</a:t>
            </a:r>
            <a:r>
              <a:rPr lang="en-US" sz="1067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1467" i="1" dirty="0">
                <a:latin typeface="+mj-lt"/>
                <a:sym typeface="Symbol"/>
              </a:rPr>
              <a:t></a:t>
            </a:r>
            <a:r>
              <a:rPr lang="en-US" sz="1067" i="1" dirty="0">
                <a:latin typeface="+mj-lt"/>
                <a:sym typeface="Symbol"/>
              </a:rPr>
              <a:t> </a:t>
            </a:r>
            <a:r>
              <a:rPr lang="en-US" sz="1467" dirty="0">
                <a:latin typeface="+mj-lt"/>
                <a:sym typeface="Wingdings" panose="05000000000000000000" pitchFamily="2" charset="2"/>
              </a:rPr>
              <a:t>100</a:t>
            </a:r>
            <a:r>
              <a:rPr lang="en-US" sz="800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1467" dirty="0" err="1">
                <a:latin typeface="+mj-lt"/>
                <a:sym typeface="Wingdings" panose="05000000000000000000" pitchFamily="2" charset="2"/>
              </a:rPr>
              <a:t>ps</a:t>
            </a:r>
            <a:r>
              <a:rPr lang="en-US" sz="1467" dirty="0">
                <a:latin typeface="+mj-lt"/>
                <a:sym typeface="Wingdings" panose="05000000000000000000" pitchFamily="2" charset="2"/>
              </a:rPr>
              <a:t> FWHM</a:t>
            </a:r>
            <a:endParaRPr lang="en-US" sz="1467" dirty="0">
              <a:latin typeface="+mj-lt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B1076CD-41FB-4E5E-85AD-599AEFEA15C6}"/>
              </a:ext>
            </a:extLst>
          </p:cNvPr>
          <p:cNvSpPr txBox="1"/>
          <p:nvPr/>
        </p:nvSpPr>
        <p:spPr>
          <a:xfrm>
            <a:off x="7936802" y="1412777"/>
            <a:ext cx="382382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b="1" dirty="0"/>
              <a:t>SOLEIL II 3</a:t>
            </a:r>
            <a:r>
              <a:rPr lang="en-US" sz="1867" b="1" baseline="30000" dirty="0"/>
              <a:t>rd</a:t>
            </a:r>
            <a:r>
              <a:rPr lang="en-US" sz="1867" b="1" dirty="0"/>
              <a:t> harmonic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BD76819D-8E1D-4ABF-9201-4C2C631499B1}"/>
                  </a:ext>
                </a:extLst>
              </p:cNvPr>
              <p:cNvSpPr txBox="1"/>
              <p:nvPr/>
            </p:nvSpPr>
            <p:spPr>
              <a:xfrm>
                <a:off x="54098" y="1417598"/>
                <a:ext cx="7044960" cy="3067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en-US" sz="1600" b="1" u="sng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Main purpose</a:t>
                </a:r>
                <a:r>
                  <a:rPr lang="en-US" sz="16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:</a:t>
                </a:r>
              </a:p>
              <a:p>
                <a:pPr indent="-270593" algn="just">
                  <a:spcAft>
                    <a:spcPts val="1600"/>
                  </a:spcAft>
                </a:pPr>
                <a:r>
                  <a:rPr lang="en-US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Lengthen the bunches up to ~ 100 </a:t>
                </a:r>
                <a:r>
                  <a:rPr lang="en-US" sz="160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ps</a:t>
                </a:r>
                <a:r>
                  <a:rPr lang="en-US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FWHM and thus reduce their charge density to preserve the low emittance and insure suitable beam lifetime</a:t>
                </a:r>
              </a:p>
              <a:p>
                <a:pPr algn="just">
                  <a:spcAft>
                    <a:spcPts val="800"/>
                  </a:spcAft>
                </a:pPr>
                <a:r>
                  <a:rPr lang="en-US" sz="1600" b="1" u="sng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Initial specifications aimed at allowing</a:t>
                </a:r>
                <a:r>
                  <a:rPr lang="en-US" sz="16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:</a:t>
                </a:r>
              </a:p>
              <a:p>
                <a:pPr marL="479988" lvl="1" indent="-38099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Short bunch production (~10 </a:t>
                </a:r>
                <a:r>
                  <a:rPr lang="en-US" sz="160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ps</a:t>
                </a:r>
                <a:r>
                  <a:rPr lang="en-US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FWHM) </a:t>
                </a:r>
                <a:r>
                  <a:rPr lang="en-US" sz="1600" b="1" dirty="0">
                    <a:latin typeface="Helvetica" panose="020B0604020202020204" pitchFamily="34" charset="0"/>
                    <a:cs typeface="Helvetica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~1.7 MV needed @ 3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×</m:t>
                    </m:r>
                  </m:oMath>
                </a14:m>
                <a:r>
                  <a:rPr lang="en-US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F</a:t>
                </a:r>
                <a:r>
                  <a:rPr lang="en-US" sz="1600" baseline="-25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RF</a:t>
                </a:r>
                <a:r>
                  <a:rPr lang="en-US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</a:p>
              <a:p>
                <a:pPr marL="479988" lvl="1" indent="-380990" algn="just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Hybrid mode with asymmetric beam filling pattern </a:t>
                </a:r>
              </a:p>
              <a:p>
                <a:pPr marL="98998" lvl="1" algn="just">
                  <a:spcAft>
                    <a:spcPts val="800"/>
                  </a:spcAft>
                </a:pPr>
                <a:r>
                  <a:rPr lang="en-US" sz="1600" b="1" dirty="0">
                    <a:latin typeface="Helvetica" panose="020B0604020202020204" pitchFamily="34" charset="0"/>
                    <a:cs typeface="Helvetica" panose="020B0604020202020204" pitchFamily="34" charset="0"/>
                    <a:sym typeface="Wingdings" panose="05000000000000000000" pitchFamily="2" charset="2"/>
                  </a:rPr>
                  <a:t>       </a:t>
                </a:r>
                <a:r>
                  <a:rPr lang="en-US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transient beam loading (TBL) issues</a:t>
                </a:r>
              </a:p>
              <a:p>
                <a:pPr algn="just"/>
                <a:r>
                  <a:rPr lang="en-US" sz="16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Such high RF voltage requirement together with available space constraints along the ring and attempts to reduce TBL justified the choice of SC cavity technology as the most suitable one.</a:t>
                </a: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BD76819D-8E1D-4ABF-9201-4C2C63149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8" y="1417598"/>
                <a:ext cx="7044960" cy="3067506"/>
              </a:xfrm>
              <a:prstGeom prst="rect">
                <a:avLst/>
              </a:prstGeom>
              <a:blipFill>
                <a:blip r:embed="rId3"/>
                <a:stretch>
                  <a:fillRect l="-519" t="-596" r="-433" b="-1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3">
            <a:extLst>
              <a:ext uri="{FF2B5EF4-FFF2-40B4-BE49-F238E27FC236}">
                <a16:creationId xmlns:a16="http://schemas.microsoft.com/office/drawing/2014/main" id="{1A038F3E-183C-4114-8509-B6ADBDB1E4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3" t="7481" r="22159" b="14645"/>
          <a:stretch/>
        </p:blipFill>
        <p:spPr bwMode="auto">
          <a:xfrm>
            <a:off x="264001" y="19422"/>
            <a:ext cx="1517460" cy="118774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06552709-7416-443F-8C9F-41A9D9926388}"/>
              </a:ext>
            </a:extLst>
          </p:cNvPr>
          <p:cNvSpPr txBox="1">
            <a:spLocks/>
          </p:cNvSpPr>
          <p:nvPr/>
        </p:nvSpPr>
        <p:spPr>
          <a:xfrm>
            <a:off x="2743000" y="19421"/>
            <a:ext cx="9401672" cy="7536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73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Harmonic RF system</a:t>
            </a:r>
            <a:endParaRPr lang="fr-FR" sz="3733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A0A598B-DFD1-4BE7-8E30-6CCCC0681C72}"/>
              </a:ext>
            </a:extLst>
          </p:cNvPr>
          <p:cNvSpPr txBox="1"/>
          <p:nvPr/>
        </p:nvSpPr>
        <p:spPr>
          <a:xfrm>
            <a:off x="586285" y="4717975"/>
            <a:ext cx="6152112" cy="16107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But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after the CDR, it was decided to remove from the baseline specification the option of producing short bunches (~10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ps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FWHM) and the non-uniform beam filling patterns with long bunches (~</a:t>
            </a:r>
            <a:r>
              <a:rPr lang="en-US" sz="1867" dirty="0">
                <a:latin typeface="Helvetica" panose="020B0604020202020204" pitchFamily="34" charset="0"/>
                <a:cs typeface="Helvetica" panose="020B0604020202020204" pitchFamily="34" charset="0"/>
              </a:rPr>
              <a:t>100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ps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FWHM) so </a:t>
            </a:r>
            <a:r>
              <a:rPr lang="en-US" sz="16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NC technology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option for harmonic system had to be investigated and compared to the SC one.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C7D036B-8CDE-EB48-C2FA-5C50E87A1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26th ESLS RF workshop(2023), Elettra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129127-D464-3EF3-EB4B-98C9CB3D2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D67F6F-7458-4595-AC12-35845F6040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7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31"/>
    </mc:Choice>
    <mc:Fallback xmlns="">
      <p:transition spd="slow" advTm="6313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A8C3E419-1B75-49D4-94A2-46837F8B7230}"/>
              </a:ext>
            </a:extLst>
          </p:cNvPr>
          <p:cNvSpPr txBox="1"/>
          <p:nvPr/>
        </p:nvSpPr>
        <p:spPr>
          <a:xfrm>
            <a:off x="2279575" y="1508788"/>
            <a:ext cx="2072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SUPER3HC </a:t>
            </a:r>
            <a:r>
              <a:rPr lang="fr-FR" sz="1200" b="1" dirty="0" err="1">
                <a:solidFill>
                  <a:schemeClr val="bg1"/>
                </a:solidFill>
              </a:rPr>
              <a:t>cryomodule</a:t>
            </a:r>
            <a:r>
              <a:rPr lang="fr-FR" sz="1200" b="1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30" name="Titre 1">
            <a:extLst>
              <a:ext uri="{FF2B5EF4-FFF2-40B4-BE49-F238E27FC236}">
                <a16:creationId xmlns:a16="http://schemas.microsoft.com/office/drawing/2014/main" id="{8F14E1AB-F62C-42BF-B9E2-FE4976B7B525}"/>
              </a:ext>
            </a:extLst>
          </p:cNvPr>
          <p:cNvSpPr txBox="1">
            <a:spLocks/>
          </p:cNvSpPr>
          <p:nvPr/>
        </p:nvSpPr>
        <p:spPr>
          <a:xfrm>
            <a:off x="2743000" y="19421"/>
            <a:ext cx="9401672" cy="7536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3733" dirty="0"/>
              <a:t>SC HC vs. NC HC</a:t>
            </a:r>
          </a:p>
        </p:txBody>
      </p:sp>
      <p:pic>
        <p:nvPicPr>
          <p:cNvPr id="33" name="Picture 3">
            <a:extLst>
              <a:ext uri="{FF2B5EF4-FFF2-40B4-BE49-F238E27FC236}">
                <a16:creationId xmlns:a16="http://schemas.microsoft.com/office/drawing/2014/main" id="{9B00A2C6-5FC9-4DDC-8B7F-1FB782050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3" t="7481" r="22159" b="14645"/>
          <a:stretch/>
        </p:blipFill>
        <p:spPr bwMode="auto">
          <a:xfrm>
            <a:off x="264001" y="19422"/>
            <a:ext cx="1517460" cy="118774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591AA092-2E15-425F-AA15-314E6FB826C9}"/>
              </a:ext>
            </a:extLst>
          </p:cNvPr>
          <p:cNvSpPr txBox="1"/>
          <p:nvPr/>
        </p:nvSpPr>
        <p:spPr>
          <a:xfrm>
            <a:off x="264001" y="1234056"/>
            <a:ext cx="1156223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600" dirty="0">
                <a:cs typeface="Helvetica" panose="020B0604020202020204" pitchFamily="34" charset="0"/>
              </a:rPr>
              <a:t>A SC HC version, based on a Super-3HC type Cryomodule @ 1.41 (or 1.06 GHz), has been evaluated in collaboration with CEA and CERN. In parallel, a NC HC version, based on an ESRF-EBS 1.41 GHz 2-cell cavity (or an assembly of two single-cell cavities), has been evaluated in collaboration with ESRF and KEK.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1600" dirty="0">
                <a:cs typeface="Helvetica" panose="020B0604020202020204" pitchFamily="34" charset="0"/>
              </a:rPr>
              <a:t>New operation mode specification for SOLEIL II :  priority to high average current modes (500 mA in 416 bunches, uniformly filled and 200 mA in 32 bunches, evenly spaced).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DE4AB6D-7385-4BB6-8FA0-5CD11011C729}"/>
              </a:ext>
            </a:extLst>
          </p:cNvPr>
          <p:cNvSpPr txBox="1"/>
          <p:nvPr/>
        </p:nvSpPr>
        <p:spPr>
          <a:xfrm>
            <a:off x="528415" y="2626963"/>
            <a:ext cx="1108264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b="1" u="sng" dirty="0" err="1"/>
              <a:t>Comparison</a:t>
            </a:r>
            <a:r>
              <a:rPr lang="fr-FR" b="1" u="sng" dirty="0"/>
              <a:t> </a:t>
            </a:r>
            <a:r>
              <a:rPr lang="fr-FR" b="1" u="sng" dirty="0" err="1"/>
              <a:t>resume</a:t>
            </a:r>
            <a:endParaRPr lang="fr-FR" b="1" u="sng" dirty="0"/>
          </a:p>
          <a:p>
            <a:pPr algn="just">
              <a:spcAft>
                <a:spcPts val="600"/>
              </a:spcAft>
            </a:pPr>
            <a:r>
              <a:rPr lang="fr-FR" sz="1600" dirty="0"/>
              <a:t>The passive SC </a:t>
            </a:r>
            <a:r>
              <a:rPr lang="fr-FR" sz="1600" dirty="0" err="1"/>
              <a:t>remains</a:t>
            </a:r>
            <a:r>
              <a:rPr lang="fr-FR" sz="1600" dirty="0"/>
              <a:t> the best option in </a:t>
            </a:r>
            <a:r>
              <a:rPr lang="fr-FR" sz="1600" dirty="0" err="1"/>
              <a:t>terms</a:t>
            </a:r>
            <a:r>
              <a:rPr lang="fr-FR" sz="1600" dirty="0"/>
              <a:t> of </a:t>
            </a:r>
            <a:r>
              <a:rPr lang="fr-FR" sz="1600" dirty="0" err="1"/>
              <a:t>bunch</a:t>
            </a:r>
            <a:r>
              <a:rPr lang="fr-FR" sz="1600" dirty="0"/>
              <a:t> </a:t>
            </a:r>
            <a:r>
              <a:rPr lang="fr-FR" sz="1600" dirty="0" err="1"/>
              <a:t>lengthening</a:t>
            </a:r>
            <a:r>
              <a:rPr lang="fr-FR" sz="1600" dirty="0"/>
              <a:t> factor (BLF) and </a:t>
            </a:r>
            <a:r>
              <a:rPr lang="fr-FR" sz="1600" dirty="0" err="1"/>
              <a:t>operational</a:t>
            </a:r>
            <a:r>
              <a:rPr lang="fr-FR" sz="1600" dirty="0"/>
              <a:t> « </a:t>
            </a:r>
            <a:r>
              <a:rPr lang="fr-FR" sz="1600" dirty="0" err="1"/>
              <a:t>ease</a:t>
            </a:r>
            <a:r>
              <a:rPr lang="fr-FR" sz="1600" dirty="0"/>
              <a:t> » but </a:t>
            </a:r>
            <a:r>
              <a:rPr lang="fr-FR" sz="1600" dirty="0" err="1"/>
              <a:t>its</a:t>
            </a:r>
            <a:r>
              <a:rPr lang="fr-FR" sz="1600" dirty="0"/>
              <a:t> </a:t>
            </a:r>
            <a:r>
              <a:rPr lang="fr-FR" sz="1600" dirty="0" err="1"/>
              <a:t>investment</a:t>
            </a:r>
            <a:r>
              <a:rPr lang="fr-FR" sz="1600" dirty="0"/>
              <a:t> </a:t>
            </a:r>
            <a:r>
              <a:rPr lang="fr-FR" sz="1600" dirty="0" err="1"/>
              <a:t>cost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higher</a:t>
            </a:r>
            <a:r>
              <a:rPr lang="fr-FR" sz="1600" dirty="0"/>
              <a:t> by about a factor 4 (~ 2 M€) as </a:t>
            </a:r>
            <a:r>
              <a:rPr lang="fr-FR" sz="1600" dirty="0" err="1"/>
              <a:t>compared</a:t>
            </a:r>
            <a:r>
              <a:rPr lang="fr-FR" sz="1600" dirty="0"/>
              <a:t> to the passive NC (~ 0.5 M€), </a:t>
            </a:r>
            <a:r>
              <a:rPr lang="fr-FR" sz="1600" dirty="0" err="1"/>
              <a:t>which</a:t>
            </a:r>
            <a:r>
              <a:rPr lang="fr-FR" sz="1600" dirty="0"/>
              <a:t> </a:t>
            </a:r>
            <a:r>
              <a:rPr lang="fr-FR" sz="1600" dirty="0" err="1"/>
              <a:t>should</a:t>
            </a:r>
            <a:r>
              <a:rPr lang="fr-FR" sz="1600" dirty="0"/>
              <a:t> </a:t>
            </a:r>
            <a:r>
              <a:rPr lang="fr-FR" sz="1600" dirty="0" err="1"/>
              <a:t>provide</a:t>
            </a:r>
            <a:r>
              <a:rPr lang="fr-FR" sz="1600" dirty="0"/>
              <a:t> </a:t>
            </a:r>
            <a:r>
              <a:rPr lang="fr-FR" sz="1600" dirty="0" err="1"/>
              <a:t>lower</a:t>
            </a:r>
            <a:r>
              <a:rPr lang="fr-FR" sz="1600" dirty="0"/>
              <a:t>, </a:t>
            </a:r>
            <a:r>
              <a:rPr lang="fr-FR" sz="1600" dirty="0" err="1"/>
              <a:t>nevertheless</a:t>
            </a:r>
            <a:r>
              <a:rPr lang="fr-FR" sz="1600" dirty="0"/>
              <a:t> acceptable, BLF for the 2 </a:t>
            </a:r>
            <a:r>
              <a:rPr lang="fr-FR" sz="1600" dirty="0" err="1"/>
              <a:t>operation</a:t>
            </a:r>
            <a:r>
              <a:rPr lang="fr-FR" sz="1600" dirty="0"/>
              <a:t> modes (500 mA in 416 </a:t>
            </a:r>
            <a:r>
              <a:rPr lang="fr-FR" sz="1600" dirty="0" err="1"/>
              <a:t>bunches</a:t>
            </a:r>
            <a:r>
              <a:rPr lang="fr-FR" sz="1600" dirty="0"/>
              <a:t>, 200 mA in 32 </a:t>
            </a:r>
            <a:r>
              <a:rPr lang="fr-FR" sz="1600" dirty="0" err="1"/>
              <a:t>bunches</a:t>
            </a:r>
            <a:r>
              <a:rPr lang="fr-FR" sz="1600" dirty="0"/>
              <a:t>) and </a:t>
            </a:r>
            <a:r>
              <a:rPr lang="fr-FR" sz="1600" dirty="0" err="1"/>
              <a:t>moreover</a:t>
            </a:r>
            <a:r>
              <a:rPr lang="fr-FR" sz="1600" dirty="0"/>
              <a:t> the best </a:t>
            </a:r>
            <a:r>
              <a:rPr lang="fr-FR" sz="1600" dirty="0" err="1"/>
              <a:t>operational</a:t>
            </a:r>
            <a:r>
              <a:rPr lang="fr-FR" sz="1600" dirty="0"/>
              <a:t> </a:t>
            </a:r>
            <a:r>
              <a:rPr lang="fr-FR" sz="1600" dirty="0" err="1"/>
              <a:t>reliability</a:t>
            </a:r>
            <a:r>
              <a:rPr lang="fr-FR" sz="1600" dirty="0"/>
              <a:t> (no RF power source, no </a:t>
            </a:r>
            <a:r>
              <a:rPr lang="fr-FR" sz="1600" dirty="0" err="1"/>
              <a:t>cryogenics</a:t>
            </a:r>
            <a:r>
              <a:rPr lang="fr-FR" sz="1600" dirty="0"/>
              <a:t>). The MC power </a:t>
            </a:r>
            <a:r>
              <a:rPr lang="fr-FR" sz="1600" dirty="0" err="1"/>
              <a:t>margin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enough</a:t>
            </a:r>
            <a:r>
              <a:rPr lang="fr-FR" sz="1600" dirty="0"/>
              <a:t> to </a:t>
            </a:r>
            <a:r>
              <a:rPr lang="fr-FR" sz="1600" dirty="0" err="1"/>
              <a:t>compensate</a:t>
            </a:r>
            <a:r>
              <a:rPr lang="fr-FR" sz="1600" dirty="0"/>
              <a:t> for the NC HC </a:t>
            </a:r>
            <a:r>
              <a:rPr lang="fr-FR" sz="1600" dirty="0" err="1"/>
              <a:t>wall</a:t>
            </a:r>
            <a:r>
              <a:rPr lang="fr-FR" sz="1600" dirty="0"/>
              <a:t> dissipation of about 50 kW at 500 kV.   </a:t>
            </a:r>
          </a:p>
          <a:p>
            <a:pPr algn="just"/>
            <a:r>
              <a:rPr lang="fr-FR" sz="1600" dirty="0"/>
              <a:t>The active NC HC (</a:t>
            </a:r>
            <a:r>
              <a:rPr lang="fr-FR" sz="1600" dirty="0" err="1"/>
              <a:t>investment</a:t>
            </a:r>
            <a:r>
              <a:rPr lang="fr-FR" sz="1600" dirty="0"/>
              <a:t> </a:t>
            </a:r>
            <a:r>
              <a:rPr lang="fr-FR" sz="1600" dirty="0" err="1"/>
              <a:t>cost</a:t>
            </a:r>
            <a:r>
              <a:rPr lang="fr-FR" sz="1600" dirty="0"/>
              <a:t> ~ 1 M€)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still</a:t>
            </a:r>
            <a:r>
              <a:rPr lang="fr-FR" sz="1600" dirty="0"/>
              <a:t> </a:t>
            </a:r>
            <a:r>
              <a:rPr lang="fr-FR" sz="1600" dirty="0" err="1"/>
              <a:t>under</a:t>
            </a:r>
            <a:r>
              <a:rPr lang="fr-FR" sz="1600" dirty="0"/>
              <a:t> study; with RF feedbacks (RFFB), </a:t>
            </a:r>
            <a:r>
              <a:rPr lang="fr-FR" sz="1600" dirty="0" err="1"/>
              <a:t>it</a:t>
            </a:r>
            <a:r>
              <a:rPr lang="fr-FR" sz="1600" dirty="0"/>
              <a:t> could </a:t>
            </a:r>
            <a:r>
              <a:rPr lang="fr-FR" sz="1600" dirty="0" err="1"/>
              <a:t>achieve</a:t>
            </a:r>
            <a:r>
              <a:rPr lang="fr-FR" sz="1600" dirty="0"/>
              <a:t> comparable BLF as the passive SC ; </a:t>
            </a:r>
            <a:r>
              <a:rPr lang="fr-FR" sz="1600" dirty="0" err="1"/>
              <a:t>however</a:t>
            </a:r>
            <a:r>
              <a:rPr lang="fr-FR" sz="1600" dirty="0"/>
              <a:t> </a:t>
            </a:r>
            <a:r>
              <a:rPr lang="fr-FR" sz="1600" dirty="0" err="1"/>
              <a:t>its</a:t>
            </a:r>
            <a:r>
              <a:rPr lang="fr-FR" sz="1600" dirty="0"/>
              <a:t> </a:t>
            </a:r>
            <a:r>
              <a:rPr lang="fr-FR" sz="1600" dirty="0" err="1"/>
              <a:t>operational</a:t>
            </a:r>
            <a:r>
              <a:rPr lang="fr-FR" sz="1600" dirty="0"/>
              <a:t> control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much</a:t>
            </a:r>
            <a:r>
              <a:rPr lang="fr-FR" sz="1600" dirty="0"/>
              <a:t> more </a:t>
            </a:r>
            <a:r>
              <a:rPr lang="fr-FR" sz="1600" dirty="0" err="1"/>
              <a:t>critical</a:t>
            </a:r>
            <a:r>
              <a:rPr lang="fr-FR" sz="1600" dirty="0"/>
              <a:t> (</a:t>
            </a:r>
            <a:r>
              <a:rPr lang="fr-FR" sz="1600" dirty="0" err="1"/>
              <a:t>feasibility</a:t>
            </a:r>
            <a:r>
              <a:rPr lang="fr-FR" sz="1600" dirty="0"/>
              <a:t> to </a:t>
            </a:r>
            <a:r>
              <a:rPr lang="fr-FR" sz="1600" dirty="0" err="1"/>
              <a:t>be</a:t>
            </a:r>
            <a:r>
              <a:rPr lang="fr-FR" sz="1600" dirty="0"/>
              <a:t> </a:t>
            </a:r>
            <a:r>
              <a:rPr lang="fr-FR" sz="1600" dirty="0" err="1"/>
              <a:t>demonstrated</a:t>
            </a:r>
            <a:r>
              <a:rPr lang="fr-FR" sz="1600" dirty="0"/>
              <a:t>).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7064DA2-1476-87C9-E138-F5333A03E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343" y="4946948"/>
            <a:ext cx="10992651" cy="1810691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fr-FR" sz="1600" b="1" dirty="0" err="1">
                <a:solidFill>
                  <a:schemeClr val="tx1"/>
                </a:solidFill>
              </a:rPr>
              <a:t>Considering</a:t>
            </a:r>
            <a:r>
              <a:rPr lang="fr-FR" sz="1600" b="1" dirty="0">
                <a:solidFill>
                  <a:schemeClr val="tx1"/>
                </a:solidFill>
              </a:rPr>
              <a:t> the new operation mode </a:t>
            </a:r>
            <a:r>
              <a:rPr lang="fr-FR" sz="1600" b="1" dirty="0" err="1">
                <a:solidFill>
                  <a:schemeClr val="tx1"/>
                </a:solidFill>
              </a:rPr>
              <a:t>specification</a:t>
            </a:r>
            <a:r>
              <a:rPr lang="fr-FR" sz="1600" b="1" dirty="0">
                <a:solidFill>
                  <a:schemeClr val="tx1"/>
                </a:solidFill>
              </a:rPr>
              <a:t>, </a:t>
            </a:r>
            <a:r>
              <a:rPr lang="fr-FR" sz="1600" b="1" dirty="0" err="1">
                <a:solidFill>
                  <a:schemeClr val="tx1"/>
                </a:solidFill>
              </a:rPr>
              <a:t>energy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b="1" dirty="0" err="1">
                <a:solidFill>
                  <a:schemeClr val="tx1"/>
                </a:solidFill>
              </a:rPr>
              <a:t>price</a:t>
            </a:r>
            <a:r>
              <a:rPr lang="fr-FR" sz="1600" b="1" dirty="0">
                <a:solidFill>
                  <a:schemeClr val="tx1"/>
                </a:solidFill>
              </a:rPr>
              <a:t> increase and budget </a:t>
            </a:r>
            <a:r>
              <a:rPr lang="fr-FR" sz="1600" b="1" dirty="0" err="1">
                <a:solidFill>
                  <a:schemeClr val="tx1"/>
                </a:solidFill>
              </a:rPr>
              <a:t>constraints</a:t>
            </a:r>
            <a:r>
              <a:rPr lang="fr-FR" sz="1600" b="1" dirty="0">
                <a:solidFill>
                  <a:schemeClr val="tx1"/>
                </a:solidFill>
              </a:rPr>
              <a:t>, </a:t>
            </a:r>
            <a:r>
              <a:rPr lang="fr-FR" sz="1600" b="1" dirty="0" err="1">
                <a:solidFill>
                  <a:schemeClr val="tx1"/>
                </a:solidFill>
              </a:rPr>
              <a:t>we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b="1" dirty="0" err="1">
                <a:solidFill>
                  <a:schemeClr val="tx1"/>
                </a:solidFill>
              </a:rPr>
              <a:t>now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b="1" dirty="0" err="1">
                <a:solidFill>
                  <a:schemeClr val="tx1"/>
                </a:solidFill>
              </a:rPr>
              <a:t>consider</a:t>
            </a:r>
            <a:r>
              <a:rPr lang="fr-FR" sz="1600" b="1" dirty="0">
                <a:solidFill>
                  <a:schemeClr val="tx1"/>
                </a:solidFill>
              </a:rPr>
              <a:t> the </a:t>
            </a:r>
            <a:r>
              <a:rPr lang="fr-FR" sz="1600" b="1" dirty="0" err="1">
                <a:solidFill>
                  <a:schemeClr val="tx1"/>
                </a:solidFill>
              </a:rPr>
              <a:t>following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b="1" dirty="0" err="1">
                <a:solidFill>
                  <a:schemeClr val="tx1"/>
                </a:solidFill>
              </a:rPr>
              <a:t>two</a:t>
            </a:r>
            <a:r>
              <a:rPr lang="fr-FR" sz="1600" b="1" dirty="0">
                <a:solidFill>
                  <a:schemeClr val="tx1"/>
                </a:solidFill>
              </a:rPr>
              <a:t>-phase </a:t>
            </a:r>
            <a:r>
              <a:rPr lang="fr-FR" sz="1600" b="1" dirty="0" err="1">
                <a:solidFill>
                  <a:schemeClr val="tx1"/>
                </a:solidFill>
              </a:rPr>
              <a:t>strategy</a:t>
            </a:r>
            <a:r>
              <a:rPr lang="fr-FR" sz="1600" b="1" dirty="0">
                <a:solidFill>
                  <a:schemeClr val="tx1"/>
                </a:solidFill>
              </a:rPr>
              <a:t> as the </a:t>
            </a:r>
            <a:r>
              <a:rPr lang="fr-FR" sz="1600" b="1" dirty="0" err="1">
                <a:solidFill>
                  <a:schemeClr val="tx1"/>
                </a:solidFill>
              </a:rPr>
              <a:t>most</a:t>
            </a:r>
            <a:r>
              <a:rPr lang="fr-FR" sz="1600" b="1" dirty="0">
                <a:solidFill>
                  <a:schemeClr val="tx1"/>
                </a:solidFill>
              </a:rPr>
              <a:t> attractive for the HC :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b="1" i="1" u="sng" dirty="0"/>
              <a:t>Phase 1</a:t>
            </a:r>
            <a:r>
              <a:rPr lang="fr-FR" sz="1600" b="1" dirty="0"/>
              <a:t> : </a:t>
            </a:r>
            <a:r>
              <a:rPr lang="fr-FR" sz="1600" b="1" dirty="0" err="1"/>
              <a:t>begin</a:t>
            </a:r>
            <a:r>
              <a:rPr lang="fr-FR" sz="1600" b="1" dirty="0"/>
              <a:t> with 1 passive NC HC 4H of the ESRF-EBS type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b="1" i="1" u="sng" dirty="0"/>
              <a:t>Phase 2</a:t>
            </a:r>
            <a:r>
              <a:rPr lang="fr-FR" sz="1600" b="1" dirty="0"/>
              <a:t> : </a:t>
            </a:r>
            <a:r>
              <a:rPr lang="fr-FR" sz="1600" b="1" dirty="0" err="1"/>
              <a:t>after</a:t>
            </a:r>
            <a:r>
              <a:rPr lang="fr-FR" sz="1600" b="1" dirty="0"/>
              <a:t> </a:t>
            </a:r>
            <a:r>
              <a:rPr lang="fr-FR" sz="1600" b="1" dirty="0" err="1"/>
              <a:t>experience</a:t>
            </a:r>
            <a:r>
              <a:rPr lang="fr-FR" sz="1600" b="1" dirty="0"/>
              <a:t> feedback, if </a:t>
            </a:r>
            <a:r>
              <a:rPr lang="fr-FR" sz="1600" b="1" dirty="0" err="1"/>
              <a:t>needed</a:t>
            </a:r>
            <a:r>
              <a:rPr lang="fr-FR" sz="1600" b="1" dirty="0"/>
              <a:t>, </a:t>
            </a:r>
            <a:r>
              <a:rPr lang="fr-FR" sz="1600" b="1" dirty="0" err="1"/>
              <a:t>add</a:t>
            </a:r>
            <a:r>
              <a:rPr lang="fr-FR" sz="1600" b="1" dirty="0"/>
              <a:t> a power coupler + power source (SSA based on </a:t>
            </a:r>
            <a:r>
              <a:rPr lang="fr-FR" sz="1600" b="1" dirty="0" err="1"/>
              <a:t>GaN</a:t>
            </a:r>
            <a:r>
              <a:rPr lang="fr-FR" sz="1600" b="1" dirty="0"/>
              <a:t>) to </a:t>
            </a:r>
            <a:r>
              <a:rPr lang="fr-FR" sz="1600" b="1" dirty="0" err="1"/>
              <a:t>convert</a:t>
            </a:r>
            <a:r>
              <a:rPr lang="fr-FR" sz="1600" b="1" dirty="0"/>
              <a:t> the passive cavity </a:t>
            </a:r>
            <a:r>
              <a:rPr lang="fr-FR" sz="1600" b="1" dirty="0" err="1"/>
              <a:t>into</a:t>
            </a:r>
            <a:r>
              <a:rPr lang="fr-FR" sz="1600" b="1" dirty="0"/>
              <a:t> an active one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4110989-1300-E23B-FFFD-78D06F3DD0C4}"/>
              </a:ext>
            </a:extLst>
          </p:cNvPr>
          <p:cNvSpPr txBox="1"/>
          <p:nvPr/>
        </p:nvSpPr>
        <p:spPr>
          <a:xfrm>
            <a:off x="4755145" y="892098"/>
            <a:ext cx="208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SC HC vs. NC HC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E7745BE-C4A0-370A-5436-00CF0543B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26th ESLS RF workshop(2023), Elettra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490A669-868D-02CE-7518-578E4EC2C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D67F6F-7458-4595-AC12-35845F6040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8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82"/>
    </mc:Choice>
    <mc:Fallback xmlns="">
      <p:transition spd="slow" advTm="11288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3E1FFC0A-06A1-49FC-70A6-0546BC5792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3592" y="841879"/>
            <a:ext cx="3847173" cy="291640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906C940-52F7-92F5-2F12-E8E1B48214E9}"/>
              </a:ext>
            </a:extLst>
          </p:cNvPr>
          <p:cNvSpPr txBox="1"/>
          <p:nvPr/>
        </p:nvSpPr>
        <p:spPr>
          <a:xfrm>
            <a:off x="356753" y="3375132"/>
            <a:ext cx="686923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LCBI </a:t>
            </a:r>
            <a:r>
              <a:rPr lang="fr-FR" dirty="0" err="1"/>
              <a:t>threshold</a:t>
            </a:r>
            <a:r>
              <a:rPr lang="fr-FR" dirty="0"/>
              <a:t> for SOLEIL II case with 1 cavity </a:t>
            </a:r>
            <a:r>
              <a:rPr lang="fr-FR" dirty="0" err="1"/>
              <a:t>is</a:t>
            </a:r>
            <a:r>
              <a:rPr lang="fr-FR" dirty="0"/>
              <a:t> a factor of </a:t>
            </a:r>
            <a:r>
              <a:rPr lang="fr-FR" dirty="0" err="1"/>
              <a:t>almost</a:t>
            </a:r>
            <a:r>
              <a:rPr lang="fr-FR" dirty="0"/>
              <a:t> 8 </a:t>
            </a:r>
            <a:r>
              <a:rPr lang="fr-FR" dirty="0" err="1"/>
              <a:t>lower</a:t>
            </a:r>
            <a:r>
              <a:rPr lang="fr-FR" dirty="0"/>
              <a:t> than ESRF-EBS case with 3 cavities !!</a:t>
            </a:r>
          </a:p>
          <a:p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Mitigations : HOM </a:t>
            </a:r>
            <a:r>
              <a:rPr lang="fr-FR" dirty="0" err="1"/>
              <a:t>dampers</a:t>
            </a:r>
            <a:r>
              <a:rPr lang="fr-FR" dirty="0"/>
              <a:t> and/or longitudinal </a:t>
            </a:r>
            <a:r>
              <a:rPr lang="fr-FR" dirty="0" err="1"/>
              <a:t>b.b.b</a:t>
            </a:r>
            <a:r>
              <a:rPr lang="fr-FR" dirty="0"/>
              <a:t>. feedback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2373F7B-E9C3-C2A1-BD1C-0CD2B71EDF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6090" y="793964"/>
            <a:ext cx="2702405" cy="25386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58C04173-998F-C55C-3223-0D2D62593619}"/>
                  </a:ext>
                </a:extLst>
              </p:cNvPr>
              <p:cNvSpPr txBox="1"/>
              <p:nvPr/>
            </p:nvSpPr>
            <p:spPr>
              <a:xfrm>
                <a:off x="1290664" y="1424969"/>
                <a:ext cx="1954381" cy="1400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700" dirty="0"/>
                  <a:t>2-cell cavity</a:t>
                </a:r>
              </a:p>
              <a:p>
                <a:r>
                  <a:rPr lang="en-US" sz="1700" dirty="0"/>
                  <a:t>Rs = 2,4 </a:t>
                </a:r>
                <a14:m>
                  <m:oMath xmlns:m="http://schemas.openxmlformats.org/officeDocument/2006/math">
                    <m:r>
                      <a:rPr lang="fr-FR" sz="170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m:rPr>
                        <m:sty m:val="p"/>
                      </m:rPr>
                      <a:rPr lang="fr-FR" sz="170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fr-FR" sz="1700" b="0" i="0" smtClean="0">
                        <a:latin typeface="Cambria Math" panose="02040503050406030204" pitchFamily="18" charset="0"/>
                      </a:rPr>
                      <m:t> /</m:t>
                    </m:r>
                  </m:oMath>
                </a14:m>
                <a:r>
                  <a:rPr lang="en-US" sz="1700" dirty="0"/>
                  <a:t> cav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7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17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700" dirty="0"/>
                  <a:t> = 36 000</a:t>
                </a:r>
              </a:p>
              <a:p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700" dirty="0"/>
                  <a:t> = </a:t>
                </a:r>
                <a14:m>
                  <m:oMath xmlns:m="http://schemas.openxmlformats.org/officeDocument/2006/math">
                    <m:r>
                      <a:rPr lang="fr-FR" sz="1700" b="0" i="1" smtClean="0">
                        <a:latin typeface="Cambria Math" panose="02040503050406030204" pitchFamily="18" charset="0"/>
                      </a:rPr>
                      <m:t>65 </m:t>
                    </m:r>
                    <m:r>
                      <m:rPr>
                        <m:sty m:val="p"/>
                      </m:rPr>
                      <a:rPr lang="fr-FR" sz="17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1700" dirty="0"/>
                  <a:t> / </a:t>
                </a:r>
                <a:r>
                  <a:rPr lang="en-US" sz="1700" dirty="0" err="1"/>
                  <a:t>cav</a:t>
                </a:r>
                <a:endParaRPr lang="en-US" sz="17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7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700" i="1" dirty="0" err="1">
                            <a:latin typeface="Cambria Math" panose="02040503050406030204" pitchFamily="18" charset="0"/>
                          </a:rPr>
                          <m:t>𝑐𝑎𝑣</m:t>
                        </m:r>
                      </m:sub>
                    </m:sSub>
                  </m:oMath>
                </a14:m>
                <a:r>
                  <a:rPr lang="en-US" sz="1700" dirty="0"/>
                  <a:t>= 1</a:t>
                </a:r>
                <a:endParaRPr lang="fr-FR" sz="170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58C04173-998F-C55C-3223-0D2D62593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664" y="1424969"/>
                <a:ext cx="1954381" cy="1400383"/>
              </a:xfrm>
              <a:prstGeom prst="rect">
                <a:avLst/>
              </a:prstGeom>
              <a:blipFill>
                <a:blip r:embed="rId4"/>
                <a:stretch>
                  <a:fillRect l="-2188" t="-1747" r="-313" b="-52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re 1">
            <a:extLst>
              <a:ext uri="{FF2B5EF4-FFF2-40B4-BE49-F238E27FC236}">
                <a16:creationId xmlns:a16="http://schemas.microsoft.com/office/drawing/2014/main" id="{26E67B6E-AA69-C854-5489-DC03A477C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838" y="193675"/>
            <a:ext cx="9663112" cy="565150"/>
          </a:xfrm>
        </p:spPr>
        <p:txBody>
          <a:bodyPr/>
          <a:lstStyle/>
          <a:p>
            <a:r>
              <a:rPr lang="fr-FR" dirty="0"/>
              <a:t>ESRF-EBS 4th HC (1.41 GHz)</a:t>
            </a:r>
            <a:endParaRPr lang="en-US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4FFB59C-2316-B6A7-9394-D7206E13E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8754" y="3860157"/>
            <a:ext cx="3792011" cy="268740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E8DE097-98E3-AAC1-1418-AB1F19221FDE}"/>
              </a:ext>
            </a:extLst>
          </p:cNvPr>
          <p:cNvSpPr txBox="1"/>
          <p:nvPr/>
        </p:nvSpPr>
        <p:spPr>
          <a:xfrm>
            <a:off x="11242579" y="3655332"/>
            <a:ext cx="841897" cy="30777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GDFIDL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27830B4-8B7E-4EBD-E395-EA487DC25C6A}"/>
              </a:ext>
            </a:extLst>
          </p:cNvPr>
          <p:cNvSpPr txBox="1"/>
          <p:nvPr/>
        </p:nvSpPr>
        <p:spPr>
          <a:xfrm>
            <a:off x="356752" y="4800823"/>
            <a:ext cx="63813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Preliminary simulations show </a:t>
            </a:r>
            <a:r>
              <a:rPr lang="fr-FR" sz="1800" dirty="0" err="1"/>
              <a:t>sufficient</a:t>
            </a:r>
            <a:r>
              <a:rPr lang="fr-FR" sz="1800" dirty="0"/>
              <a:t> HOM </a:t>
            </a:r>
            <a:r>
              <a:rPr lang="fr-FR" sz="1800" dirty="0" err="1"/>
              <a:t>attenuations</a:t>
            </a:r>
            <a:r>
              <a:rPr lang="fr-FR" sz="1800" dirty="0"/>
              <a:t> by using 2 or 3 HOM </a:t>
            </a:r>
            <a:r>
              <a:rPr lang="fr-FR" sz="1800" dirty="0" err="1"/>
              <a:t>dampers</a:t>
            </a:r>
            <a:r>
              <a:rPr lang="fr-FR" sz="1800" dirty="0"/>
              <a:t> per </a:t>
            </a:r>
            <a:r>
              <a:rPr lang="fr-FR" sz="1800" dirty="0" err="1"/>
              <a:t>cell</a:t>
            </a:r>
            <a:endParaRPr lang="fr-FR" dirty="0"/>
          </a:p>
        </p:txBody>
      </p:sp>
      <p:sp>
        <p:nvSpPr>
          <p:cNvPr id="18" name="Flèche : angle droit 17">
            <a:extLst>
              <a:ext uri="{FF2B5EF4-FFF2-40B4-BE49-F238E27FC236}">
                <a16:creationId xmlns:a16="http://schemas.microsoft.com/office/drawing/2014/main" id="{E19EB04E-BF55-852D-9548-6EAAE0B4A2C1}"/>
              </a:ext>
            </a:extLst>
          </p:cNvPr>
          <p:cNvSpPr/>
          <p:nvPr/>
        </p:nvSpPr>
        <p:spPr>
          <a:xfrm rot="5400000">
            <a:off x="6185636" y="5115906"/>
            <a:ext cx="366311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2CB7BC4-AE44-5AE5-78AE-2889F3DB6E82}"/>
              </a:ext>
            </a:extLst>
          </p:cNvPr>
          <p:cNvSpPr txBox="1"/>
          <p:nvPr/>
        </p:nvSpPr>
        <p:spPr>
          <a:xfrm>
            <a:off x="851235" y="6085895"/>
            <a:ext cx="610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ESRF simulations in the </a:t>
            </a:r>
            <a:r>
              <a:rPr lang="fr-FR" sz="1200" i="1" dirty="0" err="1"/>
              <a:t>framework</a:t>
            </a:r>
            <a:r>
              <a:rPr lang="fr-FR" sz="1200" i="1" dirty="0"/>
              <a:t> of WP3 collaboration </a:t>
            </a:r>
            <a:r>
              <a:rPr lang="fr-FR" sz="1200" i="1" dirty="0" err="1"/>
              <a:t>among</a:t>
            </a:r>
            <a:r>
              <a:rPr lang="fr-FR" sz="1200" i="1" dirty="0"/>
              <a:t> ESRF, KEK, and SOLEIL – Design and </a:t>
            </a:r>
            <a:r>
              <a:rPr lang="fr-FR" sz="1200" i="1" dirty="0" err="1"/>
              <a:t>implementation</a:t>
            </a:r>
            <a:r>
              <a:rPr lang="fr-FR" sz="1200" i="1" dirty="0"/>
              <a:t> of a </a:t>
            </a:r>
            <a:r>
              <a:rPr lang="fr-FR" sz="1200" i="1" dirty="0" err="1"/>
              <a:t>harmonic</a:t>
            </a:r>
            <a:r>
              <a:rPr lang="fr-FR" sz="1200" i="1" dirty="0"/>
              <a:t> RF system </a:t>
            </a:r>
            <a:r>
              <a:rPr lang="fr-FR" sz="1200" i="1" dirty="0" err="1"/>
              <a:t>with</a:t>
            </a:r>
            <a:r>
              <a:rPr lang="fr-FR" sz="1200" i="1" dirty="0"/>
              <a:t> TBL compensation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A0DF4BD-1227-5621-DFB0-F717BB6216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26th ESLS RF workshop(2023), Elettra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CB7852-2083-4D9F-93C6-C44148B0F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D67F6F-7458-4595-AC12-35845F6040D3}" type="slidenum">
              <a:rPr lang="en-US" smtClean="0"/>
              <a:t>9</a:t>
            </a:fld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F2EA031-1AC1-EC72-83EA-ABEDD0413C94}"/>
              </a:ext>
            </a:extLst>
          </p:cNvPr>
          <p:cNvSpPr txBox="1"/>
          <p:nvPr/>
        </p:nvSpPr>
        <p:spPr>
          <a:xfrm>
            <a:off x="8692536" y="2115415"/>
            <a:ext cx="856325" cy="3385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w/o HC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EFDF4E7-6FCB-93D8-9FBE-D1A786B0B24E}"/>
              </a:ext>
            </a:extLst>
          </p:cNvPr>
          <p:cNvSpPr txBox="1"/>
          <p:nvPr/>
        </p:nvSpPr>
        <p:spPr>
          <a:xfrm>
            <a:off x="9633819" y="2432608"/>
            <a:ext cx="901209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with HC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0EE90F5-56FC-3B58-934D-1C15687072A9}"/>
              </a:ext>
            </a:extLst>
          </p:cNvPr>
          <p:cNvCxnSpPr>
            <a:cxnSpLocks/>
          </p:cNvCxnSpPr>
          <p:nvPr/>
        </p:nvCxnSpPr>
        <p:spPr>
          <a:xfrm flipH="1">
            <a:off x="9031821" y="2453969"/>
            <a:ext cx="88877" cy="426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F99A6B71-A5D0-3B74-9A1C-4635EE82D1EA}"/>
              </a:ext>
            </a:extLst>
          </p:cNvPr>
          <p:cNvCxnSpPr/>
          <p:nvPr/>
        </p:nvCxnSpPr>
        <p:spPr>
          <a:xfrm flipH="1">
            <a:off x="9816681" y="2792652"/>
            <a:ext cx="88900" cy="3957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16A65801-86CD-6BC9-4D40-A26D1E09A10F}"/>
              </a:ext>
            </a:extLst>
          </p:cNvPr>
          <p:cNvSpPr txBox="1"/>
          <p:nvPr/>
        </p:nvSpPr>
        <p:spPr>
          <a:xfrm>
            <a:off x="9150052" y="4262370"/>
            <a:ext cx="856325" cy="3385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w/o HC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9B99A6B-CC73-F01E-795A-55B3B6E13B26}"/>
              </a:ext>
            </a:extLst>
          </p:cNvPr>
          <p:cNvSpPr txBox="1"/>
          <p:nvPr/>
        </p:nvSpPr>
        <p:spPr>
          <a:xfrm>
            <a:off x="9938238" y="4688942"/>
            <a:ext cx="901209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with HC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2ADD269A-4FA9-0E36-3C05-AC4B3468A2A9}"/>
              </a:ext>
            </a:extLst>
          </p:cNvPr>
          <p:cNvCxnSpPr>
            <a:cxnSpLocks/>
          </p:cNvCxnSpPr>
          <p:nvPr/>
        </p:nvCxnSpPr>
        <p:spPr>
          <a:xfrm flipH="1">
            <a:off x="9489337" y="4600924"/>
            <a:ext cx="88877" cy="426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E9A37064-01AD-36D8-7343-42327D9B569B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10084423" y="5027496"/>
            <a:ext cx="304420" cy="5865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17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05"/>
    </mc:Choice>
    <mc:Fallback xmlns="">
      <p:transition spd="slow" advTm="3320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1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3.4|5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8"/>
</p:tagLst>
</file>

<file path=ppt/theme/theme1.xml><?xml version="1.0" encoding="utf-8"?>
<a:theme xmlns:a="http://schemas.openxmlformats.org/drawingml/2006/main" name="SOLEIL - 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MAC3_RFsystems-V2</Template>
  <TotalTime>5892</TotalTime>
  <Words>2103</Words>
  <Application>Microsoft Office PowerPoint</Application>
  <PresentationFormat>Grand écran</PresentationFormat>
  <Paragraphs>255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30" baseType="lpstr">
      <vt:lpstr>Söhne</vt:lpstr>
      <vt:lpstr>Arial</vt:lpstr>
      <vt:lpstr>Calibri</vt:lpstr>
      <vt:lpstr>Cambria Math</vt:lpstr>
      <vt:lpstr>Helvetica</vt:lpstr>
      <vt:lpstr>Open Sans</vt:lpstr>
      <vt:lpstr>Symbol</vt:lpstr>
      <vt:lpstr>Times New Roman</vt:lpstr>
      <vt:lpstr>Wingdings</vt:lpstr>
      <vt:lpstr>SOLEIL - fond blanc</vt:lpstr>
      <vt:lpstr>Conception personnalisée</vt:lpstr>
      <vt:lpstr>RF technology in SOLEIL II</vt:lpstr>
      <vt:lpstr>SOLEIL II</vt:lpstr>
      <vt:lpstr>Main SR parameters &amp; fundamental RF specifications</vt:lpstr>
      <vt:lpstr>RF Activities</vt:lpstr>
      <vt:lpstr>352 MHz fundamental cavities (MC)</vt:lpstr>
      <vt:lpstr>Longitudinal impedance</vt:lpstr>
      <vt:lpstr>Présentation PowerPoint</vt:lpstr>
      <vt:lpstr>Présentation PowerPoint</vt:lpstr>
      <vt:lpstr>ESRF-EBS 4th HC (1.41 GHz)</vt:lpstr>
      <vt:lpstr>352 MHz Power Sources</vt:lpstr>
      <vt:lpstr>Power Supply Upgrade</vt:lpstr>
      <vt:lpstr>Power Supply Upgrade</vt:lpstr>
      <vt:lpstr>Upgrade of the SSA supervision system</vt:lpstr>
      <vt:lpstr>Power Source layout</vt:lpstr>
      <vt:lpstr>Digital LLRF, we played with some devices … </vt:lpstr>
      <vt:lpstr>Présentation PowerPoint</vt:lpstr>
      <vt:lpstr>Présentation PowerPoint</vt:lpstr>
      <vt:lpstr>Summary</vt:lpstr>
      <vt:lpstr>Thanks to the SOLEIL II project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 technology in SOLEIL 2</dc:title>
  <dc:creator>ZHAO Lu</dc:creator>
  <cp:lastModifiedBy>ZHAO Lu</cp:lastModifiedBy>
  <cp:revision>54</cp:revision>
  <dcterms:created xsi:type="dcterms:W3CDTF">2023-10-18T20:25:09Z</dcterms:created>
  <dcterms:modified xsi:type="dcterms:W3CDTF">2023-11-07T21:01:54Z</dcterms:modified>
</cp:coreProperties>
</file>