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66" r:id="rId4"/>
    <p:sldId id="281" r:id="rId5"/>
    <p:sldId id="294" r:id="rId6"/>
    <p:sldId id="284" r:id="rId7"/>
    <p:sldId id="295" r:id="rId8"/>
    <p:sldId id="283" r:id="rId9"/>
    <p:sldId id="287" r:id="rId10"/>
    <p:sldId id="290" r:id="rId11"/>
    <p:sldId id="291" r:id="rId12"/>
    <p:sldId id="292" r:id="rId13"/>
    <p:sldId id="293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34" autoAdjust="0"/>
    <p:restoredTop sz="94672" autoAdjust="0"/>
  </p:normalViewPr>
  <p:slideViewPr>
    <p:cSldViewPr showGuides="1">
      <p:cViewPr varScale="1">
        <p:scale>
          <a:sx n="110" d="100"/>
          <a:sy n="110" d="100"/>
        </p:scale>
        <p:origin x="120" y="56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.desy.de\group\mhfe\4all\public\mhfe\PETRA-IV\MicroTCA\Messungen\Copy%20of%20Gainkurve_100W_Verst&#228;rke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Damping Pout SSA 10W(blue), 15W, 60W (orange), 85W (grey)</a:t>
            </a:r>
          </a:p>
        </c:rich>
      </c:tx>
      <c:layout>
        <c:manualLayout>
          <c:xMode val="edge"/>
          <c:yMode val="edge"/>
          <c:x val="0.1618609929078014"/>
          <c:y val="5.4329371816638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5052471157573895E-2"/>
          <c:y val="0.10601029071049162"/>
          <c:w val="0.89958210739671773"/>
          <c:h val="0.80884852595113577"/>
        </c:manualLayout>
      </c:layout>
      <c:scatterChart>
        <c:scatterStyle val="smoothMarker"/>
        <c:varyColors val="0"/>
        <c:ser>
          <c:idx val="0"/>
          <c:order val="0"/>
          <c:tx>
            <c:v>Fast_Feedback(MIMO)_Dämpfung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'10W'!$A$2:$A$18</c:f>
              <c:numCache>
                <c:formatCode>General</c:formatCode>
                <c:ptCount val="17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</c:numCache>
            </c:numRef>
          </c:xVal>
          <c:yVal>
            <c:numRef>
              <c:f>'10W'!$D$2:$D$18</c:f>
              <c:numCache>
                <c:formatCode>General</c:formatCode>
                <c:ptCount val="17"/>
                <c:pt idx="0">
                  <c:v>-47.8</c:v>
                </c:pt>
                <c:pt idx="1">
                  <c:v>-40.4</c:v>
                </c:pt>
                <c:pt idx="2">
                  <c:v>-34.799999999999997</c:v>
                </c:pt>
                <c:pt idx="3">
                  <c:v>-30.7</c:v>
                </c:pt>
                <c:pt idx="4">
                  <c:v>-28.2</c:v>
                </c:pt>
                <c:pt idx="5">
                  <c:v>-26.1</c:v>
                </c:pt>
                <c:pt idx="6">
                  <c:v>-24.3</c:v>
                </c:pt>
                <c:pt idx="7">
                  <c:v>-22.8</c:v>
                </c:pt>
                <c:pt idx="8">
                  <c:v>-21.3</c:v>
                </c:pt>
                <c:pt idx="9">
                  <c:v>-20</c:v>
                </c:pt>
                <c:pt idx="10">
                  <c:v>-18.8</c:v>
                </c:pt>
                <c:pt idx="11">
                  <c:v>-14.1</c:v>
                </c:pt>
                <c:pt idx="12">
                  <c:v>-9.5</c:v>
                </c:pt>
                <c:pt idx="13">
                  <c:v>-2.4</c:v>
                </c:pt>
                <c:pt idx="14">
                  <c:v>1.2</c:v>
                </c:pt>
                <c:pt idx="15">
                  <c:v>1</c:v>
                </c:pt>
                <c:pt idx="16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D3-4A67-9A5B-FB2DDC4733B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'10W'!$A$2:$A$18</c:f>
              <c:numCache>
                <c:formatCode>General</c:formatCode>
                <c:ptCount val="17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</c:numCache>
            </c:numRef>
          </c:xVal>
          <c:yVal>
            <c:numRef>
              <c:f>'10W'!$E$2:$E$18</c:f>
              <c:numCache>
                <c:formatCode>General</c:formatCode>
                <c:ptCount val="17"/>
                <c:pt idx="0">
                  <c:v>-47.4</c:v>
                </c:pt>
                <c:pt idx="1">
                  <c:v>-39.4</c:v>
                </c:pt>
                <c:pt idx="2">
                  <c:v>-33</c:v>
                </c:pt>
                <c:pt idx="3">
                  <c:v>-29.3</c:v>
                </c:pt>
                <c:pt idx="4">
                  <c:v>-26.3</c:v>
                </c:pt>
                <c:pt idx="5">
                  <c:v>-24.1</c:v>
                </c:pt>
                <c:pt idx="6">
                  <c:v>-22.7</c:v>
                </c:pt>
                <c:pt idx="7">
                  <c:v>-20.6</c:v>
                </c:pt>
                <c:pt idx="8">
                  <c:v>-19.3</c:v>
                </c:pt>
                <c:pt idx="9">
                  <c:v>-18</c:v>
                </c:pt>
                <c:pt idx="10">
                  <c:v>-16.8</c:v>
                </c:pt>
                <c:pt idx="11">
                  <c:v>-11.3</c:v>
                </c:pt>
                <c:pt idx="12">
                  <c:v>-6.3</c:v>
                </c:pt>
                <c:pt idx="13">
                  <c:v>3.4</c:v>
                </c:pt>
                <c:pt idx="14">
                  <c:v>1.8</c:v>
                </c:pt>
                <c:pt idx="15">
                  <c:v>1</c:v>
                </c:pt>
                <c:pt idx="16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D3-4A67-9A5B-FB2DDC4733B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'10W'!$A$2:$A$18</c:f>
              <c:numCache>
                <c:formatCode>General</c:formatCode>
                <c:ptCount val="17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</c:numCache>
            </c:numRef>
          </c:xVal>
          <c:yVal>
            <c:numRef>
              <c:f>'10W'!$G$2:$G$18</c:f>
              <c:numCache>
                <c:formatCode>General</c:formatCode>
                <c:ptCount val="17"/>
                <c:pt idx="0">
                  <c:v>-43.100000000000009</c:v>
                </c:pt>
                <c:pt idx="1">
                  <c:v>-35</c:v>
                </c:pt>
                <c:pt idx="2">
                  <c:v>-27.799999999999997</c:v>
                </c:pt>
                <c:pt idx="3">
                  <c:v>-23.700000000000003</c:v>
                </c:pt>
                <c:pt idx="4">
                  <c:v>-20.9</c:v>
                </c:pt>
                <c:pt idx="5">
                  <c:v>-18</c:v>
                </c:pt>
                <c:pt idx="6">
                  <c:v>-16.300000000000004</c:v>
                </c:pt>
                <c:pt idx="7">
                  <c:v>-13.600000000000001</c:v>
                </c:pt>
                <c:pt idx="8">
                  <c:v>-12</c:v>
                </c:pt>
                <c:pt idx="9">
                  <c:v>-10.100000000000001</c:v>
                </c:pt>
                <c:pt idx="10">
                  <c:v>-9.1000000000000014</c:v>
                </c:pt>
                <c:pt idx="11">
                  <c:v>-0.80000000000000426</c:v>
                </c:pt>
                <c:pt idx="12">
                  <c:v>5.4000000000000021</c:v>
                </c:pt>
                <c:pt idx="13">
                  <c:v>3.1000000000000014</c:v>
                </c:pt>
                <c:pt idx="14">
                  <c:v>2</c:v>
                </c:pt>
                <c:pt idx="15">
                  <c:v>1.1999999999999957</c:v>
                </c:pt>
                <c:pt idx="16">
                  <c:v>0.89999999999999858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D3-4A67-9A5B-FB2DDC473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839360"/>
        <c:axId val="1173954560"/>
      </c:scatterChart>
      <c:valAx>
        <c:axId val="115983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/>
                  <a:t>Finter/kHz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73954560"/>
        <c:crosses val="autoZero"/>
        <c:crossBetween val="midCat"/>
      </c:valAx>
      <c:valAx>
        <c:axId val="117395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9839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52" y="349611"/>
            <a:ext cx="11593288" cy="1855254"/>
          </a:xfrm>
        </p:spPr>
        <p:txBody>
          <a:bodyPr/>
          <a:lstStyle/>
          <a:p>
            <a:r>
              <a:rPr lang="en-US" dirty="0"/>
              <a:t>PETRA IV RF System Amplitude</a:t>
            </a:r>
            <a:br>
              <a:rPr lang="en-US" dirty="0"/>
            </a:br>
            <a:r>
              <a:rPr lang="en-US" dirty="0"/>
              <a:t>and Phase Control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3352" y="2387929"/>
            <a:ext cx="11376025" cy="1525787"/>
          </a:xfrm>
        </p:spPr>
        <p:txBody>
          <a:bodyPr/>
          <a:lstStyle/>
          <a:p>
            <a:r>
              <a:rPr lang="en-US" dirty="0"/>
              <a:t>First tests of the µTCA based digital amplitude &amp; phase control loop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Arvid </a:t>
            </a:r>
            <a:r>
              <a:rPr lang="en-US" dirty="0" err="1"/>
              <a:t>Eislage</a:t>
            </a:r>
            <a:endParaRPr lang="en-US" dirty="0"/>
          </a:p>
          <a:p>
            <a:r>
              <a:rPr lang="en-US" dirty="0"/>
              <a:t>Hamburg, 2021-11-09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02 Control loop operation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6839520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System MIMO controller parameter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8BEBC6-EACF-47FC-9798-9B70EAAC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96752"/>
            <a:ext cx="6279034" cy="47733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6A4E13-D5F3-4C7F-81F3-BE895AF0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6021288"/>
            <a:ext cx="8020050" cy="238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57E1A3-2D5B-42BA-8F2D-D2653FBAB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875656"/>
            <a:ext cx="3200400" cy="2057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56CBE6-33DE-427D-90B0-E90CBA692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359" y="4000847"/>
            <a:ext cx="3943350" cy="18764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30C1AF9-54CD-4462-889A-B619A992B165}"/>
              </a:ext>
            </a:extLst>
          </p:cNvPr>
          <p:cNvSpPr txBox="1"/>
          <p:nvPr/>
        </p:nvSpPr>
        <p:spPr>
          <a:xfrm>
            <a:off x="7464152" y="737409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MIMO - Multiple In Multiple Out</a:t>
            </a:r>
          </a:p>
          <a:p>
            <a:endParaRPr lang="en-US" sz="1600" dirty="0"/>
          </a:p>
          <a:p>
            <a:r>
              <a:rPr lang="en-US" sz="1600" dirty="0"/>
              <a:t>Example PI Controller Ts and Ki translated </a:t>
            </a:r>
          </a:p>
          <a:p>
            <a:r>
              <a:rPr lang="en-US" sz="1600" dirty="0"/>
              <a:t>In MIMO Controller Coefficients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121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892775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03	Disturbance Feedforward Control</a:t>
            </a:r>
          </a:p>
          <a:p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Control loop damping spectrum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C2781C-E065-41FE-9FD8-FC524D4E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24744"/>
            <a:ext cx="10727631" cy="432048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57B6BF-F045-4C09-AF56-DDBADE3CA465}"/>
              </a:ext>
            </a:extLst>
          </p:cNvPr>
          <p:cNvSpPr txBox="1"/>
          <p:nvPr/>
        </p:nvSpPr>
        <p:spPr>
          <a:xfrm>
            <a:off x="1703512" y="2370366"/>
            <a:ext cx="181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MIMO OFF</a:t>
            </a:r>
            <a:r>
              <a:rPr lang="en-GB" sz="1600" dirty="0"/>
              <a:t>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9AD0FD-01C8-4EC4-8742-2E549B01A6BE}"/>
              </a:ext>
            </a:extLst>
          </p:cNvPr>
          <p:cNvSpPr txBox="1"/>
          <p:nvPr/>
        </p:nvSpPr>
        <p:spPr>
          <a:xfrm>
            <a:off x="6655789" y="2370366"/>
            <a:ext cx="181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MIMO ON</a:t>
            </a:r>
            <a:r>
              <a:rPr lang="en-GB" sz="1600" dirty="0"/>
              <a:t>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3EDCF2E-3147-44B6-94D3-F6FF94B2630B}"/>
              </a:ext>
            </a:extLst>
          </p:cNvPr>
          <p:cNvSpPr txBox="1"/>
          <p:nvPr/>
        </p:nvSpPr>
        <p:spPr>
          <a:xfrm>
            <a:off x="479376" y="5791441"/>
            <a:ext cx="996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Damping effect of interfering signal at 2 kHz carrier at 499.736634 MHz, noise threshold 40 dB below carrier </a:t>
            </a:r>
          </a:p>
        </p:txBody>
      </p:sp>
    </p:spTree>
    <p:extLst>
      <p:ext uri="{BB962C8B-B14F-4D97-AF65-F5344CB8AC3E}">
        <p14:creationId xmlns:p14="http://schemas.microsoft.com/office/powerpoint/2010/main" val="214032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892775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03	Disturbance Feedforward Control</a:t>
            </a:r>
          </a:p>
          <a:p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3" y="728005"/>
            <a:ext cx="6145729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Control loop damping different SSA output power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2949CF7-93BB-4B80-8CD6-E6EDA7ADB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39283"/>
              </p:ext>
            </p:extLst>
          </p:nvPr>
        </p:nvGraphicFramePr>
        <p:xfrm>
          <a:off x="791578" y="1124744"/>
          <a:ext cx="10021639" cy="477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22212A2-A2AB-4BDF-B9D8-6EFE21365C92}"/>
              </a:ext>
            </a:extLst>
          </p:cNvPr>
          <p:cNvSpPr txBox="1"/>
          <p:nvPr/>
        </p:nvSpPr>
        <p:spPr>
          <a:xfrm>
            <a:off x="505665" y="2348880"/>
            <a:ext cx="45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Damping/dB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937E0-582B-460C-95BA-38E96E6ED5A2}"/>
              </a:ext>
            </a:extLst>
          </p:cNvPr>
          <p:cNvSpPr txBox="1"/>
          <p:nvPr/>
        </p:nvSpPr>
        <p:spPr>
          <a:xfrm>
            <a:off x="1055440" y="5903665"/>
            <a:ext cx="994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Control loop damping interfering signal at different output power stages of the Solid State Amplifier     </a:t>
            </a:r>
          </a:p>
        </p:txBody>
      </p:sp>
    </p:spTree>
    <p:extLst>
      <p:ext uri="{BB962C8B-B14F-4D97-AF65-F5344CB8AC3E}">
        <p14:creationId xmlns:p14="http://schemas.microsoft.com/office/powerpoint/2010/main" val="111068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892775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03	Disturbance Feedforward Control</a:t>
            </a:r>
          </a:p>
          <a:p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673484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Control loop damping simulation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D35972-9E57-49BD-A522-ABAA6F575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576" y="1051613"/>
            <a:ext cx="5726847" cy="46816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7CE0494-DB7F-4812-9D1C-3C3CF29AFAD5}"/>
              </a:ext>
            </a:extLst>
          </p:cNvPr>
          <p:cNvSpPr txBox="1"/>
          <p:nvPr/>
        </p:nvSpPr>
        <p:spPr>
          <a:xfrm>
            <a:off x="926131" y="5791441"/>
            <a:ext cx="9679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Simulation from S. Pfeiffer (DESY dep. MSK) for the given interfering signal and Control Loop parameters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DF8156-A528-4B33-9E98-0C7BA8036985}"/>
              </a:ext>
            </a:extLst>
          </p:cNvPr>
          <p:cNvSpPr txBox="1"/>
          <p:nvPr/>
        </p:nvSpPr>
        <p:spPr>
          <a:xfrm>
            <a:off x="220413" y="1403172"/>
            <a:ext cx="2847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Simulation tool </a:t>
            </a:r>
            <a:r>
              <a:rPr lang="en-GB" sz="1600" dirty="0" err="1"/>
              <a:t>Matlab</a:t>
            </a:r>
            <a:r>
              <a:rPr lang="en-GB" sz="1600" dirty="0"/>
              <a:t> </a:t>
            </a:r>
          </a:p>
          <a:p>
            <a:r>
              <a:rPr lang="en-GB" sz="1600" dirty="0"/>
              <a:t>Ts = 0.9008</a:t>
            </a:r>
          </a:p>
          <a:p>
            <a:r>
              <a:rPr lang="en-GB" sz="1600" dirty="0"/>
              <a:t>Ki = -0.89</a:t>
            </a:r>
          </a:p>
          <a:p>
            <a:r>
              <a:rPr lang="en-GB" sz="1600" dirty="0"/>
              <a:t>FB Gain 0.5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083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4735574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          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                            </a:t>
            </a:r>
            <a:r>
              <a:rPr lang="de-DE" dirty="0" err="1"/>
              <a:t>attention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Arvid </a:t>
            </a:r>
            <a:r>
              <a:rPr lang="de-DE" dirty="0" err="1"/>
              <a:t>Eislage</a:t>
            </a:r>
            <a:endParaRPr lang="de-DE" dirty="0"/>
          </a:p>
          <a:p>
            <a:r>
              <a:rPr lang="de-DE" dirty="0"/>
              <a:t>MHF-E</a:t>
            </a:r>
          </a:p>
          <a:p>
            <a:r>
              <a:rPr lang="de-DE" dirty="0"/>
              <a:t>arvid.eislage@desy.de</a:t>
            </a:r>
          </a:p>
          <a:p>
            <a:r>
              <a:rPr lang="de-DE" dirty="0"/>
              <a:t>+494089983332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360" y="116632"/>
            <a:ext cx="11376025" cy="1099777"/>
          </a:xfrm>
        </p:spPr>
        <p:txBody>
          <a:bodyPr/>
          <a:lstStyle/>
          <a:p>
            <a:r>
              <a:rPr lang="en-US" sz="4800" dirty="0"/>
              <a:t>PETRA IV RF System Amplitude and Phase Control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060848"/>
            <a:ext cx="11376025" cy="889339"/>
          </a:xfrm>
        </p:spPr>
        <p:txBody>
          <a:bodyPr/>
          <a:lstStyle/>
          <a:p>
            <a:r>
              <a:rPr lang="en-US" sz="3200" dirty="0"/>
              <a:t>First tests of the µTCA based digital amplitude and phase control loop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Arvid </a:t>
            </a:r>
            <a:r>
              <a:rPr lang="en-US" dirty="0" err="1"/>
              <a:t>Eislage</a:t>
            </a:r>
            <a:endParaRPr lang="en-US" dirty="0"/>
          </a:p>
          <a:p>
            <a:r>
              <a:rPr lang="en-US" dirty="0"/>
              <a:t>Hamburg, 2021-11-09-2021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RF System Amplitude and Phase control at the µTCA Test Stand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9574" y="1372747"/>
            <a:ext cx="6118474" cy="5010249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AutoNum type="arabicPlain"/>
            </a:pPr>
            <a:r>
              <a:rPr lang="en-US" b="1" dirty="0"/>
              <a:t>Test Stand set up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PETRA</a:t>
            </a:r>
            <a:r>
              <a:rPr lang="en-US" dirty="0"/>
              <a:t> IV (DESY IV) RF system overview     </a:t>
            </a:r>
          </a:p>
          <a:p>
            <a:pPr>
              <a:spcAft>
                <a:spcPts val="0"/>
              </a:spcAft>
            </a:pPr>
            <a:r>
              <a:rPr lang="en-US" dirty="0"/>
              <a:t>Test set up</a:t>
            </a:r>
          </a:p>
          <a:p>
            <a:pPr>
              <a:spcAft>
                <a:spcPts val="0"/>
              </a:spcAft>
            </a:pPr>
            <a:r>
              <a:rPr lang="en-US" dirty="0"/>
              <a:t>Plan of the control loop</a:t>
            </a:r>
          </a:p>
          <a:p>
            <a:pPr>
              <a:spcAft>
                <a:spcPts val="0"/>
              </a:spcAft>
            </a:pPr>
            <a:r>
              <a:rPr lang="en-US" dirty="0"/>
              <a:t>Plan of the control loop firmware hardware assembly    </a:t>
            </a:r>
            <a:br>
              <a:rPr lang="en-US" dirty="0"/>
            </a:br>
            <a:endParaRPr lang="en-US" dirty="0"/>
          </a:p>
          <a:p>
            <a:pPr marL="342900" indent="-342900">
              <a:spcAft>
                <a:spcPts val="0"/>
              </a:spcAft>
              <a:buAutoNum type="arabicPlain" startAt="2"/>
            </a:pPr>
            <a:r>
              <a:rPr lang="en-US" b="1" dirty="0"/>
              <a:t>Control loop operation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Open loop adjustment</a:t>
            </a:r>
          </a:p>
          <a:p>
            <a:pPr>
              <a:spcAft>
                <a:spcPts val="0"/>
              </a:spcAft>
            </a:pPr>
            <a:r>
              <a:rPr lang="en-US" dirty="0"/>
              <a:t>System identification Controller </a:t>
            </a:r>
          </a:p>
          <a:p>
            <a:pPr>
              <a:spcAft>
                <a:spcPts val="0"/>
              </a:spcAft>
            </a:pPr>
            <a:r>
              <a:rPr lang="en-US" dirty="0"/>
              <a:t>System MIMO Controller parameter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US" dirty="0"/>
            </a:br>
            <a:r>
              <a:rPr lang="en-US" b="1" dirty="0"/>
              <a:t>03	Disturbance Feedforward Control</a:t>
            </a:r>
          </a:p>
          <a:p>
            <a:pPr>
              <a:spcAft>
                <a:spcPts val="0"/>
              </a:spcAft>
            </a:pPr>
            <a:r>
              <a:rPr lang="en-US" dirty="0"/>
              <a:t>Control loop damping (spectrum)</a:t>
            </a:r>
          </a:p>
          <a:p>
            <a:pPr>
              <a:spcAft>
                <a:spcPts val="0"/>
              </a:spcAft>
            </a:pPr>
            <a:r>
              <a:rPr lang="en-US" dirty="0"/>
              <a:t>Control loop damping different SSA output power</a:t>
            </a:r>
          </a:p>
          <a:p>
            <a:pPr>
              <a:spcAft>
                <a:spcPts val="0"/>
              </a:spcAft>
            </a:pPr>
            <a:r>
              <a:rPr lang="en-US" dirty="0"/>
              <a:t>Control loop damping simulation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Fast Digital control loop for the 500MHz RF System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01 Test Stand Set Up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PETRA IV (DESY IV) RF system overview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27C30D-EFFE-4D78-B214-91ECA8621F61}"/>
              </a:ext>
            </a:extLst>
          </p:cNvPr>
          <p:cNvSpPr txBox="1"/>
          <p:nvPr/>
        </p:nvSpPr>
        <p:spPr>
          <a:xfrm>
            <a:off x="415886" y="1575016"/>
            <a:ext cx="2655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Test Stand is  a </a:t>
            </a:r>
          </a:p>
          <a:p>
            <a:r>
              <a:rPr lang="en-US" sz="1600" dirty="0"/>
              <a:t>fraction of the planed</a:t>
            </a:r>
          </a:p>
          <a:p>
            <a:r>
              <a:rPr lang="en-US" sz="1600" dirty="0"/>
              <a:t>PETRA IV RF system</a:t>
            </a:r>
          </a:p>
          <a:p>
            <a:endParaRPr lang="en-US" sz="1600" dirty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962949-1BE3-456C-9FB8-EFA42A7F1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103350"/>
            <a:ext cx="8280920" cy="51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01 Test Stand Set Up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Sketch of the set up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BFF012-CDD8-4CCF-9729-1F730568696F}"/>
              </a:ext>
            </a:extLst>
          </p:cNvPr>
          <p:cNvSpPr/>
          <p:nvPr/>
        </p:nvSpPr>
        <p:spPr>
          <a:xfrm>
            <a:off x="5159896" y="3381385"/>
            <a:ext cx="576064" cy="19163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004272-1970-4D93-988E-2E73A54B671B}"/>
              </a:ext>
            </a:extLst>
          </p:cNvPr>
          <p:cNvSpPr/>
          <p:nvPr/>
        </p:nvSpPr>
        <p:spPr>
          <a:xfrm>
            <a:off x="9192344" y="2924944"/>
            <a:ext cx="576064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900B32-C646-491A-9EF7-BE83B92A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44" y="711194"/>
            <a:ext cx="7269992" cy="544522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AA4A98-ECB4-43DE-AA46-B1CCDCF9E23C}"/>
              </a:ext>
            </a:extLst>
          </p:cNvPr>
          <p:cNvSpPr txBox="1"/>
          <p:nvPr/>
        </p:nvSpPr>
        <p:spPr>
          <a:xfrm>
            <a:off x="551384" y="259655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 - Master Oscillator</a:t>
            </a:r>
          </a:p>
          <a:p>
            <a:r>
              <a:rPr lang="en-US" sz="1600" dirty="0"/>
              <a:t>PM - Power Meter</a:t>
            </a:r>
          </a:p>
          <a:p>
            <a:r>
              <a:rPr lang="en-US" sz="1600" dirty="0"/>
              <a:t>SA - Spectrum Analyzer  </a:t>
            </a:r>
          </a:p>
          <a:p>
            <a:r>
              <a:rPr lang="en-US" sz="1600" dirty="0"/>
              <a:t>Down Converter DWC8VM1</a:t>
            </a:r>
          </a:p>
          <a:p>
            <a:r>
              <a:rPr lang="en-US" sz="1600" dirty="0"/>
              <a:t>SSA Gain ~50dBm</a:t>
            </a:r>
          </a:p>
          <a:p>
            <a:r>
              <a:rPr lang="en-US" sz="1600" dirty="0"/>
              <a:t>7 cell Cavity PETRA </a:t>
            </a:r>
            <a:r>
              <a:rPr lang="en-US" sz="1600" dirty="0" err="1"/>
              <a:t>Typ</a:t>
            </a:r>
            <a:endParaRPr lang="en-US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837B65-90E4-43E6-8814-0422CE78E72C}"/>
              </a:ext>
            </a:extLst>
          </p:cNvPr>
          <p:cNvSpPr txBox="1"/>
          <p:nvPr/>
        </p:nvSpPr>
        <p:spPr>
          <a:xfrm>
            <a:off x="7608168" y="342900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SSA</a:t>
            </a:r>
          </a:p>
        </p:txBody>
      </p:sp>
    </p:spTree>
    <p:extLst>
      <p:ext uri="{BB962C8B-B14F-4D97-AF65-F5344CB8AC3E}">
        <p14:creationId xmlns:p14="http://schemas.microsoft.com/office/powerpoint/2010/main" val="20297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01 Test Stand Set Up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Plan of the control loop 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2" name="AutoShape 2" descr="image2021-7-21_13-29-39.png">
            <a:extLst>
              <a:ext uri="{FF2B5EF4-FFF2-40B4-BE49-F238E27FC236}">
                <a16:creationId xmlns:a16="http://schemas.microsoft.com/office/drawing/2014/main" id="{7236905B-3913-4ED7-941E-664E9895A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04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345E18-6888-4208-9AB4-78ED64A9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34" y="692696"/>
            <a:ext cx="6407310" cy="569708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E8B74F0-689C-4848-B301-FEAB991E95F6}"/>
              </a:ext>
            </a:extLst>
          </p:cNvPr>
          <p:cNvSpPr txBox="1"/>
          <p:nvPr/>
        </p:nvSpPr>
        <p:spPr>
          <a:xfrm>
            <a:off x="192584" y="1582034"/>
            <a:ext cx="4247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Visualization single cavity control</a:t>
            </a:r>
          </a:p>
          <a:p>
            <a:endParaRPr lang="en-US" sz="1600" dirty="0"/>
          </a:p>
          <a:p>
            <a:r>
              <a:rPr lang="en-US" sz="1600" dirty="0"/>
              <a:t>JDDD </a:t>
            </a:r>
          </a:p>
          <a:p>
            <a:endParaRPr lang="en-US" sz="1600" dirty="0"/>
          </a:p>
          <a:p>
            <a:r>
              <a:rPr lang="en-US" sz="1600" dirty="0"/>
              <a:t>- Java DOOCS Data Display</a:t>
            </a:r>
          </a:p>
          <a:p>
            <a:endParaRPr lang="en-US" sz="1600" dirty="0"/>
          </a:p>
          <a:p>
            <a:r>
              <a:rPr lang="en-US" sz="1600" dirty="0"/>
              <a:t>DOOCS</a:t>
            </a:r>
          </a:p>
          <a:p>
            <a:endParaRPr lang="en-US" sz="1600" dirty="0"/>
          </a:p>
          <a:p>
            <a:r>
              <a:rPr lang="en-US" sz="1600" dirty="0"/>
              <a:t>- Distributed Object-Oriented Control System</a:t>
            </a:r>
          </a:p>
          <a:p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131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01 Test Stand Set Up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903416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Plan of the control loop firmware hardware assembly 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2" name="AutoShape 2" descr="image2021-7-21_13-29-39.png">
            <a:extLst>
              <a:ext uri="{FF2B5EF4-FFF2-40B4-BE49-F238E27FC236}">
                <a16:creationId xmlns:a16="http://schemas.microsoft.com/office/drawing/2014/main" id="{7236905B-3913-4ED7-941E-664E9895A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04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36EF3D-02CE-4968-A438-008B878B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092342"/>
            <a:ext cx="89986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02 Control loop operation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Open loop adjustment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DB8C59-ECCF-4D4D-B3C0-D658DB7540F4}"/>
              </a:ext>
            </a:extLst>
          </p:cNvPr>
          <p:cNvSpPr txBox="1"/>
          <p:nvPr/>
        </p:nvSpPr>
        <p:spPr>
          <a:xfrm>
            <a:off x="192584" y="1268760"/>
            <a:ext cx="11431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order to avoid clipping on input channels and limitation of the VM output power signal, adjustment is needed.</a:t>
            </a:r>
          </a:p>
          <a:p>
            <a:r>
              <a:rPr lang="en-US"/>
              <a:t>Therefore </a:t>
            </a:r>
            <a:r>
              <a:rPr lang="en-US" dirty="0"/>
              <a:t>the behavior of the  Solid State Amplifier has to be taken into account.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9A8E4-77C9-47D6-87C7-784DAA01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844824"/>
            <a:ext cx="7572325" cy="45397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3E77A9A-6E7C-4743-9474-754D4A2E2D4F}"/>
              </a:ext>
            </a:extLst>
          </p:cNvPr>
          <p:cNvSpPr txBox="1"/>
          <p:nvPr/>
        </p:nvSpPr>
        <p:spPr>
          <a:xfrm>
            <a:off x="8016426" y="4696681"/>
            <a:ext cx="5357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4"/>
                </a:solidFill>
              </a:rPr>
              <a:t>[dBm]</a:t>
            </a:r>
          </a:p>
        </p:txBody>
      </p:sp>
    </p:spTree>
    <p:extLst>
      <p:ext uri="{BB962C8B-B14F-4D97-AF65-F5344CB8AC3E}">
        <p14:creationId xmlns:p14="http://schemas.microsoft.com/office/powerpoint/2010/main" val="32362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1">
            <a:extLst>
              <a:ext uri="{FF2B5EF4-FFF2-40B4-BE49-F238E27FC236}">
                <a16:creationId xmlns:a16="http://schemas.microsoft.com/office/drawing/2014/main" id="{657D2A6E-4C8C-4824-92FF-B4B218EFC040}"/>
              </a:ext>
            </a:extLst>
          </p:cNvPr>
          <p:cNvSpPr txBox="1">
            <a:spLocks/>
          </p:cNvSpPr>
          <p:nvPr/>
        </p:nvSpPr>
        <p:spPr>
          <a:xfrm>
            <a:off x="192584" y="153771"/>
            <a:ext cx="6049612" cy="826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02 Control loop operation</a:t>
            </a: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sp>
        <p:nvSpPr>
          <p:cNvPr id="126" name="Textplatzhalter 3">
            <a:extLst>
              <a:ext uri="{FF2B5EF4-FFF2-40B4-BE49-F238E27FC236}">
                <a16:creationId xmlns:a16="http://schemas.microsoft.com/office/drawing/2014/main" id="{D1358D72-9DA7-425A-B4D2-A5A6322C65F4}"/>
              </a:ext>
            </a:extLst>
          </p:cNvPr>
          <p:cNvSpPr txBox="1">
            <a:spLocks/>
          </p:cNvSpPr>
          <p:nvPr/>
        </p:nvSpPr>
        <p:spPr>
          <a:xfrm>
            <a:off x="192584" y="728005"/>
            <a:ext cx="5219304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solidFill>
                  <a:schemeClr val="accent2"/>
                </a:solidFill>
              </a:rPr>
              <a:t>System Identification, Controller   </a:t>
            </a:r>
          </a:p>
        </p:txBody>
      </p:sp>
      <p:sp>
        <p:nvSpPr>
          <p:cNvPr id="128" name="Fußzeilenplatzhalter 2">
            <a:extLst>
              <a:ext uri="{FF2B5EF4-FFF2-40B4-BE49-F238E27FC236}">
                <a16:creationId xmlns:a16="http://schemas.microsoft.com/office/drawing/2014/main" id="{0B442147-4C3E-4C9C-8183-26FE9462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dirty="0"/>
              <a:t>| PETRA IV RF System Amplitude and Phase Control | Arvid </a:t>
            </a:r>
            <a:r>
              <a:rPr lang="en-US" dirty="0" err="1"/>
              <a:t>Eislage</a:t>
            </a:r>
            <a:r>
              <a:rPr lang="en-US" dirty="0"/>
              <a:t> 2021-11-09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7569067-B1C5-42EB-BFF6-EEFEBD8E44B4}"/>
              </a:ext>
            </a:extLst>
          </p:cNvPr>
          <p:cNvSpPr/>
          <p:nvPr/>
        </p:nvSpPr>
        <p:spPr>
          <a:xfrm>
            <a:off x="8688288" y="4797152"/>
            <a:ext cx="2304256" cy="6762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pic>
        <p:nvPicPr>
          <p:cNvPr id="9" name="Picture 2" descr="N:\sesp0915\msk\Overview.PNG">
            <a:extLst>
              <a:ext uri="{FF2B5EF4-FFF2-40B4-BE49-F238E27FC236}">
                <a16:creationId xmlns:a16="http://schemas.microsoft.com/office/drawing/2014/main" id="{828F64E1-1D31-4F49-97F0-4481A565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87" y="1118066"/>
            <a:ext cx="9084937" cy="53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39E4CA3-7754-465E-8D4C-4F55DDB668C1}"/>
              </a:ext>
            </a:extLst>
          </p:cNvPr>
          <p:cNvSpPr txBox="1"/>
          <p:nvPr/>
        </p:nvSpPr>
        <p:spPr>
          <a:xfrm>
            <a:off x="158411" y="1342937"/>
            <a:ext cx="2469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Advanced System Setup</a:t>
            </a:r>
          </a:p>
          <a:p>
            <a:r>
              <a:rPr lang="en-US" sz="1600" dirty="0"/>
              <a:t>Tool. Developed and</a:t>
            </a:r>
          </a:p>
          <a:p>
            <a:r>
              <a:rPr lang="en-US" sz="1600" dirty="0"/>
              <a:t>maintained by S. Pfeiffer</a:t>
            </a:r>
          </a:p>
          <a:p>
            <a:r>
              <a:rPr lang="en-US" sz="1600" dirty="0"/>
              <a:t>and C. Schmidt MSK</a:t>
            </a:r>
          </a:p>
          <a:p>
            <a:r>
              <a:rPr lang="en-US" sz="1600" dirty="0"/>
              <a:t>Department.</a:t>
            </a:r>
          </a:p>
        </p:txBody>
      </p:sp>
    </p:spTree>
    <p:extLst>
      <p:ext uri="{BB962C8B-B14F-4D97-AF65-F5344CB8AC3E}">
        <p14:creationId xmlns:p14="http://schemas.microsoft.com/office/powerpoint/2010/main" val="49199961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0</TotalTime>
  <Words>650</Words>
  <Application>Microsoft Office PowerPoint</Application>
  <PresentationFormat>Breitbild</PresentationFormat>
  <Paragraphs>107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Arial</vt:lpstr>
      <vt:lpstr>DESY</vt:lpstr>
      <vt:lpstr>PETRA IV RF System Amplitude and Phase Control</vt:lpstr>
      <vt:lpstr>PETRA IV RF System Amplitude and Phase Control</vt:lpstr>
      <vt:lpstr>RF System Amplitude and Phase control at the µTCA Test Stand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                   for your                                  attention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IV LLRF fast longitudinal  feedback</dc:title>
  <dc:creator>Eislage, Arvid</dc:creator>
  <cp:lastModifiedBy>Eislage, Arvid</cp:lastModifiedBy>
  <cp:revision>147</cp:revision>
  <dcterms:created xsi:type="dcterms:W3CDTF">2021-10-06T09:04:48Z</dcterms:created>
  <dcterms:modified xsi:type="dcterms:W3CDTF">2021-11-06T22:40:21Z</dcterms:modified>
</cp:coreProperties>
</file>