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35"/>
  </p:notesMasterIdLst>
  <p:sldIdLst>
    <p:sldId id="261" r:id="rId6"/>
    <p:sldId id="257" r:id="rId7"/>
    <p:sldId id="258" r:id="rId8"/>
    <p:sldId id="285" r:id="rId9"/>
    <p:sldId id="275" r:id="rId10"/>
    <p:sldId id="327" r:id="rId11"/>
    <p:sldId id="287" r:id="rId12"/>
    <p:sldId id="302" r:id="rId13"/>
    <p:sldId id="303" r:id="rId14"/>
    <p:sldId id="293" r:id="rId15"/>
    <p:sldId id="502" r:id="rId16"/>
    <p:sldId id="301" r:id="rId17"/>
    <p:sldId id="292" r:id="rId18"/>
    <p:sldId id="291" r:id="rId19"/>
    <p:sldId id="507" r:id="rId20"/>
    <p:sldId id="499" r:id="rId21"/>
    <p:sldId id="500" r:id="rId22"/>
    <p:sldId id="497" r:id="rId23"/>
    <p:sldId id="475" r:id="rId24"/>
    <p:sldId id="474" r:id="rId25"/>
    <p:sldId id="476" r:id="rId26"/>
    <p:sldId id="501" r:id="rId27"/>
    <p:sldId id="516" r:id="rId28"/>
    <p:sldId id="518" r:id="rId29"/>
    <p:sldId id="519" r:id="rId30"/>
    <p:sldId id="520" r:id="rId31"/>
    <p:sldId id="522" r:id="rId32"/>
    <p:sldId id="521" r:id="rId33"/>
    <p:sldId id="517" r:id="rId34"/>
  </p:sldIdLst>
  <p:sldSz cx="9144000" cy="6858000" type="screen4x3"/>
  <p:notesSz cx="6883400" cy="99187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CC00"/>
    <a:srgbClr val="FF00FF"/>
    <a:srgbClr val="006600"/>
    <a:srgbClr val="0066FF"/>
    <a:srgbClr val="66FFFF"/>
    <a:srgbClr val="FF0000"/>
    <a:srgbClr val="00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6837" autoAdjust="0"/>
  </p:normalViewPr>
  <p:slideViewPr>
    <p:cSldViewPr>
      <p:cViewPr varScale="1">
        <p:scale>
          <a:sx n="126" d="100"/>
          <a:sy n="126" d="100"/>
        </p:scale>
        <p:origin x="121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333803B-05A9-4E37-885A-009E4AE03C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44" tIns="46173" rIns="92344" bIns="4617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43F3603-1DA8-4442-B854-0970656D668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291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44" tIns="46173" rIns="92344" bIns="4617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A229199-5527-48B1-895D-CBFF359A062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1D39E2E-B131-4774-84B7-6B93E004E24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11700"/>
            <a:ext cx="5048250" cy="44624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44" tIns="46173" rIns="92344" bIns="46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D1CFE4F-8B96-4F75-8B35-1D97BDE905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829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44" tIns="46173" rIns="92344" bIns="4617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78CD76F-A95F-423C-B1A1-D5ADE79AE0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423400"/>
            <a:ext cx="298291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44" tIns="46173" rIns="92344" bIns="4617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smtClean="0"/>
            </a:lvl1pPr>
          </a:lstStyle>
          <a:p>
            <a:pPr>
              <a:defRPr/>
            </a:pPr>
            <a:fld id="{FAD49DA8-36FF-43BA-B7A3-49DF4BE498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9C949-6842-4429-923B-889E8A5F55E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31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592220-B518-492C-B486-1E9106935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425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599778-F08D-47AA-8F74-9F123A567F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047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03DEB5-CB15-40C1-BCA8-870B1D8E12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0662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056784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688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706" y="0"/>
            <a:ext cx="9144000" cy="512676"/>
          </a:xfrm>
          <a:prstGeom prst="rect">
            <a:avLst/>
          </a:prstGeom>
          <a:solidFill>
            <a:srgbClr val="2626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79512" y="-99391"/>
            <a:ext cx="8784976" cy="72008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32048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EEFB2D-35A7-4BFF-A166-F5B8E81146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58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38B262-64BB-4D24-A85A-A63BA6B48C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646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837763-2C45-4DEA-A787-A587E5462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377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3438F6-B4FA-4345-AA42-2BA09463E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607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0796B2-469F-44E7-82E8-BE719E4B8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55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216A47-2DF2-4B1D-A067-3D6C919111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432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CC28924-EB45-49FE-8CD4-17B842B76D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315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D066D-1836-43BE-98DF-3F7E353FF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662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BA9E8F-7725-439A-86D7-99DD62E1BC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59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3592CB-15D8-47AC-8638-87280E6F4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CAB96F8-C1BC-485B-907E-BF141E925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4A276F6-4899-439D-84E7-1DFADED186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304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  <p:sp>
        <p:nvSpPr>
          <p:cNvPr id="1029" name="Line 8">
            <a:extLst>
              <a:ext uri="{FF2B5EF4-FFF2-40B4-BE49-F238E27FC236}">
                <a16:creationId xmlns:a16="http://schemas.microsoft.com/office/drawing/2014/main" id="{34E887FB-58C0-42B9-9A04-301A515F7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371600"/>
            <a:ext cx="7772400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0" name="Line 9">
            <a:extLst>
              <a:ext uri="{FF2B5EF4-FFF2-40B4-BE49-F238E27FC236}">
                <a16:creationId xmlns:a16="http://schemas.microsoft.com/office/drawing/2014/main" id="{69778C9D-BBD9-41C2-A15C-9BA310E7F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867400"/>
            <a:ext cx="7772400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31" name="Picture 15" descr="S:\TE24\NS\diamond logo approved.gif">
            <a:extLst>
              <a:ext uri="{FF2B5EF4-FFF2-40B4-BE49-F238E27FC236}">
                <a16:creationId xmlns:a16="http://schemas.microsoft.com/office/drawing/2014/main" id="{021520DC-3792-4D1E-9226-AC26BC39C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943600"/>
            <a:ext cx="2590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0DFF6-B607-4BF8-B4FD-7AE8A49B2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/>
              <a:t>F and Q Measurements on Normal Conducting HOM Damped Cavity</a:t>
            </a:r>
            <a:br>
              <a:rPr lang="en-US" sz="3000" dirty="0"/>
            </a:b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676B0DBB-0227-44AB-AF53-8D4A42B09E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Shivaji Pande</a:t>
            </a:r>
          </a:p>
          <a:p>
            <a:r>
              <a:rPr lang="en-US" altLang="en-US" dirty="0"/>
              <a:t>On behalf of DLS RF Group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4A53A4-FA45-400D-84AE-91D6F8AFF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A96C-2BDC-40C0-930C-1945F4AD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CST Eigen Mode - R and Q Estimated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F15162-854F-471C-A2E6-38602A5C8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602" y="1556792"/>
            <a:ext cx="6410506" cy="4191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021A5-C06E-4726-B244-9AA8B418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FD7AC-B136-41CB-8AC3-05FAA8BC9661}"/>
              </a:ext>
            </a:extLst>
          </p:cNvPr>
          <p:cNvSpPr txBox="1"/>
          <p:nvPr/>
        </p:nvSpPr>
        <p:spPr>
          <a:xfrm>
            <a:off x="467544" y="1872208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The Volume losses depend upon ferrite </a:t>
            </a:r>
            <a:r>
              <a:rPr lang="en-GB" b="1" i="1" dirty="0" err="1">
                <a:solidFill>
                  <a:srgbClr val="0000FF"/>
                </a:solidFill>
              </a:rPr>
              <a:t>tan</a:t>
            </a:r>
            <a:r>
              <a:rPr lang="en-GB" b="1" i="1" dirty="0" err="1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GB" b="1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GB" b="1" dirty="0">
                <a:solidFill>
                  <a:srgbClr val="0000FF"/>
                </a:solidFill>
              </a:rPr>
              <a:t>and so Q</a:t>
            </a:r>
          </a:p>
          <a:p>
            <a:endParaRPr lang="en-GB" b="1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6DDDC-E00F-4A6E-A69F-1AC7C1C291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542" r="83862"/>
          <a:stretch/>
        </p:blipFill>
        <p:spPr>
          <a:xfrm>
            <a:off x="467544" y="2613338"/>
            <a:ext cx="1839381" cy="10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6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45FDC-1515-4230-9A21-4272B30C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CST – Total, Surface and Volume losses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8BBB72-B8A3-4B59-B96F-CE7668613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528" y="1600200"/>
            <a:ext cx="6416943" cy="4191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84F11-78CA-434B-874F-4C7894DD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1888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9D3DA-911F-4C18-946D-3C19A7DE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CST Eigne mode - R/Q and Q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783195-A523-419B-A02C-CECC128FC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694" y="1406292"/>
            <a:ext cx="6410506" cy="4191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266F-6DAB-4540-8465-9BDB32AD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1E3241-2979-4E9F-8DFA-EA384E7DF5A0}"/>
              </a:ext>
            </a:extLst>
          </p:cNvPr>
          <p:cNvSpPr txBox="1"/>
          <p:nvPr/>
        </p:nvSpPr>
        <p:spPr>
          <a:xfrm>
            <a:off x="617612" y="1916832"/>
            <a:ext cx="16539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Only 3 HOMs with 10</a:t>
            </a:r>
            <a:r>
              <a:rPr lang="en-GB" b="1" dirty="0">
                <a:solidFill>
                  <a:srgbClr val="0000FF"/>
                </a:solidFill>
                <a:latin typeface="Symbol" panose="05050102010706020507" pitchFamily="18" charset="2"/>
              </a:rPr>
              <a:t>W</a:t>
            </a:r>
            <a:r>
              <a:rPr lang="en-GB" b="1" dirty="0">
                <a:solidFill>
                  <a:srgbClr val="0000FF"/>
                </a:solidFill>
              </a:rPr>
              <a:t> &lt; R/Q &lt; 50</a:t>
            </a:r>
            <a:r>
              <a:rPr lang="en-GB" b="1" dirty="0">
                <a:solidFill>
                  <a:srgbClr val="0000FF"/>
                </a:solidFill>
                <a:latin typeface="Symbol" panose="05050102010706020507" pitchFamily="18" charset="2"/>
              </a:rPr>
              <a:t>W</a:t>
            </a:r>
            <a:endParaRPr lang="en-GB" b="1" dirty="0">
              <a:solidFill>
                <a:srgbClr val="0000FF"/>
              </a:solidFill>
            </a:endParaRPr>
          </a:p>
          <a:p>
            <a:endParaRPr lang="en-GB" b="1" dirty="0">
              <a:solidFill>
                <a:srgbClr val="0000FF"/>
              </a:solidFill>
            </a:endParaRPr>
          </a:p>
          <a:p>
            <a:r>
              <a:rPr lang="en-GB" b="1" dirty="0">
                <a:solidFill>
                  <a:srgbClr val="0000FF"/>
                </a:solidFill>
              </a:rPr>
              <a:t>And</a:t>
            </a:r>
          </a:p>
          <a:p>
            <a:endParaRPr lang="en-GB" b="1" dirty="0">
              <a:solidFill>
                <a:srgbClr val="0000FF"/>
              </a:solidFill>
            </a:endParaRPr>
          </a:p>
          <a:p>
            <a:r>
              <a:rPr lang="en-GB" b="1" dirty="0">
                <a:solidFill>
                  <a:srgbClr val="0000FF"/>
                </a:solidFill>
              </a:rPr>
              <a:t>27 HOMs with R/Q &gt; 1</a:t>
            </a:r>
            <a:r>
              <a:rPr lang="en-GB" b="1" dirty="0">
                <a:solidFill>
                  <a:srgbClr val="0000FF"/>
                </a:solidFill>
                <a:latin typeface="Symbol" panose="05050102010706020507" pitchFamily="18" charset="2"/>
              </a:rPr>
              <a:t>W</a:t>
            </a:r>
            <a:endParaRPr lang="en-GB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87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D206-08E0-4A85-A0EC-FF4E2DEE5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762000"/>
          </a:xfrm>
        </p:spPr>
        <p:txBody>
          <a:bodyPr/>
          <a:lstStyle/>
          <a:p>
            <a:r>
              <a:rPr lang="en-GB" dirty="0"/>
              <a:t>Measurements : </a:t>
            </a:r>
            <a:r>
              <a:rPr lang="en-GB" dirty="0">
                <a:solidFill>
                  <a:srgbClr val="FF00FF"/>
                </a:solidFill>
              </a:rPr>
              <a:t>S11 (</a:t>
            </a:r>
            <a:r>
              <a:rPr lang="en-GB" dirty="0" err="1">
                <a:solidFill>
                  <a:srgbClr val="FF00FF"/>
                </a:solidFill>
              </a:rPr>
              <a:t>dBMag</a:t>
            </a:r>
            <a:r>
              <a:rPr lang="en-GB" dirty="0">
                <a:solidFill>
                  <a:srgbClr val="FF00FF"/>
                </a:solidFill>
              </a:rPr>
              <a:t>)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171B7D31-0057-47D0-BAD5-B47CB75BA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 t="2401" r="6401" b="3101"/>
          <a:stretch/>
        </p:blipFill>
        <p:spPr>
          <a:xfrm>
            <a:off x="1086167" y="1052736"/>
            <a:ext cx="6690189" cy="504056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61964-83F8-43FF-BBC7-C2E7BC599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039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AA73-DEFA-4FE6-BC3C-F823F5479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7211"/>
            <a:ext cx="7772400" cy="762000"/>
          </a:xfrm>
        </p:spPr>
        <p:txBody>
          <a:bodyPr/>
          <a:lstStyle/>
          <a:p>
            <a:r>
              <a:rPr lang="en-GB" dirty="0"/>
              <a:t>S21 (</a:t>
            </a:r>
            <a:r>
              <a:rPr lang="en-GB" dirty="0" err="1"/>
              <a:t>dBMag</a:t>
            </a:r>
            <a:r>
              <a:rPr lang="en-GB" dirty="0"/>
              <a:t>)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69D37F60-2AE7-4E26-A07B-98CF1E899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 t="2401" r="6404" b="3101"/>
          <a:stretch/>
        </p:blipFill>
        <p:spPr>
          <a:xfrm>
            <a:off x="1068029" y="979211"/>
            <a:ext cx="7007942" cy="520860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F6CB2-7870-40DF-AAF1-1DB3A71A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91DC03-3094-4F7E-AA03-ADB053CD5133}"/>
              </a:ext>
            </a:extLst>
          </p:cNvPr>
          <p:cNvSpPr txBox="1"/>
          <p:nvPr/>
        </p:nvSpPr>
        <p:spPr>
          <a:xfrm>
            <a:off x="3059832" y="198884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Each colour represents measurement with 10k points</a:t>
            </a:r>
          </a:p>
        </p:txBody>
      </p:sp>
    </p:spTree>
    <p:extLst>
      <p:ext uri="{BB962C8B-B14F-4D97-AF65-F5344CB8AC3E}">
        <p14:creationId xmlns:p14="http://schemas.microsoft.com/office/powerpoint/2010/main" val="1760845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D0028-BFDC-424B-85FE-BDF5AAA4F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Measured S21 </a:t>
            </a:r>
            <a:r>
              <a:rPr lang="en-GB" dirty="0">
                <a:solidFill>
                  <a:srgbClr val="FF00FF"/>
                </a:solidFill>
              </a:rPr>
              <a:t>600 – 700MHz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E5E1BC01-BCAB-4992-87B4-254B11523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2401" r="6400" b="3101"/>
          <a:stretch/>
        </p:blipFill>
        <p:spPr>
          <a:xfrm>
            <a:off x="1835696" y="1399843"/>
            <a:ext cx="5760000" cy="428108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50C77-E1F3-41D5-B3EC-EF93EF62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0F911B-9D1D-4447-995B-308E7F6E51DA}"/>
              </a:ext>
            </a:extLst>
          </p:cNvPr>
          <p:cNvSpPr/>
          <p:nvPr/>
        </p:nvSpPr>
        <p:spPr bwMode="auto">
          <a:xfrm>
            <a:off x="3419872" y="1772816"/>
            <a:ext cx="1512168" cy="86409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ECB24-17C3-4334-B281-45BD16215A38}"/>
              </a:ext>
            </a:extLst>
          </p:cNvPr>
          <p:cNvSpPr txBox="1"/>
          <p:nvPr/>
        </p:nvSpPr>
        <p:spPr>
          <a:xfrm>
            <a:off x="2411760" y="177207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TE111 Modes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AE2B0-055B-4B6F-8DD5-54910DC1E38A}"/>
              </a:ext>
            </a:extLst>
          </p:cNvPr>
          <p:cNvSpPr txBox="1"/>
          <p:nvPr/>
        </p:nvSpPr>
        <p:spPr>
          <a:xfrm>
            <a:off x="5580112" y="1807598"/>
            <a:ext cx="1608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TM011 Modes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5E9BF1-F020-4955-8602-5CCC7AD8CF15}"/>
              </a:ext>
            </a:extLst>
          </p:cNvPr>
          <p:cNvCxnSpPr>
            <a:stCxn id="9" idx="2"/>
          </p:cNvCxnSpPr>
          <p:nvPr/>
        </p:nvCxnSpPr>
        <p:spPr bwMode="auto">
          <a:xfrm flipH="1">
            <a:off x="5724128" y="2115375"/>
            <a:ext cx="660451" cy="5935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7D2AE9-7DB0-4BCE-ADCD-44D258D0C41B}"/>
              </a:ext>
            </a:extLst>
          </p:cNvPr>
          <p:cNvCxnSpPr>
            <a:stCxn id="9" idx="2"/>
          </p:cNvCxnSpPr>
          <p:nvPr/>
        </p:nvCxnSpPr>
        <p:spPr bwMode="auto">
          <a:xfrm>
            <a:off x="6384579" y="2115375"/>
            <a:ext cx="804467" cy="80956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4487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F009-BCAA-4F5F-AD67-EF7D6C72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Measured S21 </a:t>
            </a:r>
            <a:r>
              <a:rPr lang="en-GB" dirty="0">
                <a:solidFill>
                  <a:srgbClr val="FF00FF"/>
                </a:solidFill>
              </a:rPr>
              <a:t>700 – 800MHz</a:t>
            </a:r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C4A78386-5DA7-41E7-9D25-2B5C244AE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29" y="1600200"/>
            <a:ext cx="6110941" cy="4191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5BBDE-3D80-4887-A3F8-B046698B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7026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1CC2-B863-4F06-A1DB-175A8A1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S21 800-900MHz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35D7A2A1-4CC6-4D91-B701-AB9A0CE67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2401" r="6400" b="3101"/>
          <a:stretch/>
        </p:blipFill>
        <p:spPr>
          <a:xfrm>
            <a:off x="1739704" y="1484784"/>
            <a:ext cx="5760000" cy="428108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38149-094C-4DBF-9561-34027978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515A74-C3E8-48DE-80EA-574BE27D188A}"/>
              </a:ext>
            </a:extLst>
          </p:cNvPr>
          <p:cNvSpPr/>
          <p:nvPr/>
        </p:nvSpPr>
        <p:spPr bwMode="auto">
          <a:xfrm>
            <a:off x="2195736" y="2204864"/>
            <a:ext cx="864096" cy="86409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2A44A-CA44-40CD-B411-87E847851CDB}"/>
              </a:ext>
            </a:extLst>
          </p:cNvPr>
          <p:cNvSpPr txBox="1"/>
          <p:nvPr/>
        </p:nvSpPr>
        <p:spPr>
          <a:xfrm>
            <a:off x="2627784" y="197626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TE2xx Mode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9365E8-09A4-4DB9-9FCB-F633B76E4AB4}"/>
              </a:ext>
            </a:extLst>
          </p:cNvPr>
          <p:cNvSpPr/>
          <p:nvPr/>
        </p:nvSpPr>
        <p:spPr bwMode="auto">
          <a:xfrm>
            <a:off x="4572000" y="2130152"/>
            <a:ext cx="864096" cy="86409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84157-E3BA-4130-986C-76DD0FE61C7A}"/>
              </a:ext>
            </a:extLst>
          </p:cNvPr>
          <p:cNvSpPr txBox="1"/>
          <p:nvPr/>
        </p:nvSpPr>
        <p:spPr>
          <a:xfrm>
            <a:off x="5364088" y="1957988"/>
            <a:ext cx="177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HOM Waveguide Mode</a:t>
            </a:r>
          </a:p>
        </p:txBody>
      </p:sp>
    </p:spTree>
    <p:extLst>
      <p:ext uri="{BB962C8B-B14F-4D97-AF65-F5344CB8AC3E}">
        <p14:creationId xmlns:p14="http://schemas.microsoft.com/office/powerpoint/2010/main" val="4024376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5B8C-6BC2-401C-A97D-6985C6DF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 @ 855 MHz</a:t>
            </a:r>
          </a:p>
        </p:txBody>
      </p:sp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55E8FA78-79B4-472C-9B31-875A7923A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86" y="1600200"/>
            <a:ext cx="5109028" cy="4191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48CF8-78B8-4BEA-B707-0A710B609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965D1E-B005-443C-9C32-5ABC2E1D4FCD}"/>
              </a:ext>
            </a:extLst>
          </p:cNvPr>
          <p:cNvSpPr/>
          <p:nvPr/>
        </p:nvSpPr>
        <p:spPr bwMode="auto">
          <a:xfrm>
            <a:off x="4427984" y="3425964"/>
            <a:ext cx="288032" cy="86409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432353-F609-42A8-8B09-9142B4540FDD}"/>
              </a:ext>
            </a:extLst>
          </p:cNvPr>
          <p:cNvSpPr txBox="1"/>
          <p:nvPr/>
        </p:nvSpPr>
        <p:spPr>
          <a:xfrm>
            <a:off x="4932040" y="365611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Q = 4356</a:t>
            </a:r>
          </a:p>
        </p:txBody>
      </p:sp>
    </p:spTree>
    <p:extLst>
      <p:ext uri="{BB962C8B-B14F-4D97-AF65-F5344CB8AC3E}">
        <p14:creationId xmlns:p14="http://schemas.microsoft.com/office/powerpoint/2010/main" val="104501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DADFD-4635-4926-A8E4-72B1F1A4E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47" y="2729793"/>
            <a:ext cx="5400000" cy="2883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9ED920-AA8D-4A9A-A9DB-8A21A2BE4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50" y="1195685"/>
            <a:ext cx="5400000" cy="2883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C4E9DA-D100-4047-A989-672AD5606C86}"/>
              </a:ext>
            </a:extLst>
          </p:cNvPr>
          <p:cNvSpPr txBox="1"/>
          <p:nvPr/>
        </p:nvSpPr>
        <p:spPr>
          <a:xfrm>
            <a:off x="4220508" y="2917346"/>
            <a:ext cx="1060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Z = 0 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872110-7D5D-47D9-BC34-8E39A89998FB}"/>
              </a:ext>
            </a:extLst>
          </p:cNvPr>
          <p:cNvSpPr txBox="1"/>
          <p:nvPr/>
        </p:nvSpPr>
        <p:spPr>
          <a:xfrm>
            <a:off x="2175470" y="1337839"/>
            <a:ext cx="2575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AB360-19A5-43BB-ABE1-43472B5B8285}"/>
              </a:ext>
            </a:extLst>
          </p:cNvPr>
          <p:cNvSpPr txBox="1"/>
          <p:nvPr/>
        </p:nvSpPr>
        <p:spPr>
          <a:xfrm>
            <a:off x="5531039" y="2917346"/>
            <a:ext cx="2575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AB0D66-3EF5-46CE-B51D-315A7CEB37EA}"/>
              </a:ext>
            </a:extLst>
          </p:cNvPr>
          <p:cNvSpPr txBox="1"/>
          <p:nvPr/>
        </p:nvSpPr>
        <p:spPr>
          <a:xfrm>
            <a:off x="222476" y="1372463"/>
            <a:ext cx="18639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3399"/>
                </a:solidFill>
              </a:rPr>
              <a:t>HOM Waveguide Mode</a:t>
            </a:r>
          </a:p>
          <a:p>
            <a:r>
              <a:rPr lang="en-GB" sz="1050" b="1" dirty="0">
                <a:solidFill>
                  <a:srgbClr val="003399"/>
                </a:solidFill>
              </a:rPr>
              <a:t>Eigen Mode solver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18796-A613-4926-8451-045891BF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1318"/>
            <a:ext cx="7772400" cy="762000"/>
          </a:xfrm>
        </p:spPr>
        <p:txBody>
          <a:bodyPr/>
          <a:lstStyle/>
          <a:p>
            <a:r>
              <a:rPr lang="en-GB" dirty="0"/>
              <a:t>Mode @855 MHz Cut @ Z = 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4286F0-0FC8-4993-826D-A3F488093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3639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>
                <a:solidFill>
                  <a:schemeClr val="accent2"/>
                </a:solidFill>
              </a:rPr>
              <a:t>RF at Diamond Light Source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52269"/>
            <a:ext cx="6480000" cy="418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3315" y="5316100"/>
            <a:ext cx="6173485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3GeV 300mA third generation synchrotron light source</a:t>
            </a:r>
          </a:p>
          <a:p>
            <a:r>
              <a:rPr lang="en-GB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Diamond has been operating for users since January 2007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D5E78-AEED-4460-869C-A30310A9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8647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685E9B-1B44-4C50-9B8F-A0AA77255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3" y="1043286"/>
            <a:ext cx="4050000" cy="2162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2D7645-2EF9-408F-904B-846BEE5C2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3" y="3429000"/>
            <a:ext cx="4050000" cy="2162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58235A-BB9C-4BE4-88C1-A923EA9CE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9000"/>
            <a:ext cx="4050000" cy="2162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A88A3F-4452-4F82-A038-13F9DCED5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043286"/>
            <a:ext cx="4050000" cy="21625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297BDC-B3F1-4FE5-BDF8-D93EFB3A6D7F}"/>
              </a:ext>
            </a:extLst>
          </p:cNvPr>
          <p:cNvSpPr txBox="1"/>
          <p:nvPr/>
        </p:nvSpPr>
        <p:spPr>
          <a:xfrm>
            <a:off x="1599035" y="2901939"/>
            <a:ext cx="1060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Z = -49.5 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89E126-FCC6-4211-AA9D-166B5C2DD088}"/>
              </a:ext>
            </a:extLst>
          </p:cNvPr>
          <p:cNvSpPr txBox="1"/>
          <p:nvPr/>
        </p:nvSpPr>
        <p:spPr>
          <a:xfrm>
            <a:off x="176686" y="1163375"/>
            <a:ext cx="2575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C4677E-DABB-4E3C-9860-EC8F52C373CC}"/>
              </a:ext>
            </a:extLst>
          </p:cNvPr>
          <p:cNvSpPr txBox="1"/>
          <p:nvPr/>
        </p:nvSpPr>
        <p:spPr>
          <a:xfrm>
            <a:off x="176686" y="3644138"/>
            <a:ext cx="2575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F412DF-99F1-4569-9531-173D0B6A1042}"/>
              </a:ext>
            </a:extLst>
          </p:cNvPr>
          <p:cNvSpPr txBox="1"/>
          <p:nvPr/>
        </p:nvSpPr>
        <p:spPr>
          <a:xfrm>
            <a:off x="6066892" y="3040439"/>
            <a:ext cx="1060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Z = 49.5 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4A844B-D1F1-464A-A81A-4F6BFAEFFA68}"/>
              </a:ext>
            </a:extLst>
          </p:cNvPr>
          <p:cNvSpPr txBox="1"/>
          <p:nvPr/>
        </p:nvSpPr>
        <p:spPr>
          <a:xfrm>
            <a:off x="5256361" y="1185439"/>
            <a:ext cx="2575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975B7B-CCFD-4564-B8FA-6B53952BCA61}"/>
              </a:ext>
            </a:extLst>
          </p:cNvPr>
          <p:cNvSpPr txBox="1"/>
          <p:nvPr/>
        </p:nvSpPr>
        <p:spPr>
          <a:xfrm>
            <a:off x="5256361" y="3666203"/>
            <a:ext cx="2575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83C89C-6E31-46BD-B32D-14E07F93AE82}"/>
              </a:ext>
            </a:extLst>
          </p:cNvPr>
          <p:cNvSpPr txBox="1"/>
          <p:nvPr/>
        </p:nvSpPr>
        <p:spPr>
          <a:xfrm>
            <a:off x="0" y="1537445"/>
            <a:ext cx="18639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HOM Waveguide Mode</a:t>
            </a:r>
          </a:p>
          <a:p>
            <a:r>
              <a:rPr lang="en-GB" sz="1050" i="1" dirty="0"/>
              <a:t>f</a:t>
            </a:r>
            <a:r>
              <a:rPr lang="en-GB" sz="1050" dirty="0"/>
              <a:t> = 860.793 MHz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CAE70-F8D8-4413-AAE7-8DAD180F1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5603"/>
            <a:ext cx="7772400" cy="762000"/>
          </a:xfrm>
        </p:spPr>
        <p:txBody>
          <a:bodyPr/>
          <a:lstStyle/>
          <a:p>
            <a:r>
              <a:rPr lang="en-GB" dirty="0"/>
              <a:t>Mode @855 MHz Cut @ Z = </a:t>
            </a:r>
            <a:r>
              <a:rPr lang="en-GB" dirty="0">
                <a:sym typeface="Symbol" panose="05050102010706020507" pitchFamily="18" charset="2"/>
              </a:rPr>
              <a:t></a:t>
            </a:r>
            <a:r>
              <a:rPr lang="en-GB" dirty="0"/>
              <a:t>49.5mm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895B6-A63D-4747-AE56-28CE0ED9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1976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58CB46-770A-49C7-BA0F-080F85BFC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318" y="2555650"/>
            <a:ext cx="5400000" cy="2883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7C3211-901A-4BC8-97D0-79260A175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87" y="1418897"/>
            <a:ext cx="5400000" cy="28834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8CA759-21A1-459A-B2D6-B3EB8BB2F806}"/>
              </a:ext>
            </a:extLst>
          </p:cNvPr>
          <p:cNvSpPr txBox="1"/>
          <p:nvPr/>
        </p:nvSpPr>
        <p:spPr>
          <a:xfrm>
            <a:off x="4220508" y="2917346"/>
            <a:ext cx="1060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X = 0 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CC173-E850-4D8F-AC85-E6C8EE252635}"/>
              </a:ext>
            </a:extLst>
          </p:cNvPr>
          <p:cNvSpPr txBox="1"/>
          <p:nvPr/>
        </p:nvSpPr>
        <p:spPr>
          <a:xfrm>
            <a:off x="3263770" y="1571775"/>
            <a:ext cx="2575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1EA9F7-A98A-49F8-9E2B-37D16A2E019F}"/>
              </a:ext>
            </a:extLst>
          </p:cNvPr>
          <p:cNvSpPr txBox="1"/>
          <p:nvPr/>
        </p:nvSpPr>
        <p:spPr>
          <a:xfrm>
            <a:off x="6469677" y="2722124"/>
            <a:ext cx="2575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FFE0B2-01E3-47E1-A3BB-4E62DE0C6C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350" t="3907" r="27196"/>
          <a:stretch/>
        </p:blipFill>
        <p:spPr>
          <a:xfrm>
            <a:off x="3411264" y="1418898"/>
            <a:ext cx="1080000" cy="12191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411BBD-5361-494B-AB6D-AF158900E7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549" t="3783" r="27659"/>
          <a:stretch/>
        </p:blipFill>
        <p:spPr>
          <a:xfrm>
            <a:off x="6653478" y="2555650"/>
            <a:ext cx="1080000" cy="12387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CA21D1-6FD2-40AF-A7FA-DC4513AE227B}"/>
              </a:ext>
            </a:extLst>
          </p:cNvPr>
          <p:cNvSpPr txBox="1"/>
          <p:nvPr/>
        </p:nvSpPr>
        <p:spPr>
          <a:xfrm>
            <a:off x="740890" y="1508603"/>
            <a:ext cx="18639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0099"/>
                </a:solidFill>
              </a:rPr>
              <a:t>HOM Waveguide Mode</a:t>
            </a:r>
          </a:p>
          <a:p>
            <a:r>
              <a:rPr lang="en-GB" sz="1050" b="1" dirty="0">
                <a:solidFill>
                  <a:srgbClr val="000099"/>
                </a:solidFill>
              </a:rPr>
              <a:t>Eigen Mode Results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BEB36D35-49D5-4E2C-A133-C552682A8CD6}"/>
              </a:ext>
            </a:extLst>
          </p:cNvPr>
          <p:cNvGraphicFramePr>
            <a:graphicFrameLocks noGrp="1"/>
          </p:cNvGraphicFramePr>
          <p:nvPr/>
        </p:nvGraphicFramePr>
        <p:xfrm>
          <a:off x="304466" y="4404556"/>
          <a:ext cx="321685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213">
                  <a:extLst>
                    <a:ext uri="{9D8B030D-6E8A-4147-A177-3AD203B41FA5}">
                      <a16:colId xmlns:a16="http://schemas.microsoft.com/office/drawing/2014/main" val="149877969"/>
                    </a:ext>
                  </a:extLst>
                </a:gridCol>
                <a:gridCol w="804213">
                  <a:extLst>
                    <a:ext uri="{9D8B030D-6E8A-4147-A177-3AD203B41FA5}">
                      <a16:colId xmlns:a16="http://schemas.microsoft.com/office/drawing/2014/main" val="2097229500"/>
                    </a:ext>
                  </a:extLst>
                </a:gridCol>
                <a:gridCol w="772068">
                  <a:extLst>
                    <a:ext uri="{9D8B030D-6E8A-4147-A177-3AD203B41FA5}">
                      <a16:colId xmlns:a16="http://schemas.microsoft.com/office/drawing/2014/main" val="3650851995"/>
                    </a:ext>
                  </a:extLst>
                </a:gridCol>
                <a:gridCol w="836359">
                  <a:extLst>
                    <a:ext uri="{9D8B030D-6E8A-4147-A177-3AD203B41FA5}">
                      <a16:colId xmlns:a16="http://schemas.microsoft.com/office/drawing/2014/main" val="390372421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FF"/>
                          </a:solidFill>
                        </a:rPr>
                        <a:t>E Mode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FF"/>
                          </a:solidFill>
                        </a:rPr>
                        <a:t>Freq  Domain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FF"/>
                          </a:solidFill>
                        </a:rPr>
                        <a:t>Measured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83291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FF"/>
                          </a:solidFill>
                        </a:rPr>
                        <a:t>f (MHz)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860.793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860.783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855.14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33283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FF"/>
                          </a:solidFill>
                        </a:rPr>
                        <a:t>Q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FF"/>
                          </a:solidFill>
                        </a:rPr>
                        <a:t>5936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FF"/>
                          </a:solidFill>
                        </a:rPr>
                        <a:t>5971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FF"/>
                          </a:solidFill>
                        </a:rPr>
                        <a:t>4350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0478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FF"/>
                          </a:solidFill>
                        </a:rPr>
                        <a:t>R/Q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FF"/>
                          </a:solidFill>
                        </a:rPr>
                        <a:t>0.35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FF"/>
                          </a:solidFill>
                        </a:rPr>
                        <a:t>0.39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FF"/>
                          </a:solidFill>
                        </a:rPr>
                        <a:t>Not measured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43874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39E6543-9BCC-4485-B4A0-DD1E261D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4794"/>
            <a:ext cx="7772400" cy="762000"/>
          </a:xfrm>
        </p:spPr>
        <p:txBody>
          <a:bodyPr/>
          <a:lstStyle/>
          <a:p>
            <a:r>
              <a:rPr lang="en-GB" dirty="0"/>
              <a:t>Mode @855 MHz Cut @ X = 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5AE19-E34D-44BF-A0AB-73CA68F4D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96EC32-C2F5-463B-BEB0-BD7DE00CBA0C}"/>
              </a:ext>
            </a:extLst>
          </p:cNvPr>
          <p:cNvSpPr txBox="1"/>
          <p:nvPr/>
        </p:nvSpPr>
        <p:spPr>
          <a:xfrm>
            <a:off x="685800" y="2347901"/>
            <a:ext cx="2230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99"/>
                </a:solidFill>
              </a:rPr>
              <a:t>Field is much stronger in HOM waveguide than the cavity volume</a:t>
            </a:r>
          </a:p>
        </p:txBody>
      </p:sp>
    </p:spTree>
    <p:extLst>
      <p:ext uri="{BB962C8B-B14F-4D97-AF65-F5344CB8AC3E}">
        <p14:creationId xmlns:p14="http://schemas.microsoft.com/office/powerpoint/2010/main" val="2343349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37EB3-8542-4D56-BF7D-EDE9A5065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Determination of R</a:t>
            </a:r>
            <a:r>
              <a:rPr lang="en-GB" baseline="-25000" dirty="0"/>
              <a:t>||</a:t>
            </a:r>
            <a:r>
              <a:rPr lang="en-GB" dirty="0"/>
              <a:t> and R</a:t>
            </a:r>
            <a:r>
              <a:rPr lang="en-GB" baseline="-25000" dirty="0">
                <a:sym typeface="Symbol" panose="05050102010706020507" pitchFamily="18" charset="2"/>
              </a:rPr>
              <a:t></a:t>
            </a:r>
            <a:endParaRPr lang="en-GB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9336A-0F2F-4EA5-AFEC-A92D6EF80D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z="1800" i="1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The shunt impedance for the monopole modes defined on axis</a:t>
                </a:r>
              </a:p>
              <a:p>
                <a:pPr marL="0" indent="0">
                  <a:buNone/>
                </a:pPr>
                <a:endParaRPr lang="en-GB" sz="1800" i="1" dirty="0">
                  <a:effectLst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||</m:t>
                          </m:r>
                        </m:sub>
                        <m:sup>
                          <m:r>
                            <a:rPr lang="en-GB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𝑯𝑶𝑴</m:t>
                          </m:r>
                        </m:sup>
                      </m:sSubSup>
                      <m:r>
                        <a:rPr lang="en-GB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lang="en-GB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sz="1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sz="1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num>
                                        <m:den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GB" sz="1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num>
                                        <m:den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GB" sz="1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GB" sz="1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𝑗𝑘𝑧</m:t>
                                          </m:r>
                                        </m:sup>
                                      </m:sSup>
                                    </m:e>
                                  </m:nary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GB" sz="18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1800" i="1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The transverse impedance for the dipole  / </a:t>
                </a:r>
                <a:r>
                  <a:rPr lang="en-GB" sz="18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deflecting </a:t>
                </a:r>
                <a:r>
                  <a:rPr lang="en-GB" sz="1800" i="1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modes defined r</a:t>
                </a:r>
                <a:r>
                  <a:rPr lang="en-GB" sz="1800" i="1" baseline="-2500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GB" sz="1800" i="1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off-axis</a:t>
                </a:r>
              </a:p>
              <a:p>
                <a:pPr marL="0" indent="0">
                  <a:buNone/>
                </a:pPr>
                <a:endParaRPr lang="en-GB" sz="1800" i="1" dirty="0">
                  <a:effectLst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8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</m:t>
                          </m:r>
                        </m:sub>
                        <m:sup>
                          <m:r>
                            <a:rPr lang="en-GB" sz="1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𝑯𝑶𝑴</m:t>
                          </m:r>
                        </m:sup>
                      </m:sSubSup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sz="18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num>
                                        <m:den>
                                          <m:r>
                                            <a:rPr lang="en-GB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GB" sz="18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num>
                                        <m:den>
                                          <m:r>
                                            <a:rPr lang="en-GB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GB" sz="18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GB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GB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GB" sz="18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GB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𝑗𝑘𝑧</m:t>
                                          </m:r>
                                        </m:sup>
                                      </m:sSup>
                                    </m:e>
                                  </m:nary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𝑃𝑘</m:t>
                          </m:r>
                          <m:sSubSup>
                            <m:sSubSup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sz="1800" i="1" dirty="0">
                  <a:effectLst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18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Where P = power loss, k = 2</a:t>
                </a:r>
                <a:r>
                  <a:rPr lang="en-GB" sz="1800" i="1" dirty="0">
                    <a:latin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/ and  r</a:t>
                </a:r>
                <a:r>
                  <a:rPr lang="en-GB" sz="1800" i="1" baseline="-25000" dirty="0">
                    <a:latin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 </a:t>
                </a:r>
                <a:r>
                  <a:rPr lang="en-GB" sz="1800" i="1" dirty="0">
                    <a:latin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is radial offset where the integral is calculated.</a:t>
                </a:r>
                <a:endParaRPr lang="en-GB" sz="1800" i="1" dirty="0">
                  <a:effectLst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GB" sz="18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GB" sz="1800" i="1" dirty="0">
                  <a:effectLst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1800" dirty="0">
                    <a:effectLst/>
                    <a:cs typeface="Times New Roman" panose="02020603050405020304" pitchFamily="18" charset="0"/>
                  </a:rPr>
                  <a:t>		</a:t>
                </a:r>
                <a:r>
                  <a:rPr lang="en-GB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9336A-0F2F-4EA5-AFEC-A92D6EF80D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1019" b="-2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0A11C-2597-4F94-A5AA-3919AD7C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6266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EA76DD-D848-4B95-8AC3-D5E612A0B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50776"/>
            <a:ext cx="7772400" cy="762000"/>
          </a:xfrm>
        </p:spPr>
        <p:txBody>
          <a:bodyPr/>
          <a:lstStyle/>
          <a:p>
            <a:r>
              <a:rPr lang="en-GB" dirty="0"/>
              <a:t>R</a:t>
            </a:r>
            <a:r>
              <a:rPr lang="en-GB" baseline="-25000" dirty="0"/>
              <a:t>||</a:t>
            </a:r>
            <a:r>
              <a:rPr lang="en-GB" dirty="0"/>
              <a:t>/Q for the Monopole Modes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7BABE0E-8433-4682-B531-51DEEB61A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203326"/>
              </p:ext>
            </p:extLst>
          </p:nvPr>
        </p:nvGraphicFramePr>
        <p:xfrm>
          <a:off x="611560" y="1412776"/>
          <a:ext cx="8134668" cy="4392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523">
                  <a:extLst>
                    <a:ext uri="{9D8B030D-6E8A-4147-A177-3AD203B41FA5}">
                      <a16:colId xmlns:a16="http://schemas.microsoft.com/office/drawing/2014/main" val="3748388291"/>
                    </a:ext>
                  </a:extLst>
                </a:gridCol>
                <a:gridCol w="620523">
                  <a:extLst>
                    <a:ext uri="{9D8B030D-6E8A-4147-A177-3AD203B41FA5}">
                      <a16:colId xmlns:a16="http://schemas.microsoft.com/office/drawing/2014/main" val="485408432"/>
                    </a:ext>
                  </a:extLst>
                </a:gridCol>
                <a:gridCol w="620523">
                  <a:extLst>
                    <a:ext uri="{9D8B030D-6E8A-4147-A177-3AD203B41FA5}">
                      <a16:colId xmlns:a16="http://schemas.microsoft.com/office/drawing/2014/main" val="3151907101"/>
                    </a:ext>
                  </a:extLst>
                </a:gridCol>
                <a:gridCol w="620523">
                  <a:extLst>
                    <a:ext uri="{9D8B030D-6E8A-4147-A177-3AD203B41FA5}">
                      <a16:colId xmlns:a16="http://schemas.microsoft.com/office/drawing/2014/main" val="3379523747"/>
                    </a:ext>
                  </a:extLst>
                </a:gridCol>
                <a:gridCol w="620523">
                  <a:extLst>
                    <a:ext uri="{9D8B030D-6E8A-4147-A177-3AD203B41FA5}">
                      <a16:colId xmlns:a16="http://schemas.microsoft.com/office/drawing/2014/main" val="2619012821"/>
                    </a:ext>
                  </a:extLst>
                </a:gridCol>
                <a:gridCol w="620523">
                  <a:extLst>
                    <a:ext uri="{9D8B030D-6E8A-4147-A177-3AD203B41FA5}">
                      <a16:colId xmlns:a16="http://schemas.microsoft.com/office/drawing/2014/main" val="1859083280"/>
                    </a:ext>
                  </a:extLst>
                </a:gridCol>
                <a:gridCol w="620523">
                  <a:extLst>
                    <a:ext uri="{9D8B030D-6E8A-4147-A177-3AD203B41FA5}">
                      <a16:colId xmlns:a16="http://schemas.microsoft.com/office/drawing/2014/main" val="2821570706"/>
                    </a:ext>
                  </a:extLst>
                </a:gridCol>
                <a:gridCol w="688392">
                  <a:extLst>
                    <a:ext uri="{9D8B030D-6E8A-4147-A177-3AD203B41FA5}">
                      <a16:colId xmlns:a16="http://schemas.microsoft.com/office/drawing/2014/main" val="497966457"/>
                    </a:ext>
                  </a:extLst>
                </a:gridCol>
                <a:gridCol w="620523">
                  <a:extLst>
                    <a:ext uri="{9D8B030D-6E8A-4147-A177-3AD203B41FA5}">
                      <a16:colId xmlns:a16="http://schemas.microsoft.com/office/drawing/2014/main" val="837122562"/>
                    </a:ext>
                  </a:extLst>
                </a:gridCol>
                <a:gridCol w="620523">
                  <a:extLst>
                    <a:ext uri="{9D8B030D-6E8A-4147-A177-3AD203B41FA5}">
                      <a16:colId xmlns:a16="http://schemas.microsoft.com/office/drawing/2014/main" val="2482526839"/>
                    </a:ext>
                  </a:extLst>
                </a:gridCol>
                <a:gridCol w="620523">
                  <a:extLst>
                    <a:ext uri="{9D8B030D-6E8A-4147-A177-3AD203B41FA5}">
                      <a16:colId xmlns:a16="http://schemas.microsoft.com/office/drawing/2014/main" val="544357646"/>
                    </a:ext>
                  </a:extLst>
                </a:gridCol>
                <a:gridCol w="620523">
                  <a:extLst>
                    <a:ext uri="{9D8B030D-6E8A-4147-A177-3AD203B41FA5}">
                      <a16:colId xmlns:a16="http://schemas.microsoft.com/office/drawing/2014/main" val="3571970465"/>
                    </a:ext>
                  </a:extLst>
                </a:gridCol>
                <a:gridCol w="620523">
                  <a:extLst>
                    <a:ext uri="{9D8B030D-6E8A-4147-A177-3AD203B41FA5}">
                      <a16:colId xmlns:a16="http://schemas.microsoft.com/office/drawing/2014/main" val="4171555591"/>
                    </a:ext>
                  </a:extLst>
                </a:gridCol>
              </a:tblGrid>
              <a:tr h="6833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Mode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Freq FD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Freq </a:t>
                      </a:r>
                      <a:r>
                        <a:rPr lang="en-GB" sz="1100" u="none" strike="noStrike" dirty="0" err="1">
                          <a:effectLst/>
                        </a:rPr>
                        <a:t>meas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Q FD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QL </a:t>
                      </a:r>
                      <a:r>
                        <a:rPr lang="en-GB" sz="1100" u="none" strike="noStrike" dirty="0" err="1">
                          <a:effectLst/>
                        </a:rPr>
                        <a:t>meas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R</a:t>
                      </a:r>
                      <a:r>
                        <a:rPr lang="en-GB" sz="1100" u="none" strike="noStrike" baseline="-25000" dirty="0">
                          <a:effectLst/>
                        </a:rPr>
                        <a:t>//</a:t>
                      </a:r>
                      <a:r>
                        <a:rPr lang="en-GB" sz="1100" u="none" strike="noStrike" dirty="0">
                          <a:effectLst/>
                        </a:rPr>
                        <a:t> FD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R</a:t>
                      </a:r>
                      <a:r>
                        <a:rPr lang="en-GB" sz="1100" u="none" strike="noStrike" baseline="-25000" dirty="0">
                          <a:effectLst/>
                        </a:rPr>
                        <a:t>//</a:t>
                      </a:r>
                      <a:r>
                        <a:rPr lang="en-GB" sz="1100" u="none" strike="noStrike" dirty="0">
                          <a:effectLst/>
                        </a:rPr>
                        <a:t>/Q FD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 err="1">
                          <a:effectLst/>
                        </a:rPr>
                        <a:t>Desig’n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GB" sz="1100" u="none" strike="noStrike" dirty="0">
                          <a:effectLst/>
                        </a:rPr>
                        <a:t> FD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meas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Q0meas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 err="1">
                          <a:effectLst/>
                        </a:rPr>
                        <a:t>Qm</a:t>
                      </a:r>
                      <a:r>
                        <a:rPr lang="en-GB" sz="1100" u="none" strike="noStrike" dirty="0">
                          <a:effectLst/>
                        </a:rPr>
                        <a:t>/QFD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R</a:t>
                      </a:r>
                      <a:r>
                        <a:rPr lang="en-GB" sz="1100" u="none" strike="noStrike" baseline="-25000" dirty="0">
                          <a:effectLst/>
                        </a:rPr>
                        <a:t>//</a:t>
                      </a:r>
                      <a:r>
                        <a:rPr lang="en-GB" sz="1100" u="none" strike="noStrike" dirty="0">
                          <a:effectLst/>
                        </a:rPr>
                        <a:t>eff (</a:t>
                      </a:r>
                      <a:r>
                        <a:rPr lang="en-GB" sz="1100" u="none" strike="noStrike" dirty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GB" sz="1100" u="none" strike="noStrike" dirty="0"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205379"/>
                  </a:ext>
                </a:extLst>
              </a:tr>
              <a:tr h="2472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0.500497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0.49971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3.45E+04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5.40E+03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7.83E+06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227.11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TM010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5.061732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4.964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32175.78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9.33E-01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5.03E+03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00170"/>
                  </a:ext>
                </a:extLst>
              </a:tr>
              <a:tr h="2472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0.663948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0.66165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1.93E+04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NM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8.78E+05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45.58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TM011L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0.511616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0.01506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NM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NM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NM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53045"/>
                  </a:ext>
                </a:extLst>
              </a:tr>
              <a:tr h="2472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0.69697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1.53E+04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NM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7.78E+05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50.82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TM011L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0.424802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NM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NM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NM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NM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602297"/>
                  </a:ext>
                </a:extLst>
              </a:tr>
              <a:tr h="2472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0.764009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0.7602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8.51E+03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NM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5.11E+04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TM011L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0.211519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0.014286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NM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NM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NM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170233"/>
                  </a:ext>
                </a:extLst>
              </a:tr>
              <a:tr h="2472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0.86078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0.85514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5.97E+03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4350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2.36E+03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HOMWG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0.125879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0.255754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5462.53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9.15E-01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3.98E+03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978240"/>
                  </a:ext>
                </a:extLst>
              </a:tr>
              <a:tr h="2472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0.971305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0.9749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6.78E+03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2010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2.84E+03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0.42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HOMWG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0.015004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0.329489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2672.273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3.94E-01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7.92E+02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294334"/>
                  </a:ext>
                </a:extLst>
              </a:tr>
              <a:tr h="2472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88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1.321991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1.32202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1.98E+04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150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5.72E+03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TM021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0.446763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151.5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7.67E-03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1.15E+00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256007"/>
                  </a:ext>
                </a:extLst>
              </a:tr>
              <a:tr h="2472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124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1.508321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1.508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1.23E+04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NM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5.12E+04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4.16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TM012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0.101294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NM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NM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574994"/>
                  </a:ext>
                </a:extLst>
              </a:tr>
              <a:tr h="2472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1.53231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1.53203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1.62E+04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1600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7.51E+04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2.64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TM012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0.123449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0.005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1608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9.94E-02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1.59E+02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89543"/>
                  </a:ext>
                </a:extLst>
              </a:tr>
              <a:tr h="2472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138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1.5669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1.573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1.82E+04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400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1.79E+04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0.99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TM212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0.268038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404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2.22E-02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8.90E+00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073732"/>
                  </a:ext>
                </a:extLst>
              </a:tr>
              <a:tr h="2472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139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1.577681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1.57934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2.52E+04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1070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3.29E+04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1.31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TM212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0.051364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1080.7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4.30E-02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4.60E+01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707313"/>
                  </a:ext>
                </a:extLst>
              </a:tr>
              <a:tr h="2472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146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1.589114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1.5882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1.57E+04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2.38E+04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1.51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TM212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0.10438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202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1.28E-02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2.57E+00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081878"/>
                  </a:ext>
                </a:extLst>
              </a:tr>
              <a:tr h="2472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277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1.916443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1.9214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2.04E+04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180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3.12E+04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1.53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TM221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0.258744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181.8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8.93E-03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1.61E+00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436978"/>
                  </a:ext>
                </a:extLst>
              </a:tr>
              <a:tr h="2472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290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1.953699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1.95878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2.53E+04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300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5.32E+04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2.10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TM2X2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0.197813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312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1.23E-02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3.69E+00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308555"/>
                  </a:ext>
                </a:extLst>
              </a:tr>
              <a:tr h="2472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439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2.265918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2.25564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2.15E+04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300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5.78E+03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0.27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TMX22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0.258732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570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2.65E-02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7.95E+00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955999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2036A7-8831-4911-84BC-63C6FCC1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6740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9AB85-EF1B-47EB-B86A-8368A6F9E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baseline="-25000" dirty="0">
                <a:latin typeface="Symbol" panose="05050102010706020507" pitchFamily="18" charset="2"/>
              </a:rPr>
              <a:t>^</a:t>
            </a:r>
            <a:r>
              <a:rPr lang="en-GB" dirty="0"/>
              <a:t>/Q for Dipole modes with </a:t>
            </a:r>
            <a:r>
              <a:rPr lang="en-GB" i="1" dirty="0">
                <a:solidFill>
                  <a:srgbClr val="FF00FF"/>
                </a:solidFill>
              </a:rPr>
              <a:t>r</a:t>
            </a:r>
            <a:r>
              <a:rPr lang="en-GB" i="1" baseline="-25000" dirty="0">
                <a:solidFill>
                  <a:srgbClr val="FF00FF"/>
                </a:solidFill>
              </a:rPr>
              <a:t>0</a:t>
            </a:r>
            <a:r>
              <a:rPr lang="en-GB" i="1" dirty="0">
                <a:solidFill>
                  <a:srgbClr val="FF00FF"/>
                </a:solidFill>
              </a:rPr>
              <a:t> = 3mm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4620303-B2CC-4FE9-B346-86B943B9B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581341"/>
              </p:ext>
            </p:extLst>
          </p:nvPr>
        </p:nvGraphicFramePr>
        <p:xfrm>
          <a:off x="683568" y="1412776"/>
          <a:ext cx="7774626" cy="4392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7403">
                  <a:extLst>
                    <a:ext uri="{9D8B030D-6E8A-4147-A177-3AD203B41FA5}">
                      <a16:colId xmlns:a16="http://schemas.microsoft.com/office/drawing/2014/main" val="972714557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3057138285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3504574723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3319686429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3942236866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4195651506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3471324869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558420730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942249082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556515706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3237458605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1193151058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1129918982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956805752"/>
                    </a:ext>
                  </a:extLst>
                </a:gridCol>
              </a:tblGrid>
              <a:tr h="3776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Mode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Freq F Domain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Freq measured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Q F Domain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QL measured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R// 3mm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R</a:t>
                      </a:r>
                      <a:r>
                        <a:rPr lang="en-GB" sz="900" u="none" strike="noStrike" dirty="0">
                          <a:effectLst/>
                          <a:latin typeface="Symbol" panose="05050102010706020507" pitchFamily="18" charset="2"/>
                        </a:rPr>
                        <a:t>^</a:t>
                      </a:r>
                      <a:r>
                        <a:rPr lang="en-GB" sz="900" u="none" strike="noStrike" dirty="0">
                          <a:effectLst/>
                        </a:rPr>
                        <a:t>(W/m) 3mm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R</a:t>
                      </a:r>
                      <a:r>
                        <a:rPr lang="en-GB" sz="900" u="none" strike="noStrike" dirty="0">
                          <a:effectLst/>
                          <a:latin typeface="Symbol" panose="05050102010706020507" pitchFamily="18" charset="2"/>
                        </a:rPr>
                        <a:t>^</a:t>
                      </a:r>
                      <a:r>
                        <a:rPr lang="en-GB" sz="900" u="none" strike="noStrike" dirty="0">
                          <a:effectLst/>
                        </a:rPr>
                        <a:t>/Q 03mm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GB" sz="900" u="none" strike="noStrike" dirty="0">
                          <a:effectLst/>
                        </a:rPr>
                        <a:t> measured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Q0meas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Designation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Qm/QCST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R</a:t>
                      </a:r>
                      <a:r>
                        <a:rPr lang="en-GB" sz="900" u="none" strike="noStrike" baseline="-25000" dirty="0">
                          <a:effectLst/>
                          <a:latin typeface="Symbol" panose="05050102010706020507" pitchFamily="18" charset="2"/>
                        </a:rPr>
                        <a:t>^</a:t>
                      </a:r>
                      <a:r>
                        <a:rPr lang="en-GB" sz="900" u="none" strike="noStrike" dirty="0">
                          <a:effectLst/>
                        </a:rPr>
                        <a:t>/Q eff 03mm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R</a:t>
                      </a:r>
                      <a:r>
                        <a:rPr lang="en-GB" sz="900" u="none" strike="noStrike" baseline="-25000" dirty="0">
                          <a:effectLst/>
                          <a:latin typeface="Symbol" panose="05050102010706020507" pitchFamily="18" charset="2"/>
                        </a:rPr>
                        <a:t>^</a:t>
                      </a:r>
                      <a:r>
                        <a:rPr lang="en-GB" sz="900" u="none" strike="noStrike" dirty="0">
                          <a:effectLst/>
                        </a:rPr>
                        <a:t> eff 03mm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772500"/>
                  </a:ext>
                </a:extLst>
              </a:tr>
              <a:tr h="2086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0.630569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0.62895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23520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24890.63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2.09E+08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8896.285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0.064309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106.4309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TE111D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0.004525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40.25679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9.47E+05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725011"/>
                  </a:ext>
                </a:extLst>
              </a:tr>
              <a:tr h="2086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0.631993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0.6311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21780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76471.5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6.41E+08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29450.19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0.056433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211.2866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TE111VD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0.009701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285.6947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6.22E+06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652151"/>
                  </a:ext>
                </a:extLst>
              </a:tr>
              <a:tr h="2086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0.634288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0.63414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21440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500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205932.3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1.72E+09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80265.79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0.171999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585.9995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TE111VD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0.027332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2193.83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4.70E+07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643993"/>
                  </a:ext>
                </a:extLst>
              </a:tr>
              <a:tr h="2086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0.645022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0.6433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20057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NM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8491.189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69789810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3479.574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0.038685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NM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TE111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NM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NM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883402"/>
                  </a:ext>
                </a:extLst>
              </a:tr>
              <a:tr h="2086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0.647364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0.64688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23799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300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219.1689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1794853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75.41715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0.086655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325.9965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TE111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0.013698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1.033057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2.46E+04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253584"/>
                  </a:ext>
                </a:extLst>
              </a:tr>
              <a:tr h="2086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0.759483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0.74641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8795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NM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30356.29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2.12E+08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24092.57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0.118624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NM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TM111VD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NM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NM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44220"/>
                  </a:ext>
                </a:extLst>
              </a:tr>
              <a:tr h="2086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0.846087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7055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150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4092.96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25646070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3635.42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150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TM111VD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0.021262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77.29454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5.45E+05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845280"/>
                  </a:ext>
                </a:extLst>
              </a:tr>
              <a:tr h="2086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0.84776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8246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150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248.5997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1554627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188.5219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150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TM111HD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0.018191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3.429334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2.83E+04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765233"/>
                  </a:ext>
                </a:extLst>
              </a:tr>
              <a:tr h="2086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0.86078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0.85514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5971.4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4350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645.8229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3977573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666.1039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0.255754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5462.53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HOMWG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0.914782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609.3399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3.64E+06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055898"/>
                  </a:ext>
                </a:extLst>
              </a:tr>
              <a:tr h="2086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0.899576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0.891211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11764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230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15.46077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91115.34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7.745269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232.3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TM110HD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0.019747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0.152943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1.80E+03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890663"/>
                  </a:ext>
                </a:extLst>
              </a:tr>
              <a:tr h="2086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0.90327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NM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12.1172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71118.59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5.828914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NM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TM110VD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NM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NM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467622"/>
                  </a:ext>
                </a:extLst>
              </a:tr>
              <a:tr h="3776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34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1.02917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1.03016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22007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260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6710.924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34569450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1570.839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2.02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785.2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TMXXX Hybrid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0.03568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56.04684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1.23E+06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662039"/>
                  </a:ext>
                </a:extLst>
              </a:tr>
              <a:tr h="3776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39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1.046574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1.04214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12860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350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21812.72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1.1E+08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8591.392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0.561798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546.6293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TM112~VD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0.042506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365.1871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4.70E+06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618748"/>
                  </a:ext>
                </a:extLst>
              </a:tr>
              <a:tr h="3776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1.060609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1.06566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16380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770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41374.59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2.07E+08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12622.83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0.260417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970.5211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TM112 VD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0.05925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747.9074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1.23E+07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824127"/>
                  </a:ext>
                </a:extLst>
              </a:tr>
              <a:tr h="3776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1.106478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1.10908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7711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600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19932.29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95502110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12385.18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606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TM112Offcentre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0.078589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973.3393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7.51E+06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321802"/>
                  </a:ext>
                </a:extLst>
              </a:tr>
              <a:tr h="2086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128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1.522945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1.5183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13630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600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22490.83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78292390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5742.858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0.01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606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TM112D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0.044461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255.3318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3.48E+06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52867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DEA14-3E2F-4E3B-809E-7A534F4C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0786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0B1D8-A952-47DF-B4DF-245995216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baseline="-25000" dirty="0">
                <a:latin typeface="Symbol" panose="05050102010706020507" pitchFamily="18" charset="2"/>
              </a:rPr>
              <a:t>^</a:t>
            </a:r>
            <a:r>
              <a:rPr lang="en-GB" dirty="0"/>
              <a:t>/Q for Dipole modes with </a:t>
            </a:r>
            <a:r>
              <a:rPr lang="en-GB" i="1" dirty="0">
                <a:solidFill>
                  <a:srgbClr val="FF00FF"/>
                </a:solidFill>
              </a:rPr>
              <a:t>r</a:t>
            </a:r>
            <a:r>
              <a:rPr lang="en-GB" i="1" baseline="-25000" dirty="0">
                <a:solidFill>
                  <a:srgbClr val="FF00FF"/>
                </a:solidFill>
              </a:rPr>
              <a:t>0</a:t>
            </a:r>
            <a:r>
              <a:rPr lang="en-GB" i="1" dirty="0">
                <a:solidFill>
                  <a:srgbClr val="FF00FF"/>
                </a:solidFill>
              </a:rPr>
              <a:t> = 30mm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0BCF22F-89E0-4B7D-9743-D940E9571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754456"/>
              </p:ext>
            </p:extLst>
          </p:nvPr>
        </p:nvGraphicFramePr>
        <p:xfrm>
          <a:off x="654948" y="1412776"/>
          <a:ext cx="7772394" cy="4380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171">
                  <a:extLst>
                    <a:ext uri="{9D8B030D-6E8A-4147-A177-3AD203B41FA5}">
                      <a16:colId xmlns:a16="http://schemas.microsoft.com/office/drawing/2014/main" val="2738530674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12655495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654233207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3436484300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578719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317066649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728531282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3185286797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177054578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111480474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510409487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549575926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666233334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459094956"/>
                    </a:ext>
                  </a:extLst>
                </a:gridCol>
              </a:tblGrid>
              <a:tr h="2703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Mode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Freq F Domain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Freq measured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Q F Domain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QL measured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R// 30mm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R</a:t>
                      </a:r>
                      <a:r>
                        <a:rPr lang="en-GB" sz="900" u="none" strike="noStrike" baseline="-25000" dirty="0">
                          <a:effectLst/>
                          <a:latin typeface="Symbol" panose="05050102010706020507" pitchFamily="18" charset="2"/>
                        </a:rPr>
                        <a:t>^</a:t>
                      </a:r>
                      <a:r>
                        <a:rPr lang="en-GB" sz="900" u="none" strike="noStrike" dirty="0">
                          <a:effectLst/>
                        </a:rPr>
                        <a:t>(W/m) 30mm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R</a:t>
                      </a:r>
                      <a:r>
                        <a:rPr lang="en-GB" sz="900" u="none" strike="noStrike" baseline="-25000" dirty="0">
                          <a:effectLst/>
                          <a:latin typeface="Symbol" panose="05050102010706020507" pitchFamily="18" charset="2"/>
                        </a:rPr>
                        <a:t>^</a:t>
                      </a:r>
                      <a:r>
                        <a:rPr lang="en-GB" sz="900" u="none" strike="noStrike" dirty="0">
                          <a:effectLst/>
                        </a:rPr>
                        <a:t>/Q 30mmOF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b measured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Q0meas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Designation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Qm/QCST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R</a:t>
                      </a:r>
                      <a:r>
                        <a:rPr lang="en-GB" sz="900" u="none" strike="noStrike" baseline="-25000" dirty="0">
                          <a:effectLst/>
                          <a:latin typeface="Symbol" panose="05050102010706020507" pitchFamily="18" charset="2"/>
                        </a:rPr>
                        <a:t>^</a:t>
                      </a:r>
                      <a:r>
                        <a:rPr lang="en-GB" sz="900" u="none" strike="noStrike" dirty="0">
                          <a:effectLst/>
                        </a:rPr>
                        <a:t>/Q eff 30mm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R</a:t>
                      </a:r>
                      <a:r>
                        <a:rPr lang="en-GB" sz="900" u="none" strike="noStrike" baseline="-25000" dirty="0">
                          <a:effectLst/>
                          <a:latin typeface="Symbol" panose="05050102010706020507" pitchFamily="18" charset="2"/>
                        </a:rPr>
                        <a:t>^</a:t>
                      </a:r>
                      <a:r>
                        <a:rPr lang="en-GB" sz="900" u="none" strike="noStrike" dirty="0">
                          <a:effectLst/>
                        </a:rPr>
                        <a:t> eff 30mm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179508"/>
                  </a:ext>
                </a:extLst>
              </a:tr>
              <a:tr h="2473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0.630569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0.62895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23520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5414.048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455184.6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19.35062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0.064309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106.4309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TE111D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0.004525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0.087564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2.06E+03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617110"/>
                  </a:ext>
                </a:extLst>
              </a:tr>
              <a:tr h="2473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0.631993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0.6311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21780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111144.7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9323414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428.033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0.056433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211.2866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TE111VD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0.009701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4.152325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9.04E+04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628556"/>
                  </a:ext>
                </a:extLst>
              </a:tr>
              <a:tr h="2473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0.634288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0.63414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21440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500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202367.1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16914210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788.7619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0.171999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585.9995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TE111VD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0.027332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21.55849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4.62E+05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618254"/>
                  </a:ext>
                </a:extLst>
              </a:tr>
              <a:tr h="2473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0.645022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0.6433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20057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NM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8422.405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692244.7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34.51387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0.038685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#VALUE!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TE111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NM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NM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NM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964622"/>
                  </a:ext>
                </a:extLst>
              </a:tr>
              <a:tr h="2473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0.647364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0.64688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23799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300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5382.203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440768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18.52044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0.086655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325.9965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TE111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0.013698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0.253691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6.04E+03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900512"/>
                  </a:ext>
                </a:extLst>
              </a:tr>
              <a:tr h="2473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0.759483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0.74641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8795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NM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31358.56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2188953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248.8804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0.118624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#VALUE!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TM111VD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NM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NM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NM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347753"/>
                  </a:ext>
                </a:extLst>
              </a:tr>
              <a:tr h="2473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0.846087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7055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150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4610.314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288877.6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40.9494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150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TM111VD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0.021262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0.870646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6.14E+03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60601"/>
                  </a:ext>
                </a:extLst>
              </a:tr>
              <a:tr h="2473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0.84776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8246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150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6397.146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400047.8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48.51181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150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TM111HD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0.018191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0.882461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7.28E+03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76070"/>
                  </a:ext>
                </a:extLst>
              </a:tr>
              <a:tr h="2473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0.86078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0.85514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5971.4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4350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706.6784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43523.77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7.288705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0.255754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5462.53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HOMWG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0.914782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6.667577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3.98E+04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015568"/>
                  </a:ext>
                </a:extLst>
              </a:tr>
              <a:tr h="2473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0.899576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0.891211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11764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230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1355.683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79894.82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6.791468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232.3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TM110HD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0.019747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0.134109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1.58E+03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080307"/>
                  </a:ext>
                </a:extLst>
              </a:tr>
              <a:tr h="2473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0.90327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NM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188.0674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11038.1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0.904688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#VALUE!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TM110VD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NM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NM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NM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96651"/>
                  </a:ext>
                </a:extLst>
              </a:tr>
              <a:tr h="2703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1.02917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1.03016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22007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260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8331.794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429189.1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19.50239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2.02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785.2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TMXXX Hybrid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0.03568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0.695837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1.53E+04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737246"/>
                  </a:ext>
                </a:extLst>
              </a:tr>
              <a:tr h="2703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1.046574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1.04214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12860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350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30234.09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1531530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119.0833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0.561798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546.6293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TM112~VD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0.042506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5.061775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6.51E+04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397217"/>
                  </a:ext>
                </a:extLst>
              </a:tr>
              <a:tr h="2703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1.060609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1.06566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16380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770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41445.8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2071684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126.4456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0.260417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970.5211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TM112 VD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0.05925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7.491949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1.23E+05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58910"/>
                  </a:ext>
                </a:extLst>
              </a:tr>
              <a:tr h="2703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1.106478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1.10908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7711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600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18958.6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908368.4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117.8016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606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TM112Offcentre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0.078589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9.257913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7.14E+04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823414"/>
                  </a:ext>
                </a:extLst>
              </a:tr>
              <a:tr h="2473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128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1.522945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1.5183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13630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600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9887.411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344188.8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25.24674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0.01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606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TM112D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0.044461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1.122489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1.53E+04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77786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C8C3E-B773-45F1-9CC8-B920AD5EB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5085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B34E-3168-4228-A229-19786E7E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with BESSY Results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4A99F6-4133-4C1B-8EC5-69B3C3C3B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614240"/>
              </p:ext>
            </p:extLst>
          </p:nvPr>
        </p:nvGraphicFramePr>
        <p:xfrm>
          <a:off x="702255" y="1484784"/>
          <a:ext cx="3900265" cy="4329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053">
                  <a:extLst>
                    <a:ext uri="{9D8B030D-6E8A-4147-A177-3AD203B41FA5}">
                      <a16:colId xmlns:a16="http://schemas.microsoft.com/office/drawing/2014/main" val="1488871542"/>
                    </a:ext>
                  </a:extLst>
                </a:gridCol>
                <a:gridCol w="780053">
                  <a:extLst>
                    <a:ext uri="{9D8B030D-6E8A-4147-A177-3AD203B41FA5}">
                      <a16:colId xmlns:a16="http://schemas.microsoft.com/office/drawing/2014/main" val="2192808141"/>
                    </a:ext>
                  </a:extLst>
                </a:gridCol>
                <a:gridCol w="780053">
                  <a:extLst>
                    <a:ext uri="{9D8B030D-6E8A-4147-A177-3AD203B41FA5}">
                      <a16:colId xmlns:a16="http://schemas.microsoft.com/office/drawing/2014/main" val="3324210505"/>
                    </a:ext>
                  </a:extLst>
                </a:gridCol>
                <a:gridCol w="780053">
                  <a:extLst>
                    <a:ext uri="{9D8B030D-6E8A-4147-A177-3AD203B41FA5}">
                      <a16:colId xmlns:a16="http://schemas.microsoft.com/office/drawing/2014/main" val="1033951582"/>
                    </a:ext>
                  </a:extLst>
                </a:gridCol>
                <a:gridCol w="780053">
                  <a:extLst>
                    <a:ext uri="{9D8B030D-6E8A-4147-A177-3AD203B41FA5}">
                      <a16:colId xmlns:a16="http://schemas.microsoft.com/office/drawing/2014/main" val="800715636"/>
                    </a:ext>
                  </a:extLst>
                </a:gridCol>
              </a:tblGrid>
              <a:tr h="4317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Freq measured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</a:t>
                      </a:r>
                      <a:r>
                        <a:rPr lang="en-GB" sz="1100" u="none" strike="noStrike" baseline="-25000" dirty="0">
                          <a:effectLst/>
                          <a:latin typeface="Symbol" panose="05050102010706020507" pitchFamily="18" charset="2"/>
                        </a:rPr>
                        <a:t>^</a:t>
                      </a:r>
                      <a:r>
                        <a:rPr lang="en-GB" sz="1100" u="none" strike="noStrike" dirty="0">
                          <a:effectLst/>
                        </a:rPr>
                        <a:t>/Q eff 03mm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</a:t>
                      </a:r>
                      <a:r>
                        <a:rPr lang="en-GB" sz="1100" u="none" strike="noStrike" baseline="-25000" dirty="0">
                          <a:effectLst/>
                          <a:latin typeface="Symbol" panose="05050102010706020507" pitchFamily="18" charset="2"/>
                        </a:rPr>
                        <a:t>^</a:t>
                      </a:r>
                      <a:r>
                        <a:rPr lang="en-GB" sz="1100" u="none" strike="noStrike" dirty="0">
                          <a:effectLst/>
                        </a:rPr>
                        <a:t> eff 03mm (</a:t>
                      </a:r>
                      <a:r>
                        <a:rPr lang="en-GB" sz="1100" u="none" strike="noStrike" dirty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GB" sz="1100" u="none" strike="noStrike" dirty="0">
                          <a:effectLst/>
                        </a:rPr>
                        <a:t>/m)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</a:t>
                      </a:r>
                      <a:r>
                        <a:rPr lang="en-GB" sz="1100" u="none" strike="noStrike" baseline="-25000" dirty="0">
                          <a:effectLst/>
                          <a:latin typeface="Symbol" panose="05050102010706020507" pitchFamily="18" charset="2"/>
                        </a:rPr>
                        <a:t>^</a:t>
                      </a:r>
                      <a:r>
                        <a:rPr lang="en-GB" sz="1100" u="none" strike="noStrike" dirty="0">
                          <a:effectLst/>
                        </a:rPr>
                        <a:t>/Q eff 30mm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</a:t>
                      </a:r>
                      <a:r>
                        <a:rPr lang="en-GB" sz="1100" u="none" strike="noStrike" baseline="-25000" dirty="0">
                          <a:effectLst/>
                          <a:latin typeface="Symbol" panose="05050102010706020507" pitchFamily="18" charset="2"/>
                        </a:rPr>
                        <a:t>^</a:t>
                      </a:r>
                      <a:r>
                        <a:rPr lang="en-GB" sz="1100" u="none" strike="noStrike" dirty="0">
                          <a:effectLst/>
                        </a:rPr>
                        <a:t> eff 30mm (</a:t>
                      </a:r>
                      <a:r>
                        <a:rPr lang="en-GB" sz="1100" u="none" strike="noStrike" dirty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GB" sz="1100" u="none" strike="noStrike" dirty="0">
                          <a:effectLst/>
                        </a:rPr>
                        <a:t>/m)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156812"/>
                  </a:ext>
                </a:extLst>
              </a:tr>
              <a:tr h="238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0.62895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40.25679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9.47E+05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0.087564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2.06E+03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208691"/>
                  </a:ext>
                </a:extLst>
              </a:tr>
              <a:tr h="238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0.6311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285.6947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6.22E+06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4.152325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9.04E+04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059524"/>
                  </a:ext>
                </a:extLst>
              </a:tr>
              <a:tr h="238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0.63414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2193.83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4.70E+07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21.55849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4.62E+05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43048"/>
                  </a:ext>
                </a:extLst>
              </a:tr>
              <a:tr h="238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0.6433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NM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NM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NM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NM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59735"/>
                  </a:ext>
                </a:extLst>
              </a:tr>
              <a:tr h="238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0.64688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1.033057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2.46E+04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0.253691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6.04E+03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870056"/>
                  </a:ext>
                </a:extLst>
              </a:tr>
              <a:tr h="238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0.74641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NM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NM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NM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NM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783486"/>
                  </a:ext>
                </a:extLst>
              </a:tr>
              <a:tr h="238544"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77.29454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5.45E+05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0.870646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6.14E+03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521816"/>
                  </a:ext>
                </a:extLst>
              </a:tr>
              <a:tr h="238544"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3.429334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2.83E+04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0.882461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7.28E+03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858622"/>
                  </a:ext>
                </a:extLst>
              </a:tr>
              <a:tr h="238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0.85514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609.3399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3.64E+06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6.667577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3.98E+04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024969"/>
                  </a:ext>
                </a:extLst>
              </a:tr>
              <a:tr h="238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0.891211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0.152943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1.80E+03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0.134109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1.58E+03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446055"/>
                  </a:ext>
                </a:extLst>
              </a:tr>
              <a:tr h="238544"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NM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NM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NM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NM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832558"/>
                  </a:ext>
                </a:extLst>
              </a:tr>
              <a:tr h="238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1.03016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56.04684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1.23E+06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0.695837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1.53E+04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465836"/>
                  </a:ext>
                </a:extLst>
              </a:tr>
              <a:tr h="238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1.04214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365.1871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4.70E+06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5.061775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6.51E+04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643675"/>
                  </a:ext>
                </a:extLst>
              </a:tr>
              <a:tr h="238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1.06566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747.9074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1.23E+07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7.491949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1.23E+05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944875"/>
                  </a:ext>
                </a:extLst>
              </a:tr>
              <a:tr h="238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1.10908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973.3393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7.51E+06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9.257913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7.14E+04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22876"/>
                  </a:ext>
                </a:extLst>
              </a:tr>
              <a:tr h="2385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1.5183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255.3318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3.48E+06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1.122489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1.53E+04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82624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FAB36-1EC9-4FD3-9A26-E7FC44F1B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06EA31-F137-422C-B207-FF3D70AB6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476068"/>
              </p:ext>
            </p:extLst>
          </p:nvPr>
        </p:nvGraphicFramePr>
        <p:xfrm>
          <a:off x="4932040" y="1484783"/>
          <a:ext cx="3526162" cy="4329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112">
                  <a:extLst>
                    <a:ext uri="{9D8B030D-6E8A-4147-A177-3AD203B41FA5}">
                      <a16:colId xmlns:a16="http://schemas.microsoft.com/office/drawing/2014/main" val="1379175447"/>
                    </a:ext>
                  </a:extLst>
                </a:gridCol>
                <a:gridCol w="571810">
                  <a:extLst>
                    <a:ext uri="{9D8B030D-6E8A-4147-A177-3AD203B41FA5}">
                      <a16:colId xmlns:a16="http://schemas.microsoft.com/office/drawing/2014/main" val="105575396"/>
                    </a:ext>
                  </a:extLst>
                </a:gridCol>
                <a:gridCol w="571810">
                  <a:extLst>
                    <a:ext uri="{9D8B030D-6E8A-4147-A177-3AD203B41FA5}">
                      <a16:colId xmlns:a16="http://schemas.microsoft.com/office/drawing/2014/main" val="902863104"/>
                    </a:ext>
                  </a:extLst>
                </a:gridCol>
                <a:gridCol w="571810">
                  <a:extLst>
                    <a:ext uri="{9D8B030D-6E8A-4147-A177-3AD203B41FA5}">
                      <a16:colId xmlns:a16="http://schemas.microsoft.com/office/drawing/2014/main" val="3354450830"/>
                    </a:ext>
                  </a:extLst>
                </a:gridCol>
                <a:gridCol w="571810">
                  <a:extLst>
                    <a:ext uri="{9D8B030D-6E8A-4147-A177-3AD203B41FA5}">
                      <a16:colId xmlns:a16="http://schemas.microsoft.com/office/drawing/2014/main" val="2903882509"/>
                    </a:ext>
                  </a:extLst>
                </a:gridCol>
                <a:gridCol w="571810">
                  <a:extLst>
                    <a:ext uri="{9D8B030D-6E8A-4147-A177-3AD203B41FA5}">
                      <a16:colId xmlns:a16="http://schemas.microsoft.com/office/drawing/2014/main" val="853902102"/>
                    </a:ext>
                  </a:extLst>
                </a:gridCol>
              </a:tblGrid>
              <a:tr h="257264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Frequency(MHz)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Quality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R/Q(</a:t>
                      </a:r>
                      <a:r>
                        <a:rPr lang="en-GB" sz="700" u="none" strike="noStrike" dirty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GB" sz="700" u="none" strike="noStrike" dirty="0">
                          <a:effectLst/>
                        </a:rPr>
                        <a:t>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Impedance(k</a:t>
                      </a:r>
                      <a:r>
                        <a:rPr lang="en-GB" sz="700" u="none" strike="noStrike" dirty="0">
                          <a:effectLst/>
                        </a:rPr>
                        <a:t> </a:t>
                      </a:r>
                      <a:r>
                        <a:rPr lang="en-GB" sz="700" u="none" strike="noStrike" dirty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GB" sz="700" u="none" strike="noStrike" dirty="0">
                          <a:effectLst/>
                        </a:rPr>
                        <a:t>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R/Q(</a:t>
                      </a:r>
                      <a:r>
                        <a:rPr lang="en-GB" sz="700" u="none" strike="noStrike" dirty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GB" sz="700" u="none" strike="noStrike" dirty="0">
                          <a:effectLst/>
                        </a:rPr>
                        <a:t>)</a:t>
                      </a:r>
                      <a:r>
                        <a:rPr lang="en-GB" sz="700" u="none" strike="noStrike" dirty="0">
                          <a:effectLst/>
                          <a:sym typeface="Symbol" panose="05050102010706020507" pitchFamily="18" charset="2"/>
                        </a:rPr>
                        <a:t>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Impedance(k</a:t>
                      </a:r>
                      <a:r>
                        <a:rPr lang="en-GB" sz="700" u="none" strike="noStrike" dirty="0">
                          <a:effectLst/>
                        </a:rPr>
                        <a:t> </a:t>
                      </a:r>
                      <a:r>
                        <a:rPr lang="en-GB" sz="700" u="none" strike="noStrike" dirty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GB" sz="700" u="none" strike="noStrike" dirty="0">
                          <a:effectLst/>
                        </a:rPr>
                        <a:t> /m)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691358"/>
                  </a:ext>
                </a:extLst>
              </a:tr>
              <a:tr h="3824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measured on axis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measured @ 3 cm off axis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00106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619.68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918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0.36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0.33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0.28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22.0(H)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951928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620.126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1079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0.14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0.15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00462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625.832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770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0.38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0.69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44.8(H)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116290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639.39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556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0.32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0.18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730386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643.925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557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2.82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1.57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154356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654.575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168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6.02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1.01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736652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679.95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334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32.05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10.72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668832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812.508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284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0.61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0.17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293773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1024.224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1016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0.22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0.22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0.91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48.4(V)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845435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1029.465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1085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0.78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43.3(H)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441894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1037.66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1213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0.002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0.95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58.6(V)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08276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1040.318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1578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0.04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0.07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817063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1041.307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485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085798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1057.539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772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0.59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0.46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0.82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31.8(V)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687909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1083.7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748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0.12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0.09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1.31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45.2(H)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136058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1338.864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479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0.77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0.37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393196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1384.696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511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0.18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0.09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1.18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23.1(H)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28462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1511.12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noisy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noisy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0.58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15.2(V)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302336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1533.813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664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0.83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0.55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1.3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29.7(V)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395957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1539.625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686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noisy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noisy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85630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1578.385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1628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0.72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1.17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481234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1583.331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684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343710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1591.087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583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noisy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noisy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829558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2284.448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649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0.85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0.55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321841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2321.303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#DIV/0!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038195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2596.775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817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0.02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0.02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883245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2662.078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551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0.69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0.38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2" marR="6652" marT="665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7427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6D7257A-596F-4142-8E49-B21A56191D4F}"/>
              </a:ext>
            </a:extLst>
          </p:cNvPr>
          <p:cNvSpPr txBox="1"/>
          <p:nvPr/>
        </p:nvSpPr>
        <p:spPr>
          <a:xfrm>
            <a:off x="1979712" y="5829173"/>
            <a:ext cx="5976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b="0" i="0" u="none" strike="noStrike" baseline="0" dirty="0">
                <a:latin typeface="PalatinoLinotype"/>
                <a:sym typeface="Symbol" panose="05050102010706020507" pitchFamily="18" charset="2"/>
              </a:rPr>
              <a:t> </a:t>
            </a:r>
            <a:r>
              <a:rPr lang="en-GB" sz="1000" b="0" i="0" u="none" strike="noStrike" baseline="0" dirty="0">
                <a:latin typeface="PalatinoLinotype"/>
              </a:rPr>
              <a:t>F. </a:t>
            </a:r>
            <a:r>
              <a:rPr lang="en-GB" sz="1000" b="0" i="0" u="none" strike="noStrike" baseline="0" dirty="0" err="1">
                <a:latin typeface="PalatinoLinotype"/>
              </a:rPr>
              <a:t>Marhauser</a:t>
            </a:r>
            <a:r>
              <a:rPr lang="en-GB" sz="1000" dirty="0">
                <a:latin typeface="PalatinoLinotype"/>
              </a:rPr>
              <a:t>, </a:t>
            </a:r>
            <a:r>
              <a:rPr lang="en-GB" sz="1000" b="0" i="0" u="none" strike="noStrike" baseline="0" dirty="0">
                <a:latin typeface="PalatinoLinotype"/>
              </a:rPr>
              <a:t>E. </a:t>
            </a:r>
            <a:r>
              <a:rPr lang="en-GB" sz="1000" b="0" i="0" u="none" strike="noStrike" baseline="0" dirty="0" err="1">
                <a:latin typeface="PalatinoLinotype"/>
              </a:rPr>
              <a:t>Weihreter</a:t>
            </a:r>
            <a:r>
              <a:rPr lang="en-GB" sz="1000" b="0" i="0" u="none" strike="noStrike" baseline="0" dirty="0">
                <a:latin typeface="PalatinoLinotype"/>
              </a:rPr>
              <a:t>; </a:t>
            </a:r>
            <a:r>
              <a:rPr lang="en-GB" sz="1000" b="0" i="1" u="none" strike="noStrike" baseline="0" dirty="0">
                <a:latin typeface="PalatinoLinotype"/>
              </a:rPr>
              <a:t>Impedance Measurements of the HOM-Damped 500 MHz Metrology Light Source Cavity</a:t>
            </a:r>
            <a:r>
              <a:rPr lang="en-GB" sz="1000" b="0" i="0" u="none" strike="noStrike" baseline="0" dirty="0">
                <a:latin typeface="PalatinoLinotype"/>
              </a:rPr>
              <a:t>; Report bessy-034-january-2007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528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F2C8E-BADC-4AAC-8C63-B20FD439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Computation from </a:t>
            </a:r>
            <a:r>
              <a:rPr lang="en-GB"/>
              <a:t>Wake Potential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C630D-FE7D-4108-A4C3-D34F1BC7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dirty="0"/>
              <a:t>ESLS RF Workshop, Nov. 8-9, 2021</a:t>
            </a:r>
            <a:endParaRPr lang="en-GB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71E3A2-1F0C-47D0-9CEE-C49519148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00" y="1556792"/>
            <a:ext cx="7776000" cy="4152174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7CDCFAF5-CBBC-4A4F-8215-CED574C9F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1628800"/>
            <a:ext cx="7772400" cy="415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80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B06A-0C25-434F-B101-6863CF04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755C6-3663-4065-A8A3-162A98D0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846640" cy="4191000"/>
          </a:xfrm>
        </p:spPr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R</a:t>
            </a:r>
            <a:r>
              <a:rPr lang="en-GB" baseline="-25000" dirty="0">
                <a:solidFill>
                  <a:schemeClr val="accent6"/>
                </a:solidFill>
                <a:latin typeface="Symbol" panose="05050102010706020507" pitchFamily="18" charset="2"/>
              </a:rPr>
              <a:t>^</a:t>
            </a:r>
            <a:r>
              <a:rPr lang="en-GB" dirty="0">
                <a:solidFill>
                  <a:schemeClr val="accent6"/>
                </a:solidFill>
                <a:latin typeface="Symbol" panose="05050102010706020507" pitchFamily="18" charset="2"/>
              </a:rPr>
              <a:t> </a:t>
            </a:r>
            <a:r>
              <a:rPr lang="en-GB" dirty="0">
                <a:solidFill>
                  <a:schemeClr val="accent6"/>
                </a:solidFill>
              </a:rPr>
              <a:t>is prone to an error due to choice of the offset?</a:t>
            </a:r>
          </a:p>
          <a:p>
            <a:r>
              <a:rPr lang="en-GB" dirty="0">
                <a:solidFill>
                  <a:srgbClr val="0066FF"/>
                </a:solidFill>
              </a:rPr>
              <a:t>A factor of 10^2 in R</a:t>
            </a:r>
            <a:r>
              <a:rPr lang="en-GB" baseline="-25000" dirty="0">
                <a:solidFill>
                  <a:srgbClr val="0066FF"/>
                </a:solidFill>
                <a:latin typeface="Symbol" panose="05050102010706020507" pitchFamily="18" charset="2"/>
              </a:rPr>
              <a:t>^</a:t>
            </a:r>
            <a:r>
              <a:rPr lang="en-GB" dirty="0">
                <a:solidFill>
                  <a:srgbClr val="0066FF"/>
                </a:solidFill>
              </a:rPr>
              <a:t> depending upon choice of radial offset of 3mm and 30mm</a:t>
            </a:r>
          </a:p>
          <a:p>
            <a:r>
              <a:rPr lang="en-GB" dirty="0">
                <a:solidFill>
                  <a:srgbClr val="006600"/>
                </a:solidFill>
              </a:rPr>
              <a:t>Is the defining equation for R</a:t>
            </a:r>
            <a:r>
              <a:rPr lang="en-GB" baseline="-25000" dirty="0">
                <a:solidFill>
                  <a:srgbClr val="006600"/>
                </a:solidFill>
                <a:latin typeface="Symbol" panose="05050102010706020507" pitchFamily="18" charset="2"/>
              </a:rPr>
              <a:t>^</a:t>
            </a:r>
            <a:r>
              <a:rPr lang="en-GB" dirty="0">
                <a:solidFill>
                  <a:srgbClr val="006600"/>
                </a:solidFill>
              </a:rPr>
              <a:t> valid in the vicinity of axis </a:t>
            </a:r>
            <a:r>
              <a:rPr lang="en-GB" dirty="0"/>
              <a:t>or </a:t>
            </a:r>
            <a:r>
              <a:rPr lang="en-GB" dirty="0">
                <a:solidFill>
                  <a:srgbClr val="00CC00"/>
                </a:solidFill>
              </a:rPr>
              <a:t>anywhere in the beam tube aperture?</a:t>
            </a:r>
          </a:p>
          <a:p>
            <a:r>
              <a:rPr lang="en-GB" dirty="0">
                <a:solidFill>
                  <a:srgbClr val="0000FF"/>
                </a:solidFill>
              </a:rPr>
              <a:t>Colleagues at DESY planning for the perturbation measurements </a:t>
            </a:r>
          </a:p>
          <a:p>
            <a:r>
              <a:rPr lang="en-GB" dirty="0">
                <a:solidFill>
                  <a:srgbClr val="0000FF"/>
                </a:solidFill>
              </a:rPr>
              <a:t>Eagerly wait for the results!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42AF4-0637-4EDA-9128-3E1D1E16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6011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D224-B427-4782-B8A9-DEA84B140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470025"/>
          </a:xfrm>
        </p:spPr>
        <p:txBody>
          <a:bodyPr/>
          <a:lstStyle/>
          <a:p>
            <a:r>
              <a:rPr lang="en-GB" dirty="0"/>
              <a:t>Thanks for your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7BB2D-EC32-41C8-B92C-8DEFFFC6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525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>
                <a:solidFill>
                  <a:schemeClr val="accent2"/>
                </a:solidFill>
              </a:rPr>
              <a:t>Storage Ring RF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6" y="1634275"/>
            <a:ext cx="5760000" cy="397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3208" y="1484784"/>
            <a:ext cx="2086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high voltage power supply supports four IOTs which are then combined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Superconducting cavity supported by Air </a:t>
            </a:r>
            <a:r>
              <a:rPr lang="en-GB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Liquide</a:t>
            </a:r>
            <a:r>
              <a:rPr lang="en-GB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cryogenic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for three cavities in RF straight, usually two operational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extra EU HOM damped cavities installed in 2017-2018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35A96-61AF-44A1-B4AF-11C9D7C9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259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>
                <a:solidFill>
                  <a:schemeClr val="accent2"/>
                </a:solidFill>
              </a:rPr>
              <a:t>New storage ring RF configuration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r="8826"/>
          <a:stretch/>
        </p:blipFill>
        <p:spPr>
          <a:xfrm>
            <a:off x="1666608" y="1627559"/>
            <a:ext cx="6480000" cy="390010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CC307-661E-4FF9-8842-DB6FE23C6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5E31A-893F-416F-BC5A-D4A4038561CB}"/>
              </a:ext>
            </a:extLst>
          </p:cNvPr>
          <p:cNvSpPr txBox="1"/>
          <p:nvPr/>
        </p:nvSpPr>
        <p:spPr>
          <a:xfrm>
            <a:off x="263639" y="3861048"/>
            <a:ext cx="3671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FF"/>
                </a:solidFill>
              </a:rPr>
              <a:t>Third HOM Damped cavity is ready to be installed in Straight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FF"/>
                </a:solidFill>
              </a:rPr>
              <a:t>Has been conditioned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FF"/>
                </a:solidFill>
              </a:rPr>
              <a:t>For ease of conditioning / reduce reflected power, </a:t>
            </a:r>
            <a:r>
              <a:rPr lang="en-GB" sz="1600" b="1" dirty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GB" sz="1600" b="1" dirty="0">
                <a:solidFill>
                  <a:srgbClr val="0000FF"/>
                </a:solidFill>
              </a:rPr>
              <a:t> =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FF"/>
                </a:solidFill>
              </a:rPr>
              <a:t>For operation in the ring, </a:t>
            </a:r>
            <a:r>
              <a:rPr lang="en-GB" sz="1600" b="1" dirty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GB" sz="1600" b="1" dirty="0">
                <a:solidFill>
                  <a:srgbClr val="0000FF"/>
                </a:solidFill>
              </a:rPr>
              <a:t> =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FF"/>
                </a:solidFill>
              </a:rPr>
              <a:t>Is kept under vacuum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F211D-5052-4E73-8D88-7D45EEDA6656}"/>
              </a:ext>
            </a:extLst>
          </p:cNvPr>
          <p:cNvSpPr txBox="1"/>
          <p:nvPr/>
        </p:nvSpPr>
        <p:spPr>
          <a:xfrm>
            <a:off x="252872" y="2708920"/>
            <a:ext cx="1296144" cy="523220"/>
          </a:xfrm>
          <a:prstGeom prst="rect">
            <a:avLst/>
          </a:prstGeom>
          <a:noFill/>
          <a:ln>
            <a:solidFill>
              <a:srgbClr val="0000FF"/>
            </a:solidFill>
          </a:ln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Straight 15</a:t>
            </a:r>
          </a:p>
          <a:p>
            <a:r>
              <a:rPr lang="en-GB" b="1" dirty="0">
                <a:solidFill>
                  <a:srgbClr val="000099"/>
                </a:solidFill>
              </a:rPr>
              <a:t>3</a:t>
            </a:r>
            <a:r>
              <a:rPr lang="en-GB" b="1" baseline="30000" dirty="0">
                <a:solidFill>
                  <a:srgbClr val="000099"/>
                </a:solidFill>
              </a:rPr>
              <a:t>rd</a:t>
            </a:r>
            <a:r>
              <a:rPr lang="en-GB" b="1" dirty="0">
                <a:solidFill>
                  <a:srgbClr val="000099"/>
                </a:solidFill>
              </a:rPr>
              <a:t> NC Cavity</a:t>
            </a:r>
          </a:p>
        </p:txBody>
      </p:sp>
    </p:spTree>
    <p:extLst>
      <p:ext uri="{BB962C8B-B14F-4D97-AF65-F5344CB8AC3E}">
        <p14:creationId xmlns:p14="http://schemas.microsoft.com/office/powerpoint/2010/main" val="107116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1158"/>
            <a:ext cx="7772400" cy="762000"/>
          </a:xfrm>
        </p:spPr>
        <p:txBody>
          <a:bodyPr/>
          <a:lstStyle/>
          <a:p>
            <a:r>
              <a:rPr lang="en-GB" dirty="0"/>
              <a:t>Diamond II upgrade - RF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49021" y="805826"/>
            <a:ext cx="6156176" cy="636509"/>
          </a:xfrm>
        </p:spPr>
        <p:txBody>
          <a:bodyPr>
            <a:noAutofit/>
          </a:bodyPr>
          <a:lstStyle/>
          <a:p>
            <a:r>
              <a:rPr lang="en-GB" sz="1600" dirty="0">
                <a:solidFill>
                  <a:srgbClr val="0000FF"/>
                </a:solidFill>
              </a:rPr>
              <a:t>Power required for 300mA with all IDs 460kW</a:t>
            </a:r>
          </a:p>
          <a:p>
            <a:r>
              <a:rPr lang="en-GB" sz="1600" dirty="0">
                <a:solidFill>
                  <a:srgbClr val="0000FF"/>
                </a:solidFill>
              </a:rPr>
              <a:t>Total voltage required 2.7 MV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364137"/>
              </p:ext>
            </p:extLst>
          </p:nvPr>
        </p:nvGraphicFramePr>
        <p:xfrm>
          <a:off x="818364" y="1460450"/>
          <a:ext cx="6840761" cy="2357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1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 of cavities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Optimal cavity coupling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Individual cavity voltage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450 kV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386 kV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338 kV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300 kV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Generator power per cavity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104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85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73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63 kW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Power dissipated per cavity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27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 kW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Power dissipated in all cavities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164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140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123 kW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109 kW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211960" y="3817507"/>
            <a:ext cx="4779312" cy="2237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00FF"/>
                </a:solidFill>
              </a:rPr>
              <a:t>Operation with 8 normal conducting cavities</a:t>
            </a:r>
          </a:p>
          <a:p>
            <a:pPr lvl="1"/>
            <a:r>
              <a:rPr lang="en-GB" sz="1600" dirty="0">
                <a:solidFill>
                  <a:srgbClr val="0000FF"/>
                </a:solidFill>
              </a:rPr>
              <a:t>Reduces voltage per cavity to conservative level</a:t>
            </a:r>
          </a:p>
          <a:p>
            <a:pPr lvl="1"/>
            <a:r>
              <a:rPr lang="en-GB" sz="1600" dirty="0">
                <a:solidFill>
                  <a:srgbClr val="0000FF"/>
                </a:solidFill>
              </a:rPr>
              <a:t>Minimises running costs</a:t>
            </a:r>
          </a:p>
          <a:p>
            <a:pPr lvl="1"/>
            <a:r>
              <a:rPr lang="en-GB" sz="1600" dirty="0">
                <a:solidFill>
                  <a:srgbClr val="0000FF"/>
                </a:solidFill>
              </a:rPr>
              <a:t>Gives acceptable total wall power losses</a:t>
            </a:r>
          </a:p>
          <a:p>
            <a:pPr lvl="1"/>
            <a:r>
              <a:rPr lang="en-GB" sz="1600" dirty="0">
                <a:solidFill>
                  <a:srgbClr val="0000FF"/>
                </a:solidFill>
              </a:rPr>
              <a:t>Allows redundant operation should one cavity fail</a:t>
            </a:r>
          </a:p>
          <a:p>
            <a:pPr lvl="1"/>
            <a:r>
              <a:rPr lang="en-GB" sz="1600" dirty="0">
                <a:solidFill>
                  <a:srgbClr val="0000FF"/>
                </a:solidFill>
              </a:rPr>
              <a:t>Enables cavities to fit in storage ring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34FD27-246E-4411-9C60-0C934E70E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E3A4C3-46AD-4088-83DB-E779FC3DA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45" y="3817507"/>
            <a:ext cx="3600000" cy="235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2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1821" y="399757"/>
            <a:ext cx="7772400" cy="762000"/>
          </a:xfrm>
        </p:spPr>
        <p:txBody>
          <a:bodyPr/>
          <a:lstStyle/>
          <a:p>
            <a:r>
              <a:rPr lang="en-GB" dirty="0"/>
              <a:t>Location of Amplifiers and Cavities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4294967295"/>
          </p:nvPr>
        </p:nvSpPr>
        <p:spPr>
          <a:xfrm>
            <a:off x="0" y="1698625"/>
            <a:ext cx="4322763" cy="3716338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r>
              <a:rPr lang="en-GB" sz="3600" dirty="0">
                <a:solidFill>
                  <a:srgbClr val="006600"/>
                </a:solidFill>
              </a:rPr>
              <a:t>Diamond-I RF is concentrated in one area</a:t>
            </a:r>
          </a:p>
          <a:p>
            <a:pPr lvl="1"/>
            <a:r>
              <a:rPr lang="en-GB" sz="3300" dirty="0">
                <a:solidFill>
                  <a:srgbClr val="33CC33"/>
                </a:solidFill>
              </a:rPr>
              <a:t>Amplifiers in RF hall</a:t>
            </a:r>
          </a:p>
          <a:p>
            <a:pPr lvl="1"/>
            <a:r>
              <a:rPr lang="en-GB" sz="3300" dirty="0">
                <a:solidFill>
                  <a:srgbClr val="33CC33"/>
                </a:solidFill>
              </a:rPr>
              <a:t>Cavities in single RF straight</a:t>
            </a:r>
          </a:p>
          <a:p>
            <a:r>
              <a:rPr lang="en-GB" sz="3600" dirty="0">
                <a:solidFill>
                  <a:srgbClr val="000099"/>
                </a:solidFill>
              </a:rPr>
              <a:t>Diamond-II cavities can be distributed in pairs around available mid-section straights</a:t>
            </a:r>
          </a:p>
          <a:p>
            <a:pPr lvl="1"/>
            <a:r>
              <a:rPr lang="en-GB" sz="3300" dirty="0">
                <a:solidFill>
                  <a:srgbClr val="0066FF"/>
                </a:solidFill>
              </a:rPr>
              <a:t>New beamline can be installed in present RF straight</a:t>
            </a:r>
          </a:p>
          <a:p>
            <a:pPr lvl="1"/>
            <a:r>
              <a:rPr lang="en-GB" sz="3300" dirty="0">
                <a:solidFill>
                  <a:srgbClr val="0066FF"/>
                </a:solidFill>
              </a:rPr>
              <a:t>Seven mid-section straights are available</a:t>
            </a:r>
          </a:p>
          <a:p>
            <a:pPr lvl="1"/>
            <a:r>
              <a:rPr lang="en-GB" sz="3300" dirty="0">
                <a:solidFill>
                  <a:srgbClr val="0066FF"/>
                </a:solidFill>
              </a:rPr>
              <a:t>Installation of most new amplifiers is possible with no impact on operating RF</a:t>
            </a:r>
          </a:p>
          <a:p>
            <a:pPr lvl="2"/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5" t="11499" r="11457" b="8834"/>
          <a:stretch/>
        </p:blipFill>
        <p:spPr bwMode="auto">
          <a:xfrm>
            <a:off x="4571999" y="1286807"/>
            <a:ext cx="4324033" cy="415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081204" y="1888660"/>
            <a:ext cx="238998" cy="238963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Oval 8"/>
          <p:cNvSpPr/>
          <p:nvPr/>
        </p:nvSpPr>
        <p:spPr>
          <a:xfrm>
            <a:off x="6893173" y="1322660"/>
            <a:ext cx="238998" cy="238963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0" name="Oval 9"/>
          <p:cNvSpPr/>
          <p:nvPr/>
        </p:nvSpPr>
        <p:spPr>
          <a:xfrm>
            <a:off x="7365607" y="1468966"/>
            <a:ext cx="238998" cy="238963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Oval 10"/>
          <p:cNvSpPr/>
          <p:nvPr/>
        </p:nvSpPr>
        <p:spPr>
          <a:xfrm>
            <a:off x="8334722" y="2623539"/>
            <a:ext cx="238998" cy="238963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Oval 11"/>
          <p:cNvSpPr/>
          <p:nvPr/>
        </p:nvSpPr>
        <p:spPr>
          <a:xfrm>
            <a:off x="7116429" y="5002075"/>
            <a:ext cx="238998" cy="238963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Oval 12"/>
          <p:cNvSpPr/>
          <p:nvPr/>
        </p:nvSpPr>
        <p:spPr>
          <a:xfrm>
            <a:off x="6068714" y="5053075"/>
            <a:ext cx="238998" cy="238963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Oval 13"/>
          <p:cNvSpPr/>
          <p:nvPr/>
        </p:nvSpPr>
        <p:spPr>
          <a:xfrm>
            <a:off x="4885541" y="4231246"/>
            <a:ext cx="238998" cy="238963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7459635" y="4518773"/>
            <a:ext cx="1521768" cy="886276"/>
          </a:xfrm>
          <a:prstGeom prst="rect">
            <a:avLst/>
          </a:prstGeom>
          <a:solidFill>
            <a:schemeClr val="accent3">
              <a:lumMod val="40000"/>
              <a:lumOff val="60000"/>
              <a:alpha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</a:lstStyle>
          <a:p>
            <a:r>
              <a:rPr lang="en-GB" sz="1350" b="1" dirty="0">
                <a:solidFill>
                  <a:srgbClr val="0000FF"/>
                </a:solidFill>
              </a:rPr>
              <a:t>Available mid-section straights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99B58A-A5CD-4703-8E93-2851F989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042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39B2B-18F5-4D15-8F0A-06E538CA0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R/Q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44832-CF38-465F-9DE8-B7E2BE796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>
                <a:solidFill>
                  <a:srgbClr val="006600"/>
                </a:solidFill>
              </a:rPr>
              <a:t>Requirement from </a:t>
            </a:r>
            <a:r>
              <a:rPr lang="en-GB" sz="2200" dirty="0" err="1">
                <a:solidFill>
                  <a:srgbClr val="006600"/>
                </a:solidFill>
              </a:rPr>
              <a:t>Acc</a:t>
            </a:r>
            <a:r>
              <a:rPr lang="en-GB" sz="2200" dirty="0">
                <a:solidFill>
                  <a:srgbClr val="006600"/>
                </a:solidFill>
              </a:rPr>
              <a:t> Phys Group for the HOM data for Diamond II Upgrade</a:t>
            </a:r>
          </a:p>
          <a:p>
            <a:r>
              <a:rPr lang="en-GB" sz="2200" dirty="0">
                <a:solidFill>
                  <a:srgbClr val="006600"/>
                </a:solidFill>
              </a:rPr>
              <a:t>Cavity is available for measurements</a:t>
            </a:r>
          </a:p>
          <a:p>
            <a:r>
              <a:rPr lang="en-GB" sz="2200" dirty="0">
                <a:solidFill>
                  <a:srgbClr val="FF00FF"/>
                </a:solidFill>
              </a:rPr>
              <a:t>Unavailability of bead pull setup at Diamond</a:t>
            </a:r>
          </a:p>
          <a:p>
            <a:r>
              <a:rPr lang="en-GB" sz="2200" dirty="0">
                <a:solidFill>
                  <a:srgbClr val="0000FF"/>
                </a:solidFill>
              </a:rPr>
              <a:t>Measure </a:t>
            </a:r>
            <a:r>
              <a:rPr lang="en-GB" sz="2200" i="1" dirty="0">
                <a:solidFill>
                  <a:srgbClr val="0000FF"/>
                </a:solidFill>
              </a:rPr>
              <a:t>f,</a:t>
            </a:r>
            <a:r>
              <a:rPr lang="en-GB" sz="2200" dirty="0">
                <a:solidFill>
                  <a:srgbClr val="0000FF"/>
                </a:solidFill>
              </a:rPr>
              <a:t> </a:t>
            </a:r>
            <a:r>
              <a:rPr lang="en-GB" sz="2200" i="1" dirty="0">
                <a:solidFill>
                  <a:srgbClr val="0000FF"/>
                </a:solidFill>
              </a:rPr>
              <a:t>Q and </a:t>
            </a:r>
            <a:r>
              <a:rPr lang="en-GB" sz="2200" i="1" dirty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GB" sz="2200" dirty="0">
                <a:solidFill>
                  <a:srgbClr val="0000FF"/>
                </a:solidFill>
              </a:rPr>
              <a:t> for the HOMs</a:t>
            </a:r>
            <a:endParaRPr lang="en-GB" sz="2200" dirty="0">
              <a:solidFill>
                <a:srgbClr val="0000FF"/>
              </a:solidFill>
              <a:latin typeface="Symbol" panose="05050102010706020507" pitchFamily="18" charset="2"/>
            </a:endParaRPr>
          </a:p>
          <a:p>
            <a:r>
              <a:rPr lang="en-GB" sz="2200" dirty="0">
                <a:solidFill>
                  <a:srgbClr val="0000FF"/>
                </a:solidFill>
              </a:rPr>
              <a:t>Estimate </a:t>
            </a:r>
            <a:r>
              <a:rPr lang="en-GB" sz="2200" i="1" dirty="0">
                <a:solidFill>
                  <a:srgbClr val="0000FF"/>
                </a:solidFill>
              </a:rPr>
              <a:t>f, R</a:t>
            </a:r>
            <a:r>
              <a:rPr lang="en-GB" sz="2200" i="1" baseline="-25000" dirty="0">
                <a:solidFill>
                  <a:srgbClr val="0000FF"/>
                </a:solidFill>
              </a:rPr>
              <a:t>SH</a:t>
            </a:r>
            <a:r>
              <a:rPr lang="en-GB" sz="2200" i="1" dirty="0">
                <a:solidFill>
                  <a:srgbClr val="0000FF"/>
                </a:solidFill>
              </a:rPr>
              <a:t>,</a:t>
            </a:r>
            <a:r>
              <a:rPr lang="en-GB" sz="2200" dirty="0">
                <a:solidFill>
                  <a:srgbClr val="0000FF"/>
                </a:solidFill>
              </a:rPr>
              <a:t> and </a:t>
            </a:r>
            <a:r>
              <a:rPr lang="en-GB" sz="2200" i="1" dirty="0">
                <a:solidFill>
                  <a:srgbClr val="0000FF"/>
                </a:solidFill>
              </a:rPr>
              <a:t>Q</a:t>
            </a:r>
            <a:r>
              <a:rPr lang="en-GB" sz="2200" dirty="0">
                <a:solidFill>
                  <a:srgbClr val="0000FF"/>
                </a:solidFill>
              </a:rPr>
              <a:t> with CST Studio</a:t>
            </a:r>
          </a:p>
          <a:p>
            <a:r>
              <a:rPr lang="en-GB" sz="2200" dirty="0">
                <a:solidFill>
                  <a:srgbClr val="0000FF"/>
                </a:solidFill>
              </a:rPr>
              <a:t>As R/Q is constant, estimate R</a:t>
            </a:r>
            <a:r>
              <a:rPr lang="en-GB" sz="2200" baseline="-25000" dirty="0">
                <a:solidFill>
                  <a:srgbClr val="0000FF"/>
                </a:solidFill>
              </a:rPr>
              <a:t>SH</a:t>
            </a:r>
            <a:r>
              <a:rPr lang="en-GB" sz="2200" dirty="0">
                <a:solidFill>
                  <a:srgbClr val="0000FF"/>
                </a:solidFill>
              </a:rPr>
              <a:t> from measured Q</a:t>
            </a:r>
          </a:p>
          <a:p>
            <a:r>
              <a:rPr lang="en-GB" sz="2200" dirty="0">
                <a:solidFill>
                  <a:srgbClr val="00CC00"/>
                </a:solidFill>
              </a:rPr>
              <a:t>Observation : </a:t>
            </a:r>
            <a:r>
              <a:rPr lang="en-GB" sz="2200" dirty="0" err="1">
                <a:solidFill>
                  <a:srgbClr val="00CC00"/>
                </a:solidFill>
              </a:rPr>
              <a:t>Q</a:t>
            </a:r>
            <a:r>
              <a:rPr lang="en-GB" sz="2200" baseline="-25000" dirty="0" err="1">
                <a:solidFill>
                  <a:srgbClr val="00CC00"/>
                </a:solidFill>
              </a:rPr>
              <a:t>meas</a:t>
            </a:r>
            <a:r>
              <a:rPr lang="en-GB" sz="2200" dirty="0">
                <a:solidFill>
                  <a:srgbClr val="00CC00"/>
                </a:solidFill>
              </a:rPr>
              <a:t> &lt;&lt; Q</a:t>
            </a:r>
            <a:r>
              <a:rPr lang="en-GB" sz="2200" baseline="-25000" dirty="0">
                <a:solidFill>
                  <a:srgbClr val="00CC00"/>
                </a:solidFill>
              </a:rPr>
              <a:t>CST</a:t>
            </a:r>
            <a:endParaRPr lang="en-GB" sz="2200" dirty="0">
              <a:solidFill>
                <a:srgbClr val="00CC00"/>
              </a:solidFill>
            </a:endParaRPr>
          </a:p>
          <a:p>
            <a:r>
              <a:rPr lang="en-GB" sz="2200" dirty="0">
                <a:solidFill>
                  <a:srgbClr val="00CC00"/>
                </a:solidFill>
              </a:rPr>
              <a:t>Data for 100MHz band from 450 – 1100 MHz</a:t>
            </a:r>
          </a:p>
          <a:p>
            <a:r>
              <a:rPr lang="en-GB" sz="2200" dirty="0">
                <a:solidFill>
                  <a:srgbClr val="00CC00"/>
                </a:solidFill>
              </a:rPr>
              <a:t>Data for 200MHz band from 1.1 to 2.5GHz</a:t>
            </a:r>
          </a:p>
          <a:p>
            <a:endParaRPr lang="en-GB" sz="2200" baseline="-25000" dirty="0"/>
          </a:p>
          <a:p>
            <a:pPr marL="0" indent="0">
              <a:buNone/>
            </a:pPr>
            <a:endParaRPr lang="en-GB" sz="22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54985-F146-4052-8748-B4A1EEEC6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2594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DA56E-6A65-4888-8402-DE89A60B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2543"/>
            <a:ext cx="7772400" cy="762000"/>
          </a:xfrm>
        </p:spPr>
        <p:txBody>
          <a:bodyPr/>
          <a:lstStyle/>
          <a:p>
            <a:r>
              <a:rPr lang="en-GB" dirty="0"/>
              <a:t>Measurements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039F-44BA-4DF5-A9DF-DC92CCF34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576" y="6234082"/>
            <a:ext cx="3048000" cy="457200"/>
          </a:xfrm>
        </p:spPr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8AF299-BA02-4DF1-9763-1CA628AD6FBE}"/>
              </a:ext>
            </a:extLst>
          </p:cNvPr>
          <p:cNvGrpSpPr/>
          <p:nvPr/>
        </p:nvGrpSpPr>
        <p:grpSpPr>
          <a:xfrm>
            <a:off x="179512" y="1484784"/>
            <a:ext cx="5096885" cy="4331567"/>
            <a:chOff x="903844" y="1484784"/>
            <a:chExt cx="5096885" cy="43315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AEB8D0-11F0-4C45-AF85-05971EA2C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9" r="27951"/>
            <a:stretch/>
          </p:blipFill>
          <p:spPr>
            <a:xfrm rot="5400000">
              <a:off x="2292489" y="2108111"/>
              <a:ext cx="4331567" cy="308491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339F8F-D9C8-4E18-87CC-2AD3AA11F81C}"/>
                </a:ext>
              </a:extLst>
            </p:cNvPr>
            <p:cNvSpPr txBox="1"/>
            <p:nvPr/>
          </p:nvSpPr>
          <p:spPr>
            <a:xfrm>
              <a:off x="903844" y="1916832"/>
              <a:ext cx="1872208" cy="58477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00FF"/>
                  </a:solidFill>
                </a:rPr>
                <a:t>Coupler adjusted to </a:t>
              </a:r>
              <a:r>
                <a:rPr lang="en-GB" sz="1600" b="1" dirty="0">
                  <a:solidFill>
                    <a:srgbClr val="0000FF"/>
                  </a:solidFill>
                  <a:latin typeface="Symbol" panose="05050102010706020507" pitchFamily="18" charset="2"/>
                </a:rPr>
                <a:t>b</a:t>
              </a:r>
              <a:r>
                <a:rPr lang="en-GB" sz="1600" b="1" dirty="0">
                  <a:solidFill>
                    <a:srgbClr val="0000FF"/>
                  </a:solidFill>
                </a:rPr>
                <a:t> = 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9D26DD-C6F2-40B1-B907-42936D3A8399}"/>
                </a:ext>
              </a:extLst>
            </p:cNvPr>
            <p:cNvSpPr txBox="1"/>
            <p:nvPr/>
          </p:nvSpPr>
          <p:spPr>
            <a:xfrm>
              <a:off x="1214119" y="4872171"/>
              <a:ext cx="936104" cy="338554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00FF"/>
                  </a:solidFill>
                </a:rPr>
                <a:t>Pickup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0ECC526-78F2-4DFE-B6E9-352A00C47C25}"/>
                </a:ext>
              </a:extLst>
            </p:cNvPr>
            <p:cNvCxnSpPr>
              <a:stCxn id="9" idx="2"/>
            </p:cNvCxnSpPr>
            <p:nvPr/>
          </p:nvCxnSpPr>
          <p:spPr bwMode="auto">
            <a:xfrm>
              <a:off x="1839948" y="2501607"/>
              <a:ext cx="1944216" cy="78337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FB9A306-9FA1-4BCC-8326-60A9024EDEB5}"/>
                </a:ext>
              </a:extLst>
            </p:cNvPr>
            <p:cNvCxnSpPr>
              <a:stCxn id="10" idx="3"/>
            </p:cNvCxnSpPr>
            <p:nvPr/>
          </p:nvCxnSpPr>
          <p:spPr bwMode="auto">
            <a:xfrm flipV="1">
              <a:off x="2150223" y="4107217"/>
              <a:ext cx="1989729" cy="93423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6A5228-36C1-43AB-9C04-5E14244C0559}"/>
                </a:ext>
              </a:extLst>
            </p:cNvPr>
            <p:cNvSpPr txBox="1"/>
            <p:nvPr/>
          </p:nvSpPr>
          <p:spPr>
            <a:xfrm>
              <a:off x="1223628" y="3624582"/>
              <a:ext cx="936104" cy="338554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0000FF"/>
                  </a:solidFill>
                </a:rPr>
                <a:t>VNA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6E671D5-AA04-45A8-9957-3D4954A8D9DA}"/>
                </a:ext>
              </a:extLst>
            </p:cNvPr>
            <p:cNvCxnSpPr/>
            <p:nvPr/>
          </p:nvCxnSpPr>
          <p:spPr bwMode="auto">
            <a:xfrm>
              <a:off x="1695208" y="2563163"/>
              <a:ext cx="0" cy="96791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A7D6B38-0B20-48BA-B34D-47AE5B6363C8}"/>
                </a:ext>
              </a:extLst>
            </p:cNvPr>
            <p:cNvCxnSpPr/>
            <p:nvPr/>
          </p:nvCxnSpPr>
          <p:spPr bwMode="auto">
            <a:xfrm>
              <a:off x="1691680" y="4058172"/>
              <a:ext cx="0" cy="71974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F42B461-F9D6-481C-ACD9-E954FA6A71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2922" r="5460" b="2922"/>
          <a:stretch/>
        </p:blipFill>
        <p:spPr>
          <a:xfrm>
            <a:off x="5294018" y="1293895"/>
            <a:ext cx="3240000" cy="23815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7592A40-EB74-4B8D-B3B5-39375E0C85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2922" r="5900" b="2922"/>
          <a:stretch/>
        </p:blipFill>
        <p:spPr>
          <a:xfrm>
            <a:off x="5287122" y="3675414"/>
            <a:ext cx="3240000" cy="23935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E45C8E8-467B-416B-99E7-9C6FD36E79B3}"/>
              </a:ext>
            </a:extLst>
          </p:cNvPr>
          <p:cNvSpPr txBox="1"/>
          <p:nvPr/>
        </p:nvSpPr>
        <p:spPr>
          <a:xfrm>
            <a:off x="3702358" y="1562274"/>
            <a:ext cx="15600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FF00"/>
                </a:solidFill>
              </a:rPr>
              <a:t>Cavity waiting to be installed in the ring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35D206-7A6D-4F8A-8A0C-143258854852}"/>
              </a:ext>
            </a:extLst>
          </p:cNvPr>
          <p:cNvSpPr txBox="1"/>
          <p:nvPr/>
        </p:nvSpPr>
        <p:spPr>
          <a:xfrm>
            <a:off x="5508612" y="2600907"/>
            <a:ext cx="18722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00FF"/>
                </a:solidFill>
              </a:rPr>
              <a:t>S11 fundamental mode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AFDBAA-2B66-4D5F-BDEF-E84DA57B81B0}"/>
              </a:ext>
            </a:extLst>
          </p:cNvPr>
          <p:cNvSpPr txBox="1"/>
          <p:nvPr/>
        </p:nvSpPr>
        <p:spPr>
          <a:xfrm>
            <a:off x="5508612" y="4107217"/>
            <a:ext cx="18722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00FF"/>
                </a:solidFill>
              </a:rPr>
              <a:t>S21 fundamental mode</a:t>
            </a:r>
          </a:p>
        </p:txBody>
      </p:sp>
    </p:spTree>
    <p:extLst>
      <p:ext uri="{BB962C8B-B14F-4D97-AF65-F5344CB8AC3E}">
        <p14:creationId xmlns:p14="http://schemas.microsoft.com/office/powerpoint/2010/main" val="267005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6F3E05-D134-4996-A087-B5AC89E5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CST Model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CA0E37D-2AD7-40B5-AB29-0F553037FF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28094" y="1467342"/>
            <a:ext cx="3810000" cy="203281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C813D-324F-43BE-9802-23346DB9C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/>
              <a:t>ESLS RF Workshop, Nov. 8-9, 2021</a:t>
            </a:r>
            <a:endParaRPr lang="en-GB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4CE283-A652-4BDD-A43D-F0CD4DB73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294" y="3624924"/>
            <a:ext cx="3808800" cy="2032171"/>
          </a:xfrm>
          <a:prstGeom prst="rect">
            <a:avLst/>
          </a:prstGeom>
        </p:spPr>
      </p:pic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2C3EF73D-6426-44BB-9E14-307921013D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3" b="96096" l="27418" r="71223"/>
                    </a14:imgEffect>
                  </a14:imgLayer>
                </a14:imgProps>
              </a:ext>
            </a:extLst>
          </a:blip>
          <a:srcRect l="27951" t="4145" r="29525" b="4145"/>
          <a:stretch/>
        </p:blipFill>
        <p:spPr>
          <a:xfrm>
            <a:off x="1043608" y="1500395"/>
            <a:ext cx="3650212" cy="4191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0BEA73-C057-4C0A-AF87-DE9E387C6016}"/>
              </a:ext>
            </a:extLst>
          </p:cNvPr>
          <p:cNvSpPr txBox="1"/>
          <p:nvPr/>
        </p:nvSpPr>
        <p:spPr>
          <a:xfrm>
            <a:off x="827584" y="2107135"/>
            <a:ext cx="216589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00FF"/>
                </a:solidFill>
              </a:rPr>
              <a:t>Coupling coefficient on the model</a:t>
            </a:r>
          </a:p>
          <a:p>
            <a:r>
              <a:rPr lang="en-GB" sz="1600" b="1" dirty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GB" sz="1600" b="1" dirty="0">
                <a:solidFill>
                  <a:srgbClr val="0000FF"/>
                </a:solidFill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229967828"/>
      </p:ext>
    </p:extLst>
  </p:cSld>
  <p:clrMapOvr>
    <a:masterClrMapping/>
  </p:clrMapOvr>
</p:sld>
</file>

<file path=ppt/theme/theme1.xml><?xml version="1.0" encoding="utf-8"?>
<a:theme xmlns:a="http://schemas.openxmlformats.org/drawingml/2006/main" name="diamond templat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amond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iamond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mond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0 xmlns="7688ea51-ca3a-404e-abb0-fce3abca0981">document author</Author0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27A494CFEBF043A147684868873AC6" ma:contentTypeVersion="4" ma:contentTypeDescription="Create a new document." ma:contentTypeScope="" ma:versionID="82d8730dc5b74dd3d4a44116c904b311">
  <xsd:schema xmlns:xsd="http://www.w3.org/2001/XMLSchema" xmlns:xs="http://www.w3.org/2001/XMLSchema" xmlns:p="http://schemas.microsoft.com/office/2006/metadata/properties" xmlns:ns2="7688ea51-ca3a-404e-abb0-fce3abca0981" targetNamespace="http://schemas.microsoft.com/office/2006/metadata/properties" ma:root="true" ma:fieldsID="ccaf92d199f445ede47987f604d9537b" ns2:_="">
    <xsd:import namespace="7688ea51-ca3a-404e-abb0-fce3abca0981"/>
    <xsd:element name="properties">
      <xsd:complexType>
        <xsd:sequence>
          <xsd:element name="documentManagement">
            <xsd:complexType>
              <xsd:all>
                <xsd:element ref="ns2:Author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8ea51-ca3a-404e-abb0-fce3abca0981" elementFormDefault="qualified">
    <xsd:import namespace="http://schemas.microsoft.com/office/2006/documentManagement/types"/>
    <xsd:import namespace="http://schemas.microsoft.com/office/infopath/2007/PartnerControls"/>
    <xsd:element name="Author0" ma:index="4" ma:displayName="Author" ma:internalName="Author0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90E6EB-CB96-437E-B503-E95D2498F8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B06C44-25C3-48E8-A4B6-1A8ED8F2C6D1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08249602-612F-4A63-9942-09B37E82BABD}">
  <ds:schemaRefs>
    <ds:schemaRef ds:uri="http://schemas.microsoft.com/office/2006/metadata/properties"/>
    <ds:schemaRef ds:uri="http://schemas.microsoft.com/office/infopath/2007/PartnerControls"/>
    <ds:schemaRef ds:uri="7688ea51-ca3a-404e-abb0-fce3abca0981"/>
  </ds:schemaRefs>
</ds:datastoreItem>
</file>

<file path=customXml/itemProps4.xml><?xml version="1.0" encoding="utf-8"?>
<ds:datastoreItem xmlns:ds="http://schemas.openxmlformats.org/officeDocument/2006/customXml" ds:itemID="{3AF648F8-3A02-41E4-A845-19D6881F31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8ea51-ca3a-404e-abb0-fce3abca09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Office\Templates\diamond template.pot</Template>
  <TotalTime>9306</TotalTime>
  <Words>2388</Words>
  <Application>Microsoft Office PowerPoint</Application>
  <PresentationFormat>On-screen Show (4:3)</PresentationFormat>
  <Paragraphs>1125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PalatinoLinotype</vt:lpstr>
      <vt:lpstr>Symbol</vt:lpstr>
      <vt:lpstr>Times</vt:lpstr>
      <vt:lpstr>Times New Roman</vt:lpstr>
      <vt:lpstr>diamond template</vt:lpstr>
      <vt:lpstr>F and Q Measurements on Normal Conducting HOM Damped Cavity </vt:lpstr>
      <vt:lpstr>RF at Diamond Light Source</vt:lpstr>
      <vt:lpstr>Storage Ring RF</vt:lpstr>
      <vt:lpstr>New storage ring RF configuration</vt:lpstr>
      <vt:lpstr>Diamond II upgrade - RF Requirements</vt:lpstr>
      <vt:lpstr>Location of Amplifiers and Cavities</vt:lpstr>
      <vt:lpstr>R/Q Data</vt:lpstr>
      <vt:lpstr>Measurements</vt:lpstr>
      <vt:lpstr>CST Model</vt:lpstr>
      <vt:lpstr>CST Eigen Mode - R and Q Estimated</vt:lpstr>
      <vt:lpstr>CST – Total, Surface and Volume losses</vt:lpstr>
      <vt:lpstr>CST Eigne mode - R/Q and Q </vt:lpstr>
      <vt:lpstr>Measurements : S11 (dBMag)</vt:lpstr>
      <vt:lpstr>S21 (dBMag)</vt:lpstr>
      <vt:lpstr>Measured S21 600 – 700MHz</vt:lpstr>
      <vt:lpstr>Measured S21 700 – 800MHz</vt:lpstr>
      <vt:lpstr>S21 800-900MHz</vt:lpstr>
      <vt:lpstr>Mode @ 855 MHz</vt:lpstr>
      <vt:lpstr>Mode @855 MHz Cut @ Z = 0</vt:lpstr>
      <vt:lpstr>Mode @855 MHz Cut @ Z = 49.5mm</vt:lpstr>
      <vt:lpstr>Mode @855 MHz Cut @ X = 0</vt:lpstr>
      <vt:lpstr>Determination of R|| and R</vt:lpstr>
      <vt:lpstr>R||/Q for the Monopole Modes</vt:lpstr>
      <vt:lpstr>R^/Q for Dipole modes with r0 = 3mm</vt:lpstr>
      <vt:lpstr>R^/Q for Dipole modes with r0 = 30mm</vt:lpstr>
      <vt:lpstr>Comparison with BESSY Results</vt:lpstr>
      <vt:lpstr>Computation from Wake Potential</vt:lpstr>
      <vt:lpstr>Comments?</vt:lpstr>
      <vt:lpstr>Thanks for your attention</vt:lpstr>
    </vt:vector>
  </TitlesOfParts>
  <Company>Diamond Light Source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Presentation-Clear</dc:title>
  <dc:creator>document author</dc:creator>
  <cp:lastModifiedBy>Pande, Shivaji (DLSLtd,RAL,TEC)</cp:lastModifiedBy>
  <cp:revision>87</cp:revision>
  <cp:lastPrinted>2002-01-15T15:09:05Z</cp:lastPrinted>
  <dcterms:created xsi:type="dcterms:W3CDTF">2000-11-20T16:06:07Z</dcterms:created>
  <dcterms:modified xsi:type="dcterms:W3CDTF">2021-11-09T08:24:48Z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Williams, Rob (STFC,RAL,CICT)</vt:lpwstr>
  </property>
  <property fmtid="{D5CDD505-2E9C-101B-9397-08002B2CF9AE}" pid="3" name="display_urn:schemas-microsoft-com:office:office#Author">
    <vt:lpwstr>Williams, Rob (STFC,RAL,CICT)</vt:lpwstr>
  </property>
</Properties>
</file>